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72" r:id="rId4"/>
    <p:sldId id="257" r:id="rId5"/>
    <p:sldId id="276" r:id="rId6"/>
    <p:sldId id="258" r:id="rId7"/>
    <p:sldId id="273" r:id="rId8"/>
    <p:sldId id="277" r:id="rId9"/>
    <p:sldId id="275" r:id="rId10"/>
    <p:sldId id="259" r:id="rId11"/>
    <p:sldId id="260" r:id="rId12"/>
    <p:sldId id="261" r:id="rId13"/>
    <p:sldId id="265" r:id="rId14"/>
    <p:sldId id="266" r:id="rId15"/>
    <p:sldId id="267" r:id="rId16"/>
    <p:sldId id="269" r:id="rId17"/>
    <p:sldId id="278" r:id="rId18"/>
    <p:sldId id="279" r:id="rId19"/>
    <p:sldId id="274" r:id="rId20"/>
    <p:sldId id="270" r:id="rId21"/>
    <p:sldId id="271" r:id="rId22"/>
    <p:sldId id="280" r:id="rId23"/>
    <p:sldId id="281" r:id="rId24"/>
    <p:sldId id="282" r:id="rId25"/>
    <p:sldId id="287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F4CE-462D-274B-ABC9-14AAAB3BC08B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27B1-7C20-7148-9865-B33DDE40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F2BD5-7DF1-8D43-84E4-1AA4519A7A8A}" type="slidenum">
              <a:rPr lang="en-US"/>
              <a:pPr/>
              <a:t>2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54482-257F-B34B-8409-D84587F589AF}" type="slidenum">
              <a:rPr lang="en-US"/>
              <a:pPr/>
              <a:t>15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089F7-3749-5548-AD12-72E62F0329E2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F8573-980C-844B-A1E7-14D9DC91E215}" type="slidenum">
              <a:rPr lang="en-US"/>
              <a:pPr/>
              <a:t>19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86D62-C48E-6048-9789-9F4CE59BE774}" type="slidenum">
              <a:rPr lang="en-US"/>
              <a:pPr/>
              <a:t>20</a:t>
            </a:fld>
            <a:endParaRPr 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CA23C-D8E8-1443-8F63-DB515E37D904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74523-50EF-9649-9C1D-1B34B1975A36}" type="slidenum">
              <a:rPr lang="en-US"/>
              <a:pPr/>
              <a:t>25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437E4-31AD-AD4B-8BF0-CD5364FF1460}" type="slidenum">
              <a:rPr lang="en-US"/>
              <a:pPr/>
              <a:t>3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D3BDF-1B17-DD43-8AB3-7BCC2CBD0F8A}" type="slidenum">
              <a:rPr lang="en-US"/>
              <a:pPr/>
              <a:t>7</a:t>
            </a:fld>
            <a:endParaRPr lang="en-US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DF096-1956-0A49-9E6F-BF5A3E78E40C}" type="slidenum">
              <a:rPr lang="en-US"/>
              <a:pPr/>
              <a:t>9</a:t>
            </a:fld>
            <a:endParaRPr lang="en-US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E5E40-A353-0D46-A1F6-0135AEB93F36}" type="slidenum">
              <a:rPr lang="en-US"/>
              <a:pPr/>
              <a:t>10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66D45-152A-1041-874E-957D47AED2FA}" type="slidenum">
              <a:rPr lang="en-US"/>
              <a:pPr/>
              <a:t>11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3C565-6DC2-6A4D-A813-526E81F52C3C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3992C-3A55-B149-95A8-7464AB9675F1}" type="slidenum">
              <a:rPr lang="en-US"/>
              <a:pPr/>
              <a:t>13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0374-0DC3-0048-8A5E-FCF5CEDEBD41}" type="slidenum">
              <a:rPr lang="en-US"/>
              <a:pPr/>
              <a:t>14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2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4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8DC7-AB22-9640-80F3-F2AB3DF7CA6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504A-43B4-1243-8CC8-114288A7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81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Studying Viruses</a:t>
            </a:r>
            <a:br>
              <a:rPr lang="en-US" dirty="0" smtClean="0"/>
            </a:br>
            <a:r>
              <a:rPr lang="en-US" dirty="0" smtClean="0"/>
              <a:t>Goals—Diagnosis, Cures, Vaccines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8385"/>
            <a:ext cx="6400800" cy="3776019"/>
          </a:xfrm>
        </p:spPr>
        <p:txBody>
          <a:bodyPr>
            <a:normAutofit fontScale="70000" lnSpcReduction="20000"/>
          </a:bodyPr>
          <a:lstStyle/>
          <a:p>
            <a:r>
              <a:rPr lang="en-US" sz="10000" dirty="0" smtClean="0">
                <a:solidFill>
                  <a:srgbClr val="0000FF"/>
                </a:solidFill>
              </a:rPr>
              <a:t>Methods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Cell Culture/Host/Transfection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Microscopy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Proteins--Antibodies/</a:t>
            </a:r>
            <a:r>
              <a:rPr lang="en-US" sz="4400" b="1" dirty="0" smtClean="0">
                <a:solidFill>
                  <a:srgbClr val="FF0000"/>
                </a:solidFill>
              </a:rPr>
              <a:t>ELISA/protein-protein interactions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Nucleic Acids—PCR/RT-PCR/</a:t>
            </a:r>
            <a:r>
              <a:rPr lang="en-US" sz="4400" b="1" dirty="0" smtClean="0">
                <a:solidFill>
                  <a:srgbClr val="FF0000"/>
                </a:solidFill>
              </a:rPr>
              <a:t>Sequencing/Molecular Biology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igure_0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39700"/>
            <a:ext cx="51736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unnumbered_05_p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7900"/>
            <a:ext cx="85312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9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_0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5100"/>
            <a:ext cx="8531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9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fig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30175"/>
            <a:ext cx="6376987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3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 descr="fig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"/>
            <a:ext cx="4462463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2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fig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0175"/>
            <a:ext cx="443865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2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5300"/>
            <a:ext cx="8531225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993" y="289770"/>
            <a:ext cx="4584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RT PCR—start with mRNA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407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8" y="3476625"/>
            <a:ext cx="8949962" cy="2593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73" y="441029"/>
            <a:ext cx="783249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Reverse transcription (RNA</a:t>
            </a:r>
            <a:r>
              <a:rPr lang="en-US" sz="2400" b="1" dirty="0" smtClean="0">
                <a:sym typeface="Wingdings"/>
              </a:rPr>
              <a:t>DNA)</a:t>
            </a:r>
            <a:endParaRPr lang="en-US" sz="2400" b="1" dirty="0" smtClean="0"/>
          </a:p>
          <a:p>
            <a:r>
              <a:rPr lang="en-US" sz="2400" b="1" dirty="0" smtClean="0"/>
              <a:t>Sequencing DNA</a:t>
            </a:r>
          </a:p>
          <a:p>
            <a:r>
              <a:rPr lang="en-US" sz="2400" b="1" dirty="0" smtClean="0"/>
              <a:t>Comparison with known sequences identifies genes (BLAST)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9031" y="1641357"/>
            <a:ext cx="5116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+strand RNA virus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Structural and enzymatic genes</a:t>
            </a: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Polyprotein</a:t>
            </a:r>
            <a:r>
              <a:rPr lang="en-US" sz="2800" b="1" dirty="0" smtClean="0">
                <a:solidFill>
                  <a:srgbClr val="0000FF"/>
                </a:solidFill>
              </a:rPr>
              <a:t> with protease sites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RNA dependent RNA polymerase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5959" y="5946567"/>
            <a:ext cx="307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Enzymes visible in gel?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4000" cy="297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149" y="811493"/>
            <a:ext cx="8276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RT-PCR shows virus present in all tissues/all life stages</a:t>
            </a: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Agarose</a:t>
            </a:r>
            <a:r>
              <a:rPr lang="en-US" sz="2800" b="1" dirty="0" smtClean="0">
                <a:solidFill>
                  <a:srgbClr val="0000FF"/>
                </a:solidFill>
              </a:rPr>
              <a:t> gels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figure_03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23"/>
            <a:ext cx="5665157" cy="53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312" y="4111815"/>
            <a:ext cx="3008969" cy="2469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9312" y="1287804"/>
            <a:ext cx="3173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Rate of viral replication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nd localization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an be monitored</a:t>
            </a:r>
          </a:p>
          <a:p>
            <a:r>
              <a:rPr lang="en-US" sz="2400" b="1" dirty="0" smtClean="0"/>
              <a:t>using GFP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692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5_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1225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668" y="5880674"/>
            <a:ext cx="5214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Viruses can be tool for introducing foreign DNA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6460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5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22" y="139700"/>
            <a:ext cx="46005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677" y="1852322"/>
            <a:ext cx="386814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</a:t>
            </a:r>
            <a:r>
              <a:rPr lang="en-US" sz="2800" b="1" dirty="0" smtClean="0"/>
              <a:t> PCR</a:t>
            </a:r>
          </a:p>
          <a:p>
            <a:r>
              <a:rPr lang="en-US" sz="2800" b="1" dirty="0" smtClean="0"/>
              <a:t>Real time PCR</a:t>
            </a:r>
          </a:p>
          <a:p>
            <a:endParaRPr lang="en-US" sz="2800" b="1" dirty="0"/>
          </a:p>
          <a:p>
            <a:r>
              <a:rPr lang="en-US" sz="2800" b="1" dirty="0" smtClean="0"/>
              <a:t>Measure [DNA] or [RNA]</a:t>
            </a:r>
          </a:p>
          <a:p>
            <a:r>
              <a:rPr lang="en-US" sz="2800" b="1" dirty="0" smtClean="0"/>
              <a:t>Viral Loads</a:t>
            </a:r>
          </a:p>
          <a:p>
            <a:endParaRPr lang="en-US" sz="2800" b="1" dirty="0"/>
          </a:p>
          <a:p>
            <a:r>
              <a:rPr lang="en-US" sz="2800" b="1" dirty="0" smtClean="0"/>
              <a:t>PCR + </a:t>
            </a:r>
            <a:r>
              <a:rPr lang="en-US" sz="2800" b="1" dirty="0" err="1" smtClean="0"/>
              <a:t>Sybyr</a:t>
            </a:r>
            <a:r>
              <a:rPr lang="en-US" sz="2800" b="1" dirty="0" smtClean="0"/>
              <a:t> Green</a:t>
            </a:r>
          </a:p>
          <a:p>
            <a:endParaRPr lang="en-US" sz="2800" b="1" dirty="0"/>
          </a:p>
          <a:p>
            <a:r>
              <a:rPr lang="en-US" sz="2800" b="1" dirty="0" smtClean="0"/>
              <a:t>Viral loads are higher</a:t>
            </a:r>
          </a:p>
          <a:p>
            <a:r>
              <a:rPr lang="en-US" sz="2800" b="1" dirty="0" smtClean="0"/>
              <a:t>When </a:t>
            </a:r>
            <a:r>
              <a:rPr lang="en-US" sz="2800" b="1" dirty="0" err="1" smtClean="0"/>
              <a:t>RNAi</a:t>
            </a:r>
            <a:r>
              <a:rPr lang="en-US" sz="2800" b="1" dirty="0" smtClean="0"/>
              <a:t> is abolished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690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figure_05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9" y="139700"/>
            <a:ext cx="32543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2329" y="1755095"/>
            <a:ext cx="4813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Interfering RNA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RNAi</a:t>
            </a:r>
            <a:r>
              <a:rPr lang="en-US" sz="2400" b="1" dirty="0" smtClean="0">
                <a:solidFill>
                  <a:srgbClr val="0000FF"/>
                </a:solidFill>
              </a:rPr>
              <a:t> in host cells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Reduces viral load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Enables persistent, chronic infection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4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vent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4354"/>
            <a:ext cx="8813800" cy="524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347" y="5853869"/>
            <a:ext cx="747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Viral gp120/host CD4 &amp; CCR5 protein/protein interaction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390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aviro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" y="496565"/>
            <a:ext cx="3289300" cy="359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9935" y="743546"/>
            <a:ext cx="29742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Blocks HIV entry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hiv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20" y="4345074"/>
            <a:ext cx="6553200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6768" y="1572821"/>
            <a:ext cx="3407553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ARVs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HAART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Target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 reverse transcriptase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Protease</a:t>
            </a: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Integrase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2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ffpu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4" y="0"/>
            <a:ext cx="58782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2107" y="1142182"/>
            <a:ext cx="21867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Several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Anti-Antiviral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Strategies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2107" y="4309620"/>
            <a:ext cx="2557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al.</a:t>
            </a:r>
          </a:p>
          <a:p>
            <a:r>
              <a:rPr lang="en-US" dirty="0" err="1" smtClean="0"/>
              <a:t>www.cell</a:t>
            </a:r>
            <a:r>
              <a:rPr lang="en-US" dirty="0" err="1"/>
              <a:t>-research.com</a:t>
            </a:r>
            <a:r>
              <a:rPr lang="en-US" dirty="0"/>
              <a:t> </a:t>
            </a:r>
            <a:r>
              <a:rPr lang="en-US" dirty="0" smtClean="0"/>
              <a:t>|</a:t>
            </a:r>
          </a:p>
          <a:p>
            <a:r>
              <a:rPr lang="en-US" dirty="0" smtClean="0"/>
              <a:t> </a:t>
            </a:r>
            <a:r>
              <a:rPr lang="en-US" dirty="0"/>
              <a:t>Cell Research, 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dirty="0"/>
              <a:t>(11-12):923-934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Nov-Dec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igure_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139700"/>
            <a:ext cx="29432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730" y="776212"/>
            <a:ext cx="3175243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Restriction Enzymes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Bacteria’s recognize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</a:rPr>
              <a:t>nd cleave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f</a:t>
            </a:r>
            <a:r>
              <a:rPr lang="en-US" sz="2800" b="1" dirty="0" smtClean="0">
                <a:solidFill>
                  <a:srgbClr val="0000FF"/>
                </a:solidFill>
              </a:rPr>
              <a:t>oreign/viral DNA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Discovery made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Cloning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DNA manipulation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Possible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(molecular biology)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02" y="299817"/>
            <a:ext cx="4875034" cy="6199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7636" y="1481857"/>
            <a:ext cx="3149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Bacterial CRISPR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Recognizes and cleaves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Foreign DNA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19 September 2014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4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9" y="723206"/>
            <a:ext cx="4229100" cy="558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6785" y="3783983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Cascading into focus</a:t>
            </a:r>
          </a:p>
          <a:p>
            <a:endParaRPr lang="en-US" dirty="0"/>
          </a:p>
          <a:p>
            <a:r>
              <a:rPr lang="en-US" dirty="0"/>
              <a:t>    Yan Zhang and</a:t>
            </a:r>
          </a:p>
          <a:p>
            <a:r>
              <a:rPr lang="en-US" dirty="0"/>
              <a:t>    Erik J. </a:t>
            </a:r>
            <a:r>
              <a:rPr lang="en-US" dirty="0" err="1"/>
              <a:t>Sontheimer</a:t>
            </a:r>
            <a:endParaRPr lang="en-US" dirty="0"/>
          </a:p>
          <a:p>
            <a:endParaRPr lang="en-US" dirty="0"/>
          </a:p>
          <a:p>
            <a:r>
              <a:rPr lang="en-US" dirty="0"/>
              <a:t>Science 19 September 2014: 1452-1453.</a:t>
            </a:r>
          </a:p>
          <a:p>
            <a:endParaRPr lang="en-US" dirty="0"/>
          </a:p>
          <a:p>
            <a:r>
              <a:rPr lang="en-US" dirty="0"/>
              <a:t>Structures of a </a:t>
            </a:r>
            <a:r>
              <a:rPr lang="en-US" dirty="0" err="1"/>
              <a:t>multisubunit</a:t>
            </a:r>
            <a:r>
              <a:rPr lang="en-US" dirty="0"/>
              <a:t> protein-RNA complex reveal how the CRISPR system recognizes DNA targets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8444" y="934981"/>
            <a:ext cx="3455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cRNA</a:t>
            </a:r>
            <a:r>
              <a:rPr lang="en-US" sz="2400" b="1" dirty="0" smtClean="0">
                <a:solidFill>
                  <a:srgbClr val="0000FF"/>
                </a:solidFill>
              </a:rPr>
              <a:t> base pairs with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arget DNA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Bulged bases create kinks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6" y="326638"/>
            <a:ext cx="4798010" cy="6456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4479" y="476311"/>
            <a:ext cx="36000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Science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19 September, 2014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39126" y="225753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Crystal structure of the CRISPR RNA–guided surveillance complex from Escherichia coli</a:t>
            </a:r>
          </a:p>
          <a:p>
            <a:endParaRPr lang="en-US" dirty="0"/>
          </a:p>
          <a:p>
            <a:r>
              <a:rPr lang="en-US" dirty="0"/>
              <a:t>    Ryan N. </a:t>
            </a:r>
            <a:r>
              <a:rPr lang="en-US" dirty="0" smtClean="0"/>
              <a:t>Jackson</a:t>
            </a:r>
            <a:endParaRPr lang="en-US" dirty="0"/>
          </a:p>
          <a:p>
            <a:r>
              <a:rPr lang="en-US" dirty="0"/>
              <a:t>    Sarah M. </a:t>
            </a:r>
            <a:r>
              <a:rPr lang="en-US" dirty="0" smtClean="0"/>
              <a:t>Golden</a:t>
            </a:r>
            <a:endParaRPr lang="en-US" dirty="0"/>
          </a:p>
          <a:p>
            <a:r>
              <a:rPr lang="en-US" dirty="0"/>
              <a:t>    Paul B. G. van </a:t>
            </a:r>
            <a:r>
              <a:rPr lang="en-US" dirty="0" err="1" smtClean="0"/>
              <a:t>Erp</a:t>
            </a:r>
            <a:endParaRPr lang="en-US" dirty="0"/>
          </a:p>
          <a:p>
            <a:r>
              <a:rPr lang="en-US" dirty="0"/>
              <a:t>    Joshua </a:t>
            </a:r>
            <a:r>
              <a:rPr lang="en-US" dirty="0" smtClean="0"/>
              <a:t>Carter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Edze</a:t>
            </a:r>
            <a:r>
              <a:rPr lang="en-US" dirty="0"/>
              <a:t> R. </a:t>
            </a:r>
            <a:r>
              <a:rPr lang="en-US" dirty="0" err="1" smtClean="0"/>
              <a:t>Westra</a:t>
            </a:r>
            <a:endParaRPr lang="en-US" dirty="0"/>
          </a:p>
          <a:p>
            <a:r>
              <a:rPr lang="en-US" dirty="0"/>
              <a:t>    Stan J. J. </a:t>
            </a:r>
            <a:r>
              <a:rPr lang="en-US" dirty="0" err="1" smtClean="0"/>
              <a:t>Brouns</a:t>
            </a:r>
            <a:endParaRPr lang="en-US" dirty="0"/>
          </a:p>
          <a:p>
            <a:r>
              <a:rPr lang="en-US" dirty="0"/>
              <a:t>    John van der </a:t>
            </a:r>
            <a:r>
              <a:rPr lang="en-US" dirty="0" err="1" smtClean="0"/>
              <a:t>Oost</a:t>
            </a:r>
            <a:endParaRPr lang="en-US" dirty="0"/>
          </a:p>
          <a:p>
            <a:r>
              <a:rPr lang="en-US" dirty="0"/>
              <a:t>    Thomas C. </a:t>
            </a:r>
            <a:r>
              <a:rPr lang="en-US" dirty="0" err="1" smtClean="0"/>
              <a:t>Terwilliger</a:t>
            </a:r>
            <a:endParaRPr lang="en-US" dirty="0"/>
          </a:p>
          <a:p>
            <a:r>
              <a:rPr lang="en-US" dirty="0"/>
              <a:t>    Randy J. </a:t>
            </a:r>
            <a:r>
              <a:rPr lang="en-US" dirty="0" smtClean="0"/>
              <a:t>Read</a:t>
            </a:r>
            <a:endParaRPr lang="en-US" dirty="0"/>
          </a:p>
          <a:p>
            <a:r>
              <a:rPr lang="en-US" dirty="0"/>
              <a:t>    Blake </a:t>
            </a:r>
            <a:r>
              <a:rPr lang="en-US" dirty="0" err="1" smtClean="0"/>
              <a:t>Wiedenheft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1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figure_05_1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5050"/>
            <a:ext cx="8535987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9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Host-Virus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Entry</a:t>
            </a:r>
          </a:p>
          <a:p>
            <a:r>
              <a:rPr lang="en-US" dirty="0" smtClean="0"/>
              <a:t>Viral Compromise of Host Defenses</a:t>
            </a:r>
          </a:p>
          <a:p>
            <a:pPr lvl="1"/>
            <a:r>
              <a:rPr lang="en-US" dirty="0" smtClean="0"/>
              <a:t>Viral use of Host Proteins </a:t>
            </a:r>
          </a:p>
          <a:p>
            <a:r>
              <a:rPr lang="en-US" dirty="0" smtClean="0"/>
              <a:t>Viral 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5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572"/>
            <a:ext cx="9144000" cy="230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53" y="3657734"/>
            <a:ext cx="612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Discovery of a new virus in gypsy moths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009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341" r="-41341"/>
          <a:stretch>
            <a:fillRect/>
          </a:stretch>
        </p:blipFill>
        <p:spPr>
          <a:xfrm>
            <a:off x="-827741" y="1659965"/>
            <a:ext cx="6191514" cy="3405094"/>
          </a:xfrm>
        </p:spPr>
      </p:pic>
      <p:sp>
        <p:nvSpPr>
          <p:cNvPr id="5" name="TextBox 4"/>
          <p:cNvSpPr txBox="1"/>
          <p:nvPr/>
        </p:nvSpPr>
        <p:spPr>
          <a:xfrm>
            <a:off x="4362824" y="2315883"/>
            <a:ext cx="39972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Virus Isolation</a:t>
            </a:r>
          </a:p>
          <a:p>
            <a:r>
              <a:rPr lang="en-US" dirty="0"/>
              <a:t>	</a:t>
            </a:r>
            <a:r>
              <a:rPr lang="en-US" dirty="0" smtClean="0"/>
              <a:t>Cell </a:t>
            </a:r>
            <a:r>
              <a:rPr lang="en-US" dirty="0" err="1" smtClean="0"/>
              <a:t>lysis</a:t>
            </a:r>
            <a:r>
              <a:rPr lang="en-US" dirty="0" smtClean="0"/>
              <a:t> by Freeze Thaw</a:t>
            </a:r>
          </a:p>
          <a:p>
            <a:r>
              <a:rPr lang="en-US" dirty="0"/>
              <a:t>	</a:t>
            </a:r>
            <a:r>
              <a:rPr lang="en-US" dirty="0" smtClean="0"/>
              <a:t>Centrifuge and filter out debris</a:t>
            </a:r>
          </a:p>
          <a:p>
            <a:r>
              <a:rPr lang="en-US" dirty="0"/>
              <a:t>	</a:t>
            </a:r>
            <a:r>
              <a:rPr lang="en-US" dirty="0" smtClean="0"/>
              <a:t>Ultracentrifuge sucrose (density)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Stain with Ur-acetate</a:t>
            </a:r>
          </a:p>
          <a:p>
            <a:r>
              <a:rPr lang="en-US" dirty="0" smtClean="0"/>
              <a:t>Transmission Electron Microscopy (TEM)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71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700"/>
            <a:ext cx="83978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85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7415750" cy="564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0745" y="5451863"/>
            <a:ext cx="6909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Viral particles contain RNA (10,000 </a:t>
            </a:r>
            <a:r>
              <a:rPr lang="en-US" sz="2400" b="1" dirty="0" err="1" smtClean="0"/>
              <a:t>nts</a:t>
            </a:r>
            <a:r>
              <a:rPr lang="en-US" sz="2400" b="1" dirty="0" smtClean="0"/>
              <a:t>)—</a:t>
            </a:r>
            <a:r>
              <a:rPr lang="en-US" sz="2400" b="1" dirty="0" err="1" smtClean="0"/>
              <a:t>agarose</a:t>
            </a:r>
            <a:r>
              <a:rPr lang="en-US" sz="2400" b="1" dirty="0" smtClean="0"/>
              <a:t> gel</a:t>
            </a:r>
          </a:p>
          <a:p>
            <a:r>
              <a:rPr lang="en-US" sz="2400" b="1" dirty="0" smtClean="0"/>
              <a:t>And several proteins—SDS gel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968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3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5662"/>
            <a:ext cx="8531225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4904" y="172599"/>
            <a:ext cx="524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Diagnosis—if patient is infected,</a:t>
            </a:r>
          </a:p>
          <a:p>
            <a:r>
              <a:rPr lang="en-US" sz="2400" b="1" dirty="0"/>
              <a:t>t</a:t>
            </a:r>
            <a:r>
              <a:rPr lang="en-US" sz="2400" b="1" dirty="0" smtClean="0"/>
              <a:t>heir blood contains antibodies to virus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841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430</Words>
  <Application>Microsoft Macintosh PowerPoint</Application>
  <PresentationFormat>On-screen Show (4:3)</PresentationFormat>
  <Paragraphs>134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Studying Viruses Goals—Diagnosis, Cures, Vaccines</vt:lpstr>
      <vt:lpstr>PowerPoint Presentation</vt:lpstr>
      <vt:lpstr>PowerPoint Presentation</vt:lpstr>
      <vt:lpstr>Host-Virus Interactions</vt:lpstr>
      <vt:lpstr>PowerPoint Presentation</vt:lpstr>
      <vt:lpstr>Microscopy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bryn mawr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Viruses Goals—Diagnosis, Cures, Vaccines</dc:title>
  <dc:creator>Susan White</dc:creator>
  <cp:lastModifiedBy>Susan White</cp:lastModifiedBy>
  <cp:revision>27</cp:revision>
  <dcterms:created xsi:type="dcterms:W3CDTF">2014-10-01T19:07:50Z</dcterms:created>
  <dcterms:modified xsi:type="dcterms:W3CDTF">2014-10-02T14:49:23Z</dcterms:modified>
</cp:coreProperties>
</file>