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81" r:id="rId2"/>
    <p:sldId id="286" r:id="rId3"/>
    <p:sldId id="287" r:id="rId4"/>
    <p:sldId id="288" r:id="rId5"/>
    <p:sldId id="289" r:id="rId6"/>
    <p:sldId id="308" r:id="rId7"/>
    <p:sldId id="290" r:id="rId8"/>
    <p:sldId id="295" r:id="rId9"/>
    <p:sldId id="296" r:id="rId10"/>
    <p:sldId id="298" r:id="rId11"/>
    <p:sldId id="299" r:id="rId12"/>
    <p:sldId id="303" r:id="rId13"/>
    <p:sldId id="304" r:id="rId14"/>
    <p:sldId id="305" r:id="rId15"/>
    <p:sldId id="306" r:id="rId16"/>
    <p:sldId id="307" r:id="rId17"/>
    <p:sldId id="309" r:id="rId18"/>
    <p:sldId id="310" r:id="rId19"/>
    <p:sldId id="311" r:id="rId20"/>
    <p:sldId id="312" r:id="rId21"/>
    <p:sldId id="313" r:id="rId22"/>
    <p:sldId id="314" r:id="rId23"/>
    <p:sldId id="323" r:id="rId24"/>
    <p:sldId id="315" r:id="rId25"/>
    <p:sldId id="316" r:id="rId26"/>
    <p:sldId id="317" r:id="rId27"/>
    <p:sldId id="318" r:id="rId28"/>
    <p:sldId id="319" r:id="rId29"/>
    <p:sldId id="320" r:id="rId30"/>
    <p:sldId id="321" r:id="rId31"/>
    <p:sldId id="322" r:id="rId32"/>
    <p:sldId id="324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0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77DC3-0E67-CB4C-BF2B-17EEE7ABD8BA}" type="datetimeFigureOut">
              <a:rPr lang="en-US" smtClean="0"/>
              <a:t>10/9/14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86B52-2FFB-D547-94F0-8ED2F520A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001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81BF45-D881-2049-96C6-44481041AEA8}" type="slidenum">
              <a:rPr lang="en-US"/>
              <a:pPr/>
              <a:t>1</a:t>
            </a:fld>
            <a:endParaRPr lang="en-US"/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D87DF2-FBC2-AC41-BC25-48D65A53BF61}" type="slidenum">
              <a:rPr lang="en-US"/>
              <a:pPr/>
              <a:t>11</a:t>
            </a:fld>
            <a:endParaRPr lang="en-US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BAADB8-45BB-0843-BB90-CA138253B10A}" type="slidenum">
              <a:rPr lang="en-US"/>
              <a:pPr/>
              <a:t>12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9A486B-9FA1-1A4D-9ECC-CD5ADBCA8E16}" type="slidenum">
              <a:rPr lang="en-US"/>
              <a:pPr/>
              <a:t>13</a:t>
            </a:fld>
            <a:endParaRPr lang="en-US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E7DFA4-E561-8B4F-93C3-FC162CF37EC0}" type="slidenum">
              <a:rPr lang="en-US"/>
              <a:pPr/>
              <a:t>14</a:t>
            </a:fld>
            <a:endParaRPr lang="en-US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CE928C-A9E6-1140-B333-808451D32423}" type="slidenum">
              <a:rPr lang="en-US"/>
              <a:pPr/>
              <a:t>15</a:t>
            </a:fld>
            <a:endParaRPr lang="en-US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4B3B59-F31D-6046-A358-DC91F6EA0F3D}" type="slidenum">
              <a:rPr lang="en-US"/>
              <a:pPr/>
              <a:t>22</a:t>
            </a:fld>
            <a:endParaRPr lang="en-US"/>
          </a:p>
        </p:txBody>
      </p:sp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BAADB8-45BB-0843-BB90-CA138253B10A}" type="slidenum">
              <a:rPr lang="en-US"/>
              <a:pPr/>
              <a:t>23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E8EF49-0470-064A-A82A-A4D79A7A7EBB}" type="slidenum">
              <a:rPr lang="en-US"/>
              <a:pPr/>
              <a:t>24</a:t>
            </a:fld>
            <a:endParaRPr lang="en-US"/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D13207-952C-8A41-827A-845E4F61354E}" type="slidenum">
              <a:rPr lang="en-US"/>
              <a:pPr/>
              <a:t>25</a:t>
            </a:fld>
            <a:endParaRPr lang="en-US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0B47EA-3233-3541-A26B-C25CE19C6AFC}" type="slidenum">
              <a:rPr lang="en-US"/>
              <a:pPr/>
              <a:t>26</a:t>
            </a:fld>
            <a:endParaRPr lang="en-US"/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DA729D-2D30-BA42-B4A8-8BABA0D9D287}" type="slidenum">
              <a:rPr lang="en-US"/>
              <a:pPr/>
              <a:t>2</a:t>
            </a:fld>
            <a:endParaRPr lang="en-US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D9027C-BC64-0E47-B8FB-FE80312D16C1}" type="slidenum">
              <a:rPr lang="en-US"/>
              <a:pPr/>
              <a:t>27</a:t>
            </a:fld>
            <a:endParaRPr 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E519F5-1A82-8C48-B6DC-F97C3B7420E5}" type="slidenum">
              <a:rPr lang="en-US"/>
              <a:pPr/>
              <a:t>28</a:t>
            </a:fld>
            <a:endParaRPr lang="en-US"/>
          </a:p>
        </p:txBody>
      </p:sp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23BDD7-F0C1-CE41-A823-08A53FAC2B90}" type="slidenum">
              <a:rPr lang="en-US"/>
              <a:pPr/>
              <a:t>29</a:t>
            </a:fld>
            <a:endParaRPr 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DBFBB5-B085-2D41-ABB4-A44CB976CD2D}" type="slidenum">
              <a:rPr lang="en-US"/>
              <a:pPr/>
              <a:t>3</a:t>
            </a:fld>
            <a:endParaRPr lang="en-US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7C6E74-60F2-5D4D-806B-0B1720DA3E96}" type="slidenum">
              <a:rPr lang="en-US"/>
              <a:pPr/>
              <a:t>4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C7C1E4-9E43-1947-A156-31F0407DD7E2}" type="slidenum">
              <a:rPr lang="en-US"/>
              <a:pPr/>
              <a:t>5</a:t>
            </a:fld>
            <a:endParaRPr lang="en-US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D1DAE9-D82F-3F4E-B48B-C9D1BA3180E4}" type="slidenum">
              <a:rPr lang="en-US"/>
              <a:pPr/>
              <a:t>7</a:t>
            </a:fld>
            <a:endParaRPr lang="en-US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39C168-F160-7B4D-AD40-B38A74C4A96D}" type="slidenum">
              <a:rPr lang="en-US"/>
              <a:pPr/>
              <a:t>8</a:t>
            </a:fld>
            <a:endParaRPr lang="en-US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2B007A-A7D0-D743-BCC2-A89961E9602F}" type="slidenum">
              <a:rPr lang="en-US"/>
              <a:pPr/>
              <a:t>9</a:t>
            </a:fld>
            <a:endParaRPr lang="en-US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FDEB6F-DBDB-284C-8C5D-5BFCA73C71A5}" type="slidenum">
              <a:rPr lang="en-US"/>
              <a:pPr/>
              <a:t>10</a:t>
            </a:fld>
            <a:endParaRPr lang="en-US"/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DF8B-7FEA-0842-AC50-3696FB03E32A}" type="datetimeFigureOut">
              <a:rPr lang="en-US" smtClean="0"/>
              <a:t>10/9/14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BE484-8C4F-FA46-80A3-AB4790C45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486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DF8B-7FEA-0842-AC50-3696FB03E32A}" type="datetimeFigureOut">
              <a:rPr lang="en-US" smtClean="0"/>
              <a:t>10/9/14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BE484-8C4F-FA46-80A3-AB4790C45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01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DF8B-7FEA-0842-AC50-3696FB03E32A}" type="datetimeFigureOut">
              <a:rPr lang="en-US" smtClean="0"/>
              <a:t>10/9/14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BE484-8C4F-FA46-80A3-AB4790C45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22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DF8B-7FEA-0842-AC50-3696FB03E32A}" type="datetimeFigureOut">
              <a:rPr lang="en-US" smtClean="0"/>
              <a:t>10/9/14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BE484-8C4F-FA46-80A3-AB4790C45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86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DF8B-7FEA-0842-AC50-3696FB03E32A}" type="datetimeFigureOut">
              <a:rPr lang="en-US" smtClean="0"/>
              <a:t>10/9/14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BE484-8C4F-FA46-80A3-AB4790C45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20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DF8B-7FEA-0842-AC50-3696FB03E32A}" type="datetimeFigureOut">
              <a:rPr lang="en-US" smtClean="0"/>
              <a:t>10/9/14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BE484-8C4F-FA46-80A3-AB4790C45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64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DF8B-7FEA-0842-AC50-3696FB03E32A}" type="datetimeFigureOut">
              <a:rPr lang="en-US" smtClean="0"/>
              <a:t>10/9/14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BE484-8C4F-FA46-80A3-AB4790C45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34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DF8B-7FEA-0842-AC50-3696FB03E32A}" type="datetimeFigureOut">
              <a:rPr lang="en-US" smtClean="0"/>
              <a:t>10/9/14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BE484-8C4F-FA46-80A3-AB4790C45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34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DF8B-7FEA-0842-AC50-3696FB03E32A}" type="datetimeFigureOut">
              <a:rPr lang="en-US" smtClean="0"/>
              <a:t>10/9/14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BE484-8C4F-FA46-80A3-AB4790C45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44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DF8B-7FEA-0842-AC50-3696FB03E32A}" type="datetimeFigureOut">
              <a:rPr lang="en-US" smtClean="0"/>
              <a:t>10/9/14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BE484-8C4F-FA46-80A3-AB4790C45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922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0DF8B-7FEA-0842-AC50-3696FB03E32A}" type="datetimeFigureOut">
              <a:rPr lang="en-US" smtClean="0"/>
              <a:t>10/9/14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BE484-8C4F-FA46-80A3-AB4790C45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541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0DF8B-7FEA-0842-AC50-3696FB03E32A}" type="datetimeFigureOut">
              <a:rPr lang="en-US" smtClean="0"/>
              <a:t>10/9/14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BE484-8C4F-FA46-80A3-AB4790C45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3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1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tif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figure_02_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01700"/>
            <a:ext cx="8531225" cy="507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90471" y="6081059"/>
            <a:ext cx="2545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 peptide bond 180 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429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figure_02_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81100"/>
            <a:ext cx="8531225" cy="451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3180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figure_02_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139700"/>
            <a:ext cx="6337300" cy="659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6126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 descr="figure_02_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4000"/>
            <a:ext cx="8531225" cy="634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07765" y="6290235"/>
            <a:ext cx="3189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Parallel and anti parallel strands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311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 descr="figure_02_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33500"/>
            <a:ext cx="8531225" cy="418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3184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 descr="figure_02_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39700"/>
            <a:ext cx="4284663" cy="659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4286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 descr="figure_02_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139700"/>
            <a:ext cx="7337425" cy="659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04118" y="6275294"/>
            <a:ext cx="762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 turn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07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77" y="465799"/>
            <a:ext cx="5741723" cy="617554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946255" y="892644"/>
            <a:ext cx="2224437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Indicate</a:t>
            </a:r>
          </a:p>
          <a:p>
            <a:endParaRPr lang="en-US" sz="2400" b="1" dirty="0"/>
          </a:p>
          <a:p>
            <a:r>
              <a:rPr lang="en-US" sz="2400" b="1" dirty="0" smtClean="0"/>
              <a:t>Alpha helix</a:t>
            </a:r>
          </a:p>
          <a:p>
            <a:endParaRPr lang="en-US" sz="2400" b="1" dirty="0"/>
          </a:p>
          <a:p>
            <a:r>
              <a:rPr lang="en-US" sz="2400" b="1" dirty="0" smtClean="0"/>
              <a:t>Beta sheet</a:t>
            </a:r>
          </a:p>
          <a:p>
            <a:endParaRPr lang="en-US" sz="2400" b="1" dirty="0"/>
          </a:p>
          <a:p>
            <a:endParaRPr lang="en-US" sz="2400" b="1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What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t</a:t>
            </a:r>
            <a:r>
              <a:rPr lang="en-US" sz="2400" b="1" dirty="0" smtClean="0">
                <a:solidFill>
                  <a:srgbClr val="FF0000"/>
                </a:solidFill>
              </a:rPr>
              <a:t>ype of</a:t>
            </a:r>
          </a:p>
          <a:p>
            <a:r>
              <a:rPr lang="en-US" sz="2400" b="1" dirty="0" err="1">
                <a:solidFill>
                  <a:srgbClr val="FF0000"/>
                </a:solidFill>
              </a:rPr>
              <a:t>s</a:t>
            </a:r>
            <a:r>
              <a:rPr lang="en-US" sz="2400" b="1" dirty="0" err="1" smtClean="0">
                <a:solidFill>
                  <a:srgbClr val="FF0000"/>
                </a:solidFill>
              </a:rPr>
              <a:t>idechains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i</a:t>
            </a:r>
            <a:r>
              <a:rPr lang="en-US" sz="2400" b="1" dirty="0" smtClean="0">
                <a:solidFill>
                  <a:srgbClr val="FF0000"/>
                </a:solidFill>
              </a:rPr>
              <a:t>nteract with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DNA backbone?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4440911" y="4584620"/>
            <a:ext cx="1505343" cy="228600"/>
          </a:xfrm>
          <a:prstGeom prst="leftArrow">
            <a:avLst>
              <a:gd name="adj1" fmla="val 50000"/>
              <a:gd name="adj2" fmla="val 100000"/>
            </a:avLst>
          </a:prstGeom>
          <a:gradFill rotWithShape="0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19050">
            <a:solidFill>
              <a:srgbClr val="4A7EBB"/>
            </a:solidFill>
            <a:miter lim="800000"/>
            <a:headEnd/>
            <a:tailEnd/>
          </a:ln>
          <a:effectLst>
            <a:outerShdw blurRad="38100" dist="25400" dir="5400000" algn="ctr" rotWithShape="0">
              <a:srgbClr val="000000">
                <a:alpha val="35001"/>
              </a:srgbClr>
            </a:outerShdw>
          </a:effectLst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511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are the </a:t>
            </a:r>
            <a:r>
              <a:rPr lang="en-US" dirty="0" err="1" smtClean="0"/>
              <a:t>hydrophic</a:t>
            </a:r>
            <a:r>
              <a:rPr lang="en-US" dirty="0" smtClean="0"/>
              <a:t> amino acids?</a:t>
            </a:r>
            <a:br>
              <a:rPr lang="en-US" dirty="0" smtClean="0"/>
            </a:br>
            <a:r>
              <a:rPr lang="en-US" dirty="0" smtClean="0"/>
              <a:t>Hydrophilic amino acids?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9334" r="-9334"/>
          <a:stretch>
            <a:fillRect/>
          </a:stretch>
        </p:blipFill>
        <p:spPr>
          <a:xfrm>
            <a:off x="457200" y="19091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167231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0716447"/>
              </p:ext>
            </p:extLst>
          </p:nvPr>
        </p:nvGraphicFramePr>
        <p:xfrm>
          <a:off x="597472" y="391530"/>
          <a:ext cx="8317632" cy="6266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Document" r:id="rId3" imgW="5511800" imgH="4152900" progId="Word.Document.12">
                  <p:embed/>
                </p:oleObj>
              </mc:Choice>
              <mc:Fallback>
                <p:oleObj name="Document" r:id="rId3" imgW="5511800" imgH="4152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7472" y="391530"/>
                        <a:ext cx="8317632" cy="62669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373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6258" y="823731"/>
            <a:ext cx="83072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2.	Suppose a protein has four helices identical to the alpha helix found in Problem 1 and folds into a “four helix bundle” where the alpha helices are packed together.  What part of the helices interact with each other?  What force stabilizes this bundle?  Draw a the four helix bundle from the top and side</a:t>
            </a:r>
          </a:p>
        </p:txBody>
      </p:sp>
    </p:spTree>
    <p:extLst>
      <p:ext uri="{BB962C8B-B14F-4D97-AF65-F5344CB8AC3E}">
        <p14:creationId xmlns:p14="http://schemas.microsoft.com/office/powerpoint/2010/main" val="3067822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figure_02_22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78000"/>
            <a:ext cx="8531225" cy="329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2413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_01_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396" y="1836237"/>
            <a:ext cx="5603870" cy="3176446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3" name="Rectangle 2"/>
          <p:cNvSpPr/>
          <p:nvPr/>
        </p:nvSpPr>
        <p:spPr>
          <a:xfrm>
            <a:off x="1398747" y="995021"/>
            <a:ext cx="61274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Learning Goal—Importance of hydrophobic and hydrophilic amino acids in protein folding.</a:t>
            </a:r>
          </a:p>
        </p:txBody>
      </p:sp>
    </p:spTree>
    <p:extLst>
      <p:ext uri="{BB962C8B-B14F-4D97-AF65-F5344CB8AC3E}">
        <p14:creationId xmlns:p14="http://schemas.microsoft.com/office/powerpoint/2010/main" val="3626991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Can Protein Structure and Function be Predicted from Sequence?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Globular Proteins</a:t>
            </a:r>
          </a:p>
          <a:p>
            <a:r>
              <a:rPr lang="en-US" dirty="0" smtClean="0"/>
              <a:t>Fibrous Proteins (Hair, hooves, silk, collagen)</a:t>
            </a:r>
          </a:p>
          <a:p>
            <a:pPr lvl="1"/>
            <a:r>
              <a:rPr lang="en-US" dirty="0" smtClean="0"/>
              <a:t>Structural</a:t>
            </a:r>
          </a:p>
          <a:p>
            <a:pPr lvl="1"/>
            <a:r>
              <a:rPr lang="en-US" dirty="0" smtClean="0"/>
              <a:t>Repeated sequences</a:t>
            </a:r>
          </a:p>
          <a:p>
            <a:pPr lvl="1"/>
            <a:r>
              <a:rPr lang="en-US" dirty="0" smtClean="0"/>
              <a:t>Physical properties (strength, flexibility) can be fine</a:t>
            </a:r>
            <a:r>
              <a:rPr lang="en-US" smtClean="0"/>
              <a:t>-tuned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13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0" name="Picture 2" descr="table_02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139700"/>
            <a:ext cx="7118350" cy="659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2545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 descr="figure_02_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4000"/>
            <a:ext cx="8531225" cy="634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90908" y="6290235"/>
            <a:ext cx="3189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Parallel and anti parallel strands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694714" y="5896429"/>
            <a:ext cx="25236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Silk=fibroin</a:t>
            </a:r>
          </a:p>
          <a:p>
            <a:r>
              <a:rPr lang="en-US" sz="2400" b="1" dirty="0" smtClean="0"/>
              <a:t>Extended </a:t>
            </a:r>
            <a:r>
              <a:rPr lang="en-US" sz="2400" b="1" dirty="0" smtClean="0">
                <a:latin typeface="Symbol" charset="2"/>
                <a:cs typeface="Symbol" charset="2"/>
              </a:rPr>
              <a:t>b</a:t>
            </a:r>
            <a:r>
              <a:rPr lang="en-US" sz="2400" b="1" dirty="0" smtClean="0"/>
              <a:t> sheets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31690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 descr="figure_02_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89100"/>
            <a:ext cx="8531225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06697" y="471611"/>
            <a:ext cx="44035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Symbol" charset="2"/>
                <a:cs typeface="Symbol" charset="2"/>
              </a:rPr>
              <a:t>a</a:t>
            </a:r>
            <a:r>
              <a:rPr lang="en-US" sz="2400" b="1" dirty="0" smtClean="0"/>
              <a:t>-helical coiled-coil</a:t>
            </a:r>
          </a:p>
          <a:p>
            <a:r>
              <a:rPr lang="en-US" sz="2400" b="1" dirty="0">
                <a:latin typeface="Symbol" charset="2"/>
                <a:cs typeface="Symbol" charset="2"/>
              </a:rPr>
              <a:t>a</a:t>
            </a:r>
            <a:r>
              <a:rPr lang="en-US" sz="2400" b="1" dirty="0" smtClean="0"/>
              <a:t>-keratin (wool, hair, skin)</a:t>
            </a:r>
          </a:p>
          <a:p>
            <a:r>
              <a:rPr lang="en-US" sz="2400" b="1" dirty="0" smtClean="0"/>
              <a:t>Myosin &amp; </a:t>
            </a:r>
            <a:r>
              <a:rPr lang="en-US" sz="2400" b="1" dirty="0" err="1" smtClean="0"/>
              <a:t>tropomyosin</a:t>
            </a:r>
            <a:r>
              <a:rPr lang="en-US" sz="2400" b="1" dirty="0" smtClean="0"/>
              <a:t> (muscles)</a:t>
            </a:r>
          </a:p>
          <a:p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43953" y="5175250"/>
            <a:ext cx="20353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Long fibers</a:t>
            </a:r>
          </a:p>
          <a:p>
            <a:r>
              <a:rPr lang="en-US" sz="2400" b="1" dirty="0" smtClean="0"/>
              <a:t>Heptad repeat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6735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 descr="figure_02_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0" y="139700"/>
            <a:ext cx="4600575" cy="659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2370" y="2333908"/>
            <a:ext cx="20353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Heptad repeat</a:t>
            </a:r>
          </a:p>
          <a:p>
            <a:r>
              <a:rPr lang="en-US" sz="2400" b="1" dirty="0" smtClean="0"/>
              <a:t>Coiled-coil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51298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 descr="figure_02_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3700"/>
            <a:ext cx="8531225" cy="607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23075" y="6040054"/>
            <a:ext cx="36343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Collagen Triple helix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770345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 descr="figure_02_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97000"/>
            <a:ext cx="8531225" cy="405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20824" y="5869092"/>
            <a:ext cx="2146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Collagen Triple  Helix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177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 descr="figure_02_42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78870"/>
            <a:ext cx="8531225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5060" y="617150"/>
            <a:ext cx="752481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Held together by H-bonds between strands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73845" y="4593570"/>
            <a:ext cx="521629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Hydroxy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Proline</a:t>
            </a:r>
            <a:r>
              <a:rPr lang="en-US" sz="3200" b="1" dirty="0" smtClean="0"/>
              <a:t> also H-bonds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35060" y="5744882"/>
            <a:ext cx="80034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3000 nm long x 1.5 nm diameter  800 </a:t>
            </a:r>
            <a:r>
              <a:rPr lang="en-US" sz="2800" b="1" dirty="0" err="1" smtClean="0"/>
              <a:t>aa’s</a:t>
            </a:r>
            <a:r>
              <a:rPr lang="en-US" sz="2800" b="1" dirty="0" smtClean="0"/>
              <a:t> per strand</a:t>
            </a:r>
          </a:p>
          <a:p>
            <a:r>
              <a:rPr lang="en-US" sz="2800" b="1" dirty="0" smtClean="0"/>
              <a:t>300,000 g/</a:t>
            </a:r>
            <a:r>
              <a:rPr lang="en-US" sz="2800" b="1" dirty="0" err="1" smtClean="0"/>
              <a:t>mol</a:t>
            </a:r>
            <a:r>
              <a:rPr lang="en-US" sz="2800" b="1" dirty="0" smtClean="0"/>
              <a:t> for triple strand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87680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 descr="figure_02_42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139700"/>
            <a:ext cx="5899150" cy="659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6559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figure_02_22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139700"/>
            <a:ext cx="4557713" cy="659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6515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12" y="199571"/>
            <a:ext cx="7182063" cy="37374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90214" y="4154714"/>
            <a:ext cx="296116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3366FF"/>
                </a:solidFill>
              </a:rPr>
              <a:t>Vitamin C required</a:t>
            </a:r>
          </a:p>
          <a:p>
            <a:r>
              <a:rPr lang="en-US" sz="2800" dirty="0" smtClean="0">
                <a:solidFill>
                  <a:srgbClr val="3366FF"/>
                </a:solidFill>
              </a:rPr>
              <a:t>To make HYP</a:t>
            </a:r>
          </a:p>
          <a:p>
            <a:endParaRPr lang="en-US" sz="2800" dirty="0">
              <a:solidFill>
                <a:srgbClr val="3366FF"/>
              </a:solidFill>
            </a:endParaRPr>
          </a:p>
          <a:p>
            <a:r>
              <a:rPr lang="en-US" sz="2800" dirty="0" smtClean="0">
                <a:solidFill>
                  <a:srgbClr val="3366FF"/>
                </a:solidFill>
              </a:rPr>
              <a:t>Scurvy= Vitamin C</a:t>
            </a:r>
          </a:p>
          <a:p>
            <a:r>
              <a:rPr lang="en-US" sz="2800" dirty="0" err="1" smtClean="0">
                <a:solidFill>
                  <a:srgbClr val="3366FF"/>
                </a:solidFill>
              </a:rPr>
              <a:t>Deficiency</a:t>
            </a:r>
            <a:r>
              <a:rPr lang="en-US" sz="2800" dirty="0" err="1" smtClean="0">
                <a:solidFill>
                  <a:srgbClr val="3366FF"/>
                </a:solidFill>
                <a:sym typeface="Wingdings"/>
              </a:rPr>
              <a:t>fragile</a:t>
            </a:r>
            <a:endParaRPr lang="en-US" sz="2800" dirty="0" smtClean="0">
              <a:solidFill>
                <a:srgbClr val="3366FF"/>
              </a:solidFill>
              <a:sym typeface="Wingdings"/>
            </a:endParaRPr>
          </a:p>
          <a:p>
            <a:r>
              <a:rPr lang="en-US" sz="2800" dirty="0" smtClean="0">
                <a:solidFill>
                  <a:srgbClr val="3366FF"/>
                </a:solidFill>
                <a:sym typeface="Wingdings"/>
              </a:rPr>
              <a:t>collagen</a:t>
            </a:r>
            <a:endParaRPr lang="en-US" sz="2800" dirty="0">
              <a:solidFill>
                <a:srgbClr val="3366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8712" y="3555999"/>
            <a:ext cx="4502655" cy="3108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Triple strands also held</a:t>
            </a:r>
          </a:p>
          <a:p>
            <a:r>
              <a:rPr lang="en-US" sz="2800" b="1" dirty="0" smtClean="0"/>
              <a:t>Together by covalent links=</a:t>
            </a:r>
          </a:p>
          <a:p>
            <a:r>
              <a:rPr lang="en-US" sz="2800" b="1" dirty="0" smtClean="0"/>
              <a:t>Crosslinking</a:t>
            </a:r>
          </a:p>
          <a:p>
            <a:r>
              <a:rPr lang="en-US" sz="2800" b="1" dirty="0" smtClean="0"/>
              <a:t>Intra- and inter strand</a:t>
            </a:r>
          </a:p>
          <a:p>
            <a:r>
              <a:rPr lang="en-US" sz="2800" b="1" dirty="0" smtClean="0"/>
              <a:t>HIS-</a:t>
            </a:r>
            <a:r>
              <a:rPr lang="en-US" sz="2800" b="1" dirty="0" err="1" smtClean="0"/>
              <a:t>hydroxylysine</a:t>
            </a:r>
            <a:endParaRPr lang="en-US" sz="2800" b="1" dirty="0" smtClean="0"/>
          </a:p>
          <a:p>
            <a:r>
              <a:rPr lang="en-US" sz="2800" b="1" dirty="0" smtClean="0"/>
              <a:t>Aging</a:t>
            </a:r>
            <a:r>
              <a:rPr lang="en-US" sz="2800" b="1" dirty="0" smtClean="0">
                <a:sym typeface="Wingdings"/>
              </a:rPr>
              <a:t> more </a:t>
            </a:r>
            <a:r>
              <a:rPr lang="en-US" sz="2800" b="1" dirty="0" err="1" smtClean="0">
                <a:sym typeface="Wingdings"/>
              </a:rPr>
              <a:t>xlinksstiffer</a:t>
            </a:r>
            <a:r>
              <a:rPr lang="en-US" sz="2800" b="1" dirty="0" smtClean="0">
                <a:sym typeface="Wingdings"/>
              </a:rPr>
              <a:t>,</a:t>
            </a:r>
          </a:p>
          <a:p>
            <a:r>
              <a:rPr lang="en-US" sz="2800" b="1" dirty="0">
                <a:sym typeface="Wingdings"/>
              </a:rPr>
              <a:t>l</a:t>
            </a:r>
            <a:r>
              <a:rPr lang="en-US" sz="2800" b="1" dirty="0" smtClean="0">
                <a:sym typeface="Wingdings"/>
              </a:rPr>
              <a:t>ess flexible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558052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4943" y="307921"/>
            <a:ext cx="8229600" cy="1143000"/>
          </a:xfrm>
        </p:spPr>
        <p:txBody>
          <a:bodyPr/>
          <a:lstStyle/>
          <a:p>
            <a:r>
              <a:rPr lang="en-US" dirty="0" smtClean="0"/>
              <a:t>Medical Application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Cornea of eye contains collagen</a:t>
            </a:r>
          </a:p>
          <a:p>
            <a:r>
              <a:rPr lang="en-US" dirty="0" err="1" smtClean="0"/>
              <a:t>Keratoconus</a:t>
            </a:r>
            <a:endParaRPr lang="en-US" dirty="0"/>
          </a:p>
          <a:p>
            <a:pPr lvl="1"/>
            <a:r>
              <a:rPr lang="en-US" dirty="0" smtClean="0"/>
              <a:t>Excessive astigmatism</a:t>
            </a:r>
          </a:p>
          <a:p>
            <a:pPr lvl="1"/>
            <a:r>
              <a:rPr lang="en-US" dirty="0" smtClean="0"/>
              <a:t>Progressively worse vision not correctable</a:t>
            </a:r>
          </a:p>
          <a:p>
            <a:pPr lvl="1"/>
            <a:r>
              <a:rPr lang="en-US" dirty="0" smtClean="0"/>
              <a:t>Cornea bulges </a:t>
            </a:r>
            <a:r>
              <a:rPr lang="en-US" dirty="0" smtClean="0"/>
              <a:t>becomes very bent and thin</a:t>
            </a:r>
          </a:p>
          <a:p>
            <a:r>
              <a:rPr lang="en-US" dirty="0" smtClean="0"/>
              <a:t>Treatment</a:t>
            </a:r>
          </a:p>
          <a:p>
            <a:pPr lvl="1"/>
            <a:r>
              <a:rPr lang="en-US" dirty="0" smtClean="0"/>
              <a:t>Corneal </a:t>
            </a:r>
            <a:r>
              <a:rPr lang="en-US" dirty="0" smtClean="0"/>
              <a:t>transplant</a:t>
            </a:r>
          </a:p>
          <a:p>
            <a:pPr lvl="1"/>
            <a:r>
              <a:rPr lang="en-US" dirty="0" smtClean="0"/>
              <a:t>Special contact lenses</a:t>
            </a:r>
            <a:endParaRPr lang="en-US" dirty="0" smtClean="0"/>
          </a:p>
          <a:p>
            <a:pPr lvl="1"/>
            <a:r>
              <a:rPr lang="en-US" dirty="0" smtClean="0"/>
              <a:t>Laser crosslinking as early as </a:t>
            </a:r>
            <a:r>
              <a:rPr lang="en-US" dirty="0" smtClean="0"/>
              <a:t>possible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Picture 2" descr="ey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432" y="219021"/>
            <a:ext cx="21844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2087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Experimental Methods--Spectroscopy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Circular </a:t>
            </a:r>
            <a:r>
              <a:rPr lang="en-US" dirty="0" err="1" smtClean="0"/>
              <a:t>Dichroism</a:t>
            </a:r>
            <a:endParaRPr lang="en-US" dirty="0" smtClean="0"/>
          </a:p>
          <a:p>
            <a:pPr lvl="1"/>
            <a:r>
              <a:rPr lang="en-US" dirty="0" smtClean="0"/>
              <a:t>Depends on chirality</a:t>
            </a:r>
            <a:endParaRPr lang="en-US" dirty="0"/>
          </a:p>
          <a:p>
            <a:pPr lvl="1"/>
            <a:r>
              <a:rPr lang="en-US" dirty="0" smtClean="0"/>
              <a:t>Native or denatured</a:t>
            </a:r>
          </a:p>
          <a:p>
            <a:pPr lvl="1"/>
            <a:r>
              <a:rPr lang="en-US" dirty="0" smtClean="0"/>
              <a:t>% of each 2e structure</a:t>
            </a:r>
          </a:p>
          <a:p>
            <a:r>
              <a:rPr lang="en-US" dirty="0" smtClean="0"/>
              <a:t>Infrared  </a:t>
            </a:r>
          </a:p>
          <a:p>
            <a:r>
              <a:rPr lang="en-US" dirty="0" smtClean="0"/>
              <a:t>NMR		</a:t>
            </a:r>
            <a:r>
              <a:rPr lang="en-US" dirty="0" err="1" smtClean="0"/>
              <a:t>C</a:t>
            </a:r>
            <a:r>
              <a:rPr lang="en-US" dirty="0" err="1" smtClean="0">
                <a:latin typeface="Symbol" charset="2"/>
                <a:cs typeface="Symbol" charset="2"/>
              </a:rPr>
              <a:t>a</a:t>
            </a:r>
            <a:r>
              <a:rPr lang="en-US" dirty="0"/>
              <a:t> </a:t>
            </a:r>
            <a:r>
              <a:rPr lang="en-US" dirty="0" smtClean="0"/>
              <a:t>chemical </a:t>
            </a:r>
            <a:r>
              <a:rPr lang="en-US" dirty="0" smtClean="0"/>
              <a:t>shift</a:t>
            </a:r>
            <a:endParaRPr lang="en-US" dirty="0"/>
          </a:p>
        </p:txBody>
      </p:sp>
      <p:pic>
        <p:nvPicPr>
          <p:cNvPr id="4" name="Picture 3" descr="c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567" y="1417638"/>
            <a:ext cx="4042015" cy="247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467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figure_02_2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139700"/>
            <a:ext cx="6313488" cy="659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952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figure_02_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41400"/>
            <a:ext cx="8531225" cy="478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2142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2e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Regular pattern of H-bonding</a:t>
            </a:r>
          </a:p>
          <a:p>
            <a:r>
              <a:rPr lang="en-US" dirty="0" smtClean="0"/>
              <a:t>Involves backbone (not side chains)</a:t>
            </a:r>
          </a:p>
          <a:p>
            <a:r>
              <a:rPr lang="en-US" dirty="0" smtClean="0"/>
              <a:t>C=O </a:t>
            </a:r>
            <a:r>
              <a:rPr lang="en-US" sz="7200" dirty="0" smtClean="0"/>
              <a:t>…</a:t>
            </a:r>
            <a:r>
              <a:rPr lang="en-US" dirty="0" smtClean="0"/>
              <a:t>H-N</a:t>
            </a:r>
          </a:p>
          <a:p>
            <a:r>
              <a:rPr lang="en-US" dirty="0" smtClean="0"/>
              <a:t>Several consecutive residues form 2e structure</a:t>
            </a:r>
          </a:p>
          <a:p>
            <a:r>
              <a:rPr lang="en-US" dirty="0">
                <a:latin typeface="Symbol" charset="2"/>
                <a:cs typeface="Symbol" charset="2"/>
              </a:rPr>
              <a:t>a</a:t>
            </a:r>
            <a:r>
              <a:rPr lang="en-US" dirty="0" smtClean="0">
                <a:latin typeface="Symbol" charset="2"/>
                <a:cs typeface="Symbol" charset="2"/>
              </a:rPr>
              <a:t> </a:t>
            </a:r>
            <a:r>
              <a:rPr lang="en-US" dirty="0" smtClean="0"/>
              <a:t>helices   </a:t>
            </a:r>
            <a:r>
              <a:rPr lang="en-US" dirty="0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 sheets </a:t>
            </a:r>
            <a:r>
              <a:rPr lang="en-US" dirty="0" smtClean="0">
                <a:latin typeface="Symbol" charset="2"/>
                <a:cs typeface="Symbol" charset="2"/>
              </a:rPr>
              <a:t> b </a:t>
            </a:r>
            <a:r>
              <a:rPr lang="en-US" dirty="0" smtClean="0"/>
              <a:t>turns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629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figure_02_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6700"/>
            <a:ext cx="8531225" cy="633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10059" y="5821581"/>
            <a:ext cx="1513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5.4 </a:t>
            </a:r>
            <a:r>
              <a:rPr lang="en-US" sz="2400" b="1" dirty="0" err="1" smtClean="0"/>
              <a:t>Å</a:t>
            </a:r>
            <a:r>
              <a:rPr lang="en-US" sz="2400" b="1" dirty="0" smtClean="0"/>
              <a:t>/turn</a:t>
            </a:r>
            <a:endParaRPr lang="en-US" sz="2400" b="1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274282" y="2875509"/>
            <a:ext cx="17640" cy="1023187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4567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figure_02_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66900"/>
            <a:ext cx="8531225" cy="313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04235" y="1348903"/>
            <a:ext cx="2136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3.6 residues per turn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76824" y="597647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 bonding in alpha helix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275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figure_02_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139700"/>
            <a:ext cx="6369050" cy="659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443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331</Words>
  <Application>Microsoft Macintosh PowerPoint</Application>
  <PresentationFormat>On-screen Show (4:3)</PresentationFormat>
  <Paragraphs>106</Paragraphs>
  <Slides>32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2e 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Where are the hydrophic amino acids? Hydrophilic amino acids?</vt:lpstr>
      <vt:lpstr>PowerPoint Presentation</vt:lpstr>
      <vt:lpstr>PowerPoint Presentation</vt:lpstr>
      <vt:lpstr>PowerPoint Presentation</vt:lpstr>
      <vt:lpstr>Can Protein Structure and Function be Predicted from Sequence?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Medical Application</vt:lpstr>
      <vt:lpstr>Experimental Methods--Spectroscopy</vt:lpstr>
    </vt:vector>
  </TitlesOfParts>
  <Company>Bryn Mawr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Bryn Mawr College</dc:creator>
  <cp:lastModifiedBy>Susan White</cp:lastModifiedBy>
  <cp:revision>26</cp:revision>
  <dcterms:created xsi:type="dcterms:W3CDTF">2012-01-16T19:08:57Z</dcterms:created>
  <dcterms:modified xsi:type="dcterms:W3CDTF">2014-10-09T19:36:34Z</dcterms:modified>
</cp:coreProperties>
</file>