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61" r:id="rId2"/>
    <p:sldId id="262" r:id="rId3"/>
    <p:sldId id="263" r:id="rId4"/>
    <p:sldId id="264" r:id="rId5"/>
    <p:sldId id="265" r:id="rId6"/>
    <p:sldId id="256" r:id="rId7"/>
    <p:sldId id="257" r:id="rId8"/>
    <p:sldId id="259" r:id="rId9"/>
    <p:sldId id="258" r:id="rId10"/>
    <p:sldId id="260" r:id="rId11"/>
    <p:sldId id="266" r:id="rId12"/>
    <p:sldId id="267" r:id="rId13"/>
    <p:sldId id="268" r:id="rId14"/>
    <p:sldId id="269" r:id="rId15"/>
    <p:sldId id="270" r:id="rId16"/>
    <p:sldId id="271" r:id="rId17"/>
    <p:sldId id="272" r:id="rId18"/>
    <p:sldId id="273" r:id="rId19"/>
    <p:sldId id="274" r:id="rId20"/>
    <p:sldId id="275" r:id="rId21"/>
    <p:sldId id="276" r:id="rId22"/>
    <p:sldId id="287" r:id="rId23"/>
    <p:sldId id="288" r:id="rId24"/>
    <p:sldId id="289" r:id="rId25"/>
    <p:sldId id="290" r:id="rId26"/>
    <p:sldId id="291" r:id="rId27"/>
    <p:sldId id="277" r:id="rId28"/>
    <p:sldId id="278" r:id="rId29"/>
    <p:sldId id="279" r:id="rId30"/>
    <p:sldId id="280" r:id="rId31"/>
    <p:sldId id="281" r:id="rId32"/>
    <p:sldId id="282" r:id="rId33"/>
    <p:sldId id="283" r:id="rId34"/>
    <p:sldId id="284" r:id="rId35"/>
    <p:sldId id="285" r:id="rId36"/>
    <p:sldId id="286"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9" d="100"/>
          <a:sy n="69" d="100"/>
        </p:scale>
        <p:origin x="-1368"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376"/>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B4AB04-93E7-0D4A-89A9-DB4A5EF1772A}" type="datetimeFigureOut">
              <a:rPr lang="en-US" smtClean="0"/>
              <a:t>3/4/15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4E2694-DC1B-3546-8CE3-95F64D1F6754}" type="slidenum">
              <a:rPr lang="en-US" smtClean="0"/>
              <a:t>‹#›</a:t>
            </a:fld>
            <a:endParaRPr lang="en-US"/>
          </a:p>
        </p:txBody>
      </p:sp>
    </p:spTree>
    <p:extLst>
      <p:ext uri="{BB962C8B-B14F-4D97-AF65-F5344CB8AC3E}">
        <p14:creationId xmlns:p14="http://schemas.microsoft.com/office/powerpoint/2010/main" val="184404779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p:spPr>
        <p:txBody>
          <a:bodyPr/>
          <a:lstStyle/>
          <a:p>
            <a:fld id="{0E78A471-D789-41F3-8A64-F8CE717DD838}" type="slidenum">
              <a:rPr lang="en-GB"/>
              <a:t>1</a:t>
            </a:fld>
            <a:endParaRPr lang="en-GB"/>
          </a:p>
        </p:txBody>
      </p:sp>
      <p:sp>
        <p:nvSpPr>
          <p:cNvPr id="4099"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4100" name="Text Box 2"/>
          <p:cNvSpPr txBox="1">
            <a:spLocks noGrp="1" noChangeArrowheads="1"/>
          </p:cNvSpPr>
          <p:nvPr>
            <p:ph type="body" idx="1"/>
          </p:nvPr>
        </p:nvSpPr>
        <p:spPr>
          <a:xfrm>
            <a:off x="685512" y="4343230"/>
            <a:ext cx="5486976" cy="4115139"/>
          </a:xfrm>
          <a:noFill/>
          <a:ln/>
        </p:spPr>
        <p:txBody>
          <a:bodyPr tIns="9279"/>
          <a:lstStyle/>
          <a:p>
            <a:pPr algn="just">
              <a:lnSpc>
                <a:spcPct val="93000"/>
              </a:lnSpc>
              <a:spcBef>
                <a:spcPct val="0"/>
              </a:spcBef>
              <a:tabLst>
                <a:tab pos="634643" algn="l"/>
                <a:tab pos="1269286" algn="l"/>
                <a:tab pos="1903929" algn="l"/>
                <a:tab pos="2538573" algn="l"/>
                <a:tab pos="3173216" algn="l"/>
                <a:tab pos="3807859" algn="l"/>
                <a:tab pos="4442502" algn="l"/>
                <a:tab pos="5077145" algn="l"/>
              </a:tabLst>
            </a:pPr>
            <a:r>
              <a:rPr/>
              <a:t>Relative prevalence of each HCV genotype by GBD region. Size of pie charts is proportional to the number of seroprevalent cases as estimated by Hanafiah et al.</a:t>
            </a:r>
          </a:p>
          <a:p>
            <a:endParaRPr/>
          </a:p>
          <a:p>
            <a:r>
              <a:rPr lang="en-GB"/>
              <a:t>© IF THIS IMAGE HAS BEEN PROVIDED BY OR IS OWNED BY A THIRD PARTY, AS INDICATED IN THE CAPTION LINE, THEN FURTHER PERMISSION MAY BE NEEDED BEFORE ANY FURTHER USE. PLEASE CONTACT WILEY'S PERMISSIONS DEPARTMENT ON PERMISSIONS@WILEY.COM OR USE THE RIGHTSLINK SERVICE BY CLICKING ON THE 'REQUEST PERMISSION' LINK ACCOMPANYING THIS ARTICLE. WILEY OR AUTHOR OWNED IMAGES MAY BE USED FOR NON-COMMERCIAL PURPOSES, SUBJECT TO PROPER CITATION OF THE ARTICLE, AUTHOR, AND PUBLISHER.</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F89CE3-1B64-3248-BD79-913ECF74E576}" type="datetimeFigureOut">
              <a:rPr lang="en-US" smtClean="0"/>
              <a:t>3/4/15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01E27-306D-5D4B-824C-2136BBC49C5A}" type="slidenum">
              <a:rPr lang="en-US" smtClean="0"/>
              <a:t>‹#›</a:t>
            </a:fld>
            <a:endParaRPr lang="en-US"/>
          </a:p>
        </p:txBody>
      </p:sp>
    </p:spTree>
    <p:extLst>
      <p:ext uri="{BB962C8B-B14F-4D97-AF65-F5344CB8AC3E}">
        <p14:creationId xmlns:p14="http://schemas.microsoft.com/office/powerpoint/2010/main" val="2311486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F89CE3-1B64-3248-BD79-913ECF74E576}" type="datetimeFigureOut">
              <a:rPr lang="en-US" smtClean="0"/>
              <a:t>3/4/15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01E27-306D-5D4B-824C-2136BBC49C5A}" type="slidenum">
              <a:rPr lang="en-US" smtClean="0"/>
              <a:t>‹#›</a:t>
            </a:fld>
            <a:endParaRPr lang="en-US"/>
          </a:p>
        </p:txBody>
      </p:sp>
    </p:spTree>
    <p:extLst>
      <p:ext uri="{BB962C8B-B14F-4D97-AF65-F5344CB8AC3E}">
        <p14:creationId xmlns:p14="http://schemas.microsoft.com/office/powerpoint/2010/main" val="2747393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F89CE3-1B64-3248-BD79-913ECF74E576}" type="datetimeFigureOut">
              <a:rPr lang="en-US" smtClean="0"/>
              <a:t>3/4/15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01E27-306D-5D4B-824C-2136BBC49C5A}" type="slidenum">
              <a:rPr lang="en-US" smtClean="0"/>
              <a:t>‹#›</a:t>
            </a:fld>
            <a:endParaRPr lang="en-US"/>
          </a:p>
        </p:txBody>
      </p:sp>
    </p:spTree>
    <p:extLst>
      <p:ext uri="{BB962C8B-B14F-4D97-AF65-F5344CB8AC3E}">
        <p14:creationId xmlns:p14="http://schemas.microsoft.com/office/powerpoint/2010/main" val="1746291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26720" cy="114348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6481" y="1604329"/>
            <a:ext cx="8226720" cy="21933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6481" y="3935934"/>
            <a:ext cx="8226720" cy="2193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endParaRPr lang="en-US"/>
          </a:p>
        </p:txBody>
      </p:sp>
      <p:sp>
        <p:nvSpPr>
          <p:cNvPr id="6" name="Rectangle 4"/>
          <p:cNvSpPr>
            <a:spLocks noGrp="1" noChangeArrowheads="1"/>
          </p:cNvSpPr>
          <p:nvPr>
            <p:ph type="ftr" idx="11"/>
          </p:nvPr>
        </p:nvSpPr>
        <p:spPr>
          <a:ln/>
        </p:spPr>
        <p:txBody>
          <a:bodyPr/>
          <a:lstStyle>
            <a:lvl1pPr>
              <a:defRPr/>
            </a:lvl1pPr>
          </a:lstStyle>
          <a:p>
            <a:endParaRPr lang="en-US"/>
          </a:p>
        </p:txBody>
      </p:sp>
      <p:sp>
        <p:nvSpPr>
          <p:cNvPr id="7" name="Rectangle 5"/>
          <p:cNvSpPr>
            <a:spLocks noGrp="1" noChangeArrowheads="1"/>
          </p:cNvSpPr>
          <p:nvPr>
            <p:ph type="sldNum" idx="12"/>
          </p:nvPr>
        </p:nvSpPr>
        <p:spPr>
          <a:ln/>
        </p:spPr>
        <p:txBody>
          <a:bodyPr/>
          <a:lstStyle>
            <a:lvl1pPr>
              <a:defRPr/>
            </a:lvl1pPr>
          </a:lstStyle>
          <a:p>
            <a:fld id="{D165E9B0-7DA8-466E-963D-86F25D5E43BA}" type="slidenum">
              <a:rPr lang="en-GB"/>
              <a:pPr/>
              <a:t>‹#›</a:t>
            </a:fld>
            <a:endParaRPr lang="en-GB"/>
          </a:p>
        </p:txBody>
      </p:sp>
    </p:spTree>
    <p:extLst>
      <p:ext uri="{BB962C8B-B14F-4D97-AF65-F5344CB8AC3E}">
        <p14:creationId xmlns:p14="http://schemas.microsoft.com/office/powerpoint/2010/main" val="3342256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F89CE3-1B64-3248-BD79-913ECF74E576}" type="datetimeFigureOut">
              <a:rPr lang="en-US" smtClean="0"/>
              <a:t>3/4/15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01E27-306D-5D4B-824C-2136BBC49C5A}" type="slidenum">
              <a:rPr lang="en-US" smtClean="0"/>
              <a:t>‹#›</a:t>
            </a:fld>
            <a:endParaRPr lang="en-US"/>
          </a:p>
        </p:txBody>
      </p:sp>
    </p:spTree>
    <p:extLst>
      <p:ext uri="{BB962C8B-B14F-4D97-AF65-F5344CB8AC3E}">
        <p14:creationId xmlns:p14="http://schemas.microsoft.com/office/powerpoint/2010/main" val="1393894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F89CE3-1B64-3248-BD79-913ECF74E576}" type="datetimeFigureOut">
              <a:rPr lang="en-US" smtClean="0"/>
              <a:t>3/4/15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01E27-306D-5D4B-824C-2136BBC49C5A}" type="slidenum">
              <a:rPr lang="en-US" smtClean="0"/>
              <a:t>‹#›</a:t>
            </a:fld>
            <a:endParaRPr lang="en-US"/>
          </a:p>
        </p:txBody>
      </p:sp>
    </p:spTree>
    <p:extLst>
      <p:ext uri="{BB962C8B-B14F-4D97-AF65-F5344CB8AC3E}">
        <p14:creationId xmlns:p14="http://schemas.microsoft.com/office/powerpoint/2010/main" val="3557286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F89CE3-1B64-3248-BD79-913ECF74E576}" type="datetimeFigureOut">
              <a:rPr lang="en-US" smtClean="0"/>
              <a:t>3/4/15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F01E27-306D-5D4B-824C-2136BBC49C5A}" type="slidenum">
              <a:rPr lang="en-US" smtClean="0"/>
              <a:t>‹#›</a:t>
            </a:fld>
            <a:endParaRPr lang="en-US"/>
          </a:p>
        </p:txBody>
      </p:sp>
    </p:spTree>
    <p:extLst>
      <p:ext uri="{BB962C8B-B14F-4D97-AF65-F5344CB8AC3E}">
        <p14:creationId xmlns:p14="http://schemas.microsoft.com/office/powerpoint/2010/main" val="4053164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F89CE3-1B64-3248-BD79-913ECF74E576}" type="datetimeFigureOut">
              <a:rPr lang="en-US" smtClean="0"/>
              <a:t>3/4/15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F01E27-306D-5D4B-824C-2136BBC49C5A}" type="slidenum">
              <a:rPr lang="en-US" smtClean="0"/>
              <a:t>‹#›</a:t>
            </a:fld>
            <a:endParaRPr lang="en-US"/>
          </a:p>
        </p:txBody>
      </p:sp>
    </p:spTree>
    <p:extLst>
      <p:ext uri="{BB962C8B-B14F-4D97-AF65-F5344CB8AC3E}">
        <p14:creationId xmlns:p14="http://schemas.microsoft.com/office/powerpoint/2010/main" val="1446403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F89CE3-1B64-3248-BD79-913ECF74E576}" type="datetimeFigureOut">
              <a:rPr lang="en-US" smtClean="0"/>
              <a:t>3/4/15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F01E27-306D-5D4B-824C-2136BBC49C5A}" type="slidenum">
              <a:rPr lang="en-US" smtClean="0"/>
              <a:t>‹#›</a:t>
            </a:fld>
            <a:endParaRPr lang="en-US"/>
          </a:p>
        </p:txBody>
      </p:sp>
    </p:spTree>
    <p:extLst>
      <p:ext uri="{BB962C8B-B14F-4D97-AF65-F5344CB8AC3E}">
        <p14:creationId xmlns:p14="http://schemas.microsoft.com/office/powerpoint/2010/main" val="608678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89CE3-1B64-3248-BD79-913ECF74E576}" type="datetimeFigureOut">
              <a:rPr lang="en-US" smtClean="0"/>
              <a:t>3/4/15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F01E27-306D-5D4B-824C-2136BBC49C5A}" type="slidenum">
              <a:rPr lang="en-US" smtClean="0"/>
              <a:t>‹#›</a:t>
            </a:fld>
            <a:endParaRPr lang="en-US"/>
          </a:p>
        </p:txBody>
      </p:sp>
    </p:spTree>
    <p:extLst>
      <p:ext uri="{BB962C8B-B14F-4D97-AF65-F5344CB8AC3E}">
        <p14:creationId xmlns:p14="http://schemas.microsoft.com/office/powerpoint/2010/main" val="249839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89CE3-1B64-3248-BD79-913ECF74E576}" type="datetimeFigureOut">
              <a:rPr lang="en-US" smtClean="0"/>
              <a:t>3/4/15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F01E27-306D-5D4B-824C-2136BBC49C5A}" type="slidenum">
              <a:rPr lang="en-US" smtClean="0"/>
              <a:t>‹#›</a:t>
            </a:fld>
            <a:endParaRPr lang="en-US"/>
          </a:p>
        </p:txBody>
      </p:sp>
    </p:spTree>
    <p:extLst>
      <p:ext uri="{BB962C8B-B14F-4D97-AF65-F5344CB8AC3E}">
        <p14:creationId xmlns:p14="http://schemas.microsoft.com/office/powerpoint/2010/main" val="3919078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89CE3-1B64-3248-BD79-913ECF74E576}" type="datetimeFigureOut">
              <a:rPr lang="en-US" smtClean="0"/>
              <a:t>3/4/15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F01E27-306D-5D4B-824C-2136BBC49C5A}" type="slidenum">
              <a:rPr lang="en-US" smtClean="0"/>
              <a:t>‹#›</a:t>
            </a:fld>
            <a:endParaRPr lang="en-US"/>
          </a:p>
        </p:txBody>
      </p:sp>
    </p:spTree>
    <p:extLst>
      <p:ext uri="{BB962C8B-B14F-4D97-AF65-F5344CB8AC3E}">
        <p14:creationId xmlns:p14="http://schemas.microsoft.com/office/powerpoint/2010/main" val="264373292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F89CE3-1B64-3248-BD79-913ECF74E576}" type="datetimeFigureOut">
              <a:rPr lang="en-US" smtClean="0"/>
              <a:t>3/4/15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F01E27-306D-5D4B-824C-2136BBC49C5A}" type="slidenum">
              <a:rPr lang="en-US" smtClean="0"/>
              <a:t>‹#›</a:t>
            </a:fld>
            <a:endParaRPr lang="en-US"/>
          </a:p>
        </p:txBody>
      </p:sp>
    </p:spTree>
    <p:extLst>
      <p:ext uri="{BB962C8B-B14F-4D97-AF65-F5344CB8AC3E}">
        <p14:creationId xmlns:p14="http://schemas.microsoft.com/office/powerpoint/2010/main" val="10477215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onlinelibrary.wiley.com/doi/10.1002/hep.v61.1/issuetoc" TargetMode="External"/><Relationship Id="rId6" Type="http://schemas.openxmlformats.org/officeDocument/2006/relationships/hyperlink" Target="http://onlinelibrary.wiley.com/doi/10.1002/hep.27259/full%23hep27259-fig-0001" TargetMode="External"/><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0.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tif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tif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tif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tif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tiff"/><Relationship Id="rId3" Type="http://schemas.openxmlformats.org/officeDocument/2006/relationships/image" Target="../media/image24.tif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tif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tif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tif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tif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tif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tif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tif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tif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424801" y="419084"/>
            <a:ext cx="8228160" cy="724396"/>
          </a:xfrm>
        </p:spPr>
        <p:txBody>
          <a:bodyPr tIns="12801"/>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1500" b="1"/>
              <a:t>Global distribution and prevalence of hepatitis C virus genotypes</a:t>
            </a:r>
          </a:p>
        </p:txBody>
      </p:sp>
      <p:pic>
        <p:nvPicPr>
          <p:cNvPr id="2051" name="Picture 2"/>
          <p:cNvPicPr>
            <a:picLocks noChangeAspect="1" noChangeArrowheads="1"/>
          </p:cNvPicPr>
          <p:nvPr/>
        </p:nvPicPr>
        <p:blipFill>
          <a:blip r:embed="rId3" cstate="print"/>
          <a:srcRect/>
          <a:stretch>
            <a:fillRect/>
          </a:stretch>
        </p:blipFill>
        <p:spPr bwMode="auto">
          <a:xfrm>
            <a:off x="306035" y="1566333"/>
            <a:ext cx="8346926" cy="3796994"/>
          </a:xfrm>
          <a:prstGeom prst="rect">
            <a:avLst/>
          </a:prstGeom>
          <a:noFill/>
          <a:ln w="9525">
            <a:noFill/>
            <a:round/>
            <a:headEnd/>
            <a:tailEnd/>
          </a:ln>
        </p:spPr>
      </p:pic>
      <p:pic>
        <p:nvPicPr>
          <p:cNvPr id="2052" name="Picture 3"/>
          <p:cNvPicPr>
            <a:picLocks noChangeAspect="1" noChangeArrowheads="1"/>
          </p:cNvPicPr>
          <p:nvPr/>
        </p:nvPicPr>
        <p:blipFill>
          <a:blip r:embed="rId4" cstate="print"/>
          <a:srcRect/>
          <a:stretch>
            <a:fillRect/>
          </a:stretch>
        </p:blipFill>
        <p:spPr bwMode="auto">
          <a:xfrm>
            <a:off x="0" y="0"/>
            <a:ext cx="0" cy="0"/>
          </a:xfrm>
          <a:prstGeom prst="rect">
            <a:avLst/>
          </a:prstGeom>
          <a:noFill/>
          <a:ln w="9525">
            <a:noFill/>
            <a:round/>
            <a:headEnd/>
            <a:tailEnd/>
          </a:ln>
        </p:spPr>
      </p:pic>
      <p:sp>
        <p:nvSpPr>
          <p:cNvPr id="2053" name="Text Box 4"/>
          <p:cNvSpPr txBox="1">
            <a:spLocks noChangeArrowheads="1"/>
          </p:cNvSpPr>
          <p:nvPr/>
        </p:nvSpPr>
        <p:spPr bwMode="auto">
          <a:xfrm>
            <a:off x="115200" y="6205612"/>
            <a:ext cx="6252480" cy="505493"/>
          </a:xfrm>
          <a:prstGeom prst="rect">
            <a:avLst/>
          </a:prstGeom>
          <a:noFill/>
          <a:ln w="9525">
            <a:noFill/>
            <a:round/>
            <a:headEnd/>
            <a:tailEnd/>
          </a:ln>
        </p:spPr>
        <p:txBody>
          <a:bodyPr lIns="81639" tIns="49620" rIns="81639" bIns="40820"/>
          <a:lstStyle/>
          <a:p>
            <a:pPr>
              <a:tabLst>
                <a:tab pos="656650" algn="l"/>
                <a:tab pos="1313299" algn="l"/>
                <a:tab pos="1969949" algn="l"/>
                <a:tab pos="2626599" algn="l"/>
                <a:tab pos="3283248" algn="l"/>
                <a:tab pos="3939898" algn="l"/>
                <a:tab pos="4596548" algn="l"/>
                <a:tab pos="5253198" algn="l"/>
                <a:tab pos="5909847" algn="l"/>
              </a:tabLst>
            </a:pPr>
            <a:r>
              <a:rPr lang="en-GB" sz="1000" b="1">
                <a:solidFill>
                  <a:srgbClr val="000000"/>
                </a:solidFill>
              </a:rPr>
              <a:t>Hepatology</a:t>
            </a:r>
            <a:r>
              <a:rPr lang="en-GB" sz="1000">
                <a:solidFill>
                  <a:srgbClr val="000000"/>
                </a:solidFill>
              </a:rPr>
              <a:t/>
            </a:r>
            <a:br>
              <a:rPr lang="en-GB" sz="1000">
                <a:solidFill>
                  <a:srgbClr val="000000"/>
                </a:solidFill>
              </a:rPr>
            </a:br>
            <a:r>
              <a:rPr lang="en-GB" sz="1000">
                <a:solidFill>
                  <a:srgbClr val="000000"/>
                </a:solidFill>
                <a:hlinkClick r:id="rId5"/>
              </a:rPr>
              <a:t>Volume 61, Issue 1, </a:t>
            </a:r>
            <a:r>
              <a:rPr lang="en-GB" sz="1000">
                <a:solidFill>
                  <a:srgbClr val="000000"/>
                </a:solidFill>
              </a:rPr>
              <a:t>pages 77-87, 28 JUL 2014 DOI: 10.1002/hep.27259</a:t>
            </a:r>
            <a:br>
              <a:rPr lang="en-GB" sz="1000">
                <a:solidFill>
                  <a:srgbClr val="000000"/>
                </a:solidFill>
              </a:rPr>
            </a:br>
            <a:r>
              <a:rPr lang="en-GB" sz="1000">
                <a:solidFill>
                  <a:srgbClr val="000000"/>
                </a:solidFill>
                <a:hlinkClick r:id="rId6"/>
              </a:rPr>
              <a:t>http://onlinelibrary.wiley.com/doi/10.1002/hep.27259/full#hep27259-fig-0001</a:t>
            </a:r>
          </a:p>
        </p:txBody>
      </p:sp>
      <p:sp>
        <p:nvSpPr>
          <p:cNvPr id="2" name="TextBox 1"/>
          <p:cNvSpPr txBox="1"/>
          <p:nvPr/>
        </p:nvSpPr>
        <p:spPr>
          <a:xfrm>
            <a:off x="5591797" y="5574606"/>
            <a:ext cx="3544560" cy="1200328"/>
          </a:xfrm>
          <a:prstGeom prst="rect">
            <a:avLst/>
          </a:prstGeom>
          <a:noFill/>
        </p:spPr>
        <p:txBody>
          <a:bodyPr wrap="none" rtlCol="0">
            <a:spAutoFit/>
          </a:bodyPr>
          <a:lstStyle/>
          <a:p>
            <a:pPr marL="285750" indent="-285750">
              <a:buFont typeface="Wingdings" charset="0"/>
              <a:buChar char="Ø"/>
            </a:pPr>
            <a:r>
              <a:rPr lang="en-US" sz="2400" b="1" dirty="0" smtClean="0">
                <a:solidFill>
                  <a:srgbClr val="FF0000"/>
                </a:solidFill>
              </a:rPr>
              <a:t>&gt;3 million US</a:t>
            </a:r>
          </a:p>
          <a:p>
            <a:pPr marL="285750" indent="-285750">
              <a:buFont typeface="Wingdings" charset="0"/>
              <a:buChar char="Ø"/>
            </a:pPr>
            <a:r>
              <a:rPr lang="en-US" sz="2400" b="1" dirty="0" smtClean="0">
                <a:solidFill>
                  <a:srgbClr val="FF0000"/>
                </a:solidFill>
              </a:rPr>
              <a:t>&gt; 100 million worldwide</a:t>
            </a:r>
          </a:p>
          <a:p>
            <a:pPr marL="285750" indent="-285750">
              <a:buFont typeface="Wingdings" charset="0"/>
              <a:buChar char="Ø"/>
            </a:pPr>
            <a:r>
              <a:rPr lang="en-US" sz="2400" b="1" dirty="0" smtClean="0">
                <a:solidFill>
                  <a:srgbClr val="FF0000"/>
                </a:solidFill>
              </a:rPr>
              <a:t>blood</a:t>
            </a:r>
            <a:endParaRPr lang="en-US" sz="2400" b="1" dirty="0">
              <a:solidFill>
                <a:srgbClr val="FF0000"/>
              </a:solidFill>
            </a:endParaRPr>
          </a:p>
        </p:txBody>
      </p:sp>
      <p:sp>
        <p:nvSpPr>
          <p:cNvPr id="3" name="TextBox 2"/>
          <p:cNvSpPr txBox="1"/>
          <p:nvPr/>
        </p:nvSpPr>
        <p:spPr>
          <a:xfrm>
            <a:off x="4260547" y="63936"/>
            <a:ext cx="4690068" cy="369332"/>
          </a:xfrm>
          <a:prstGeom prst="rect">
            <a:avLst/>
          </a:prstGeom>
          <a:noFill/>
        </p:spPr>
        <p:txBody>
          <a:bodyPr wrap="none" rtlCol="0">
            <a:spAutoFit/>
          </a:bodyPr>
          <a:lstStyle/>
          <a:p>
            <a:r>
              <a:rPr lang="en-US" dirty="0" smtClean="0"/>
              <a:t>https://</a:t>
            </a:r>
            <a:r>
              <a:rPr lang="en-US" dirty="0" err="1" smtClean="0"/>
              <a:t>serendip.brynmawr.edu</a:t>
            </a:r>
            <a:r>
              <a:rPr lang="en-US" dirty="0" smtClean="0"/>
              <a:t>/</a:t>
            </a:r>
            <a:r>
              <a:rPr lang="en-US" dirty="0" err="1" smtClean="0"/>
              <a:t>oneworld</a:t>
            </a:r>
            <a:r>
              <a:rPr lang="en-US" dirty="0" smtClean="0"/>
              <a:t>/virus</a:t>
            </a:r>
            <a:endParaRPr lang="en-US" dirty="0"/>
          </a:p>
        </p:txBody>
      </p:sp>
    </p:spTree>
    <p:extLst>
      <p:ext uri="{BB962C8B-B14F-4D97-AF65-F5344CB8AC3E}">
        <p14:creationId xmlns:p14="http://schemas.microsoft.com/office/powerpoint/2010/main" val="2989637729"/>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cal Title 3"/>
          <p:cNvSpPr>
            <a:spLocks noGrp="1"/>
          </p:cNvSpPr>
          <p:nvPr>
            <p:ph type="title" orient="vert"/>
          </p:nvPr>
        </p:nvSpPr>
        <p:spPr>
          <a:xfrm rot="16200000">
            <a:off x="5700546" y="-1203347"/>
            <a:ext cx="2057400" cy="5851525"/>
          </a:xfrm>
        </p:spPr>
        <p:txBody>
          <a:bodyPr/>
          <a:lstStyle/>
          <a:p>
            <a:r>
              <a:rPr lang="en-US" dirty="0" smtClean="0"/>
              <a:t>HCV Phylogeny</a:t>
            </a:r>
            <a:br>
              <a:rPr lang="en-US" dirty="0" smtClean="0"/>
            </a:br>
            <a:r>
              <a:rPr lang="en-US" dirty="0" smtClean="0"/>
              <a:t>N. Ghana</a:t>
            </a:r>
            <a:endParaRPr lang="en-US" dirty="0"/>
          </a:p>
        </p:txBody>
      </p:sp>
      <p:sp>
        <p:nvSpPr>
          <p:cNvPr id="5" name="Vertical Text Placeholder 4"/>
          <p:cNvSpPr>
            <a:spLocks noGrp="1"/>
          </p:cNvSpPr>
          <p:nvPr>
            <p:ph type="body" orient="vert" idx="1"/>
          </p:nvPr>
        </p:nvSpPr>
        <p:spPr/>
        <p:txBody>
          <a:bodyPr/>
          <a:lstStyle/>
          <a:p>
            <a:endParaRPr lang="en-US" dirty="0"/>
          </a:p>
        </p:txBody>
      </p:sp>
      <p:pic>
        <p:nvPicPr>
          <p:cNvPr id="6" name="Picture 5" descr="phlyogengyhcv.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649" y="485179"/>
            <a:ext cx="3649234" cy="6286635"/>
          </a:xfrm>
          <a:prstGeom prst="rect">
            <a:avLst/>
          </a:prstGeom>
        </p:spPr>
      </p:pic>
    </p:spTree>
    <p:extLst>
      <p:ext uri="{BB962C8B-B14F-4D97-AF65-F5344CB8AC3E}">
        <p14:creationId xmlns:p14="http://schemas.microsoft.com/office/powerpoint/2010/main" val="249080741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491762" y="617441"/>
            <a:ext cx="8169349" cy="4832093"/>
          </a:xfrm>
          <a:prstGeom prst="rect">
            <a:avLst/>
          </a:prstGeom>
        </p:spPr>
        <p:txBody>
          <a:bodyPr wrap="square">
            <a:spAutoFit/>
          </a:bodyPr>
          <a:lstStyle/>
          <a:p>
            <a:r>
              <a:rPr lang="en-US" b="1" dirty="0" smtClean="0"/>
              <a:t> Science 13 February 2015:</a:t>
            </a:r>
          </a:p>
          <a:p>
            <a:r>
              <a:rPr lang="en-US" b="1" dirty="0" smtClean="0"/>
              <a:t>Vol. 347 no. 6223 pp. 771-775</a:t>
            </a:r>
          </a:p>
          <a:p>
            <a:endParaRPr lang="en-US" dirty="0" smtClean="0"/>
          </a:p>
          <a:p>
            <a:r>
              <a:rPr lang="en-US" dirty="0" smtClean="0"/>
              <a:t>  </a:t>
            </a:r>
          </a:p>
          <a:p>
            <a:pPr algn="ctr"/>
            <a:r>
              <a:rPr lang="en-US" sz="2800" b="1" dirty="0" smtClean="0">
                <a:solidFill>
                  <a:srgbClr val="FF0000"/>
                </a:solidFill>
              </a:rPr>
              <a:t>Structural basis for RNA replication by the hepatitis C virus polymerase</a:t>
            </a:r>
          </a:p>
          <a:p>
            <a:endParaRPr lang="en-US" dirty="0" smtClean="0"/>
          </a:p>
          <a:p>
            <a:r>
              <a:rPr lang="en-US" dirty="0" smtClean="0"/>
              <a:t>    Todd C. Appleby1,*, Jason K. Perry1, </a:t>
            </a:r>
            <a:r>
              <a:rPr lang="en-US" dirty="0" err="1" smtClean="0"/>
              <a:t>Eisuke</a:t>
            </a:r>
            <a:r>
              <a:rPr lang="en-US" dirty="0" smtClean="0"/>
              <a:t> Murakami1,  </a:t>
            </a:r>
            <a:r>
              <a:rPr lang="en-US" dirty="0" err="1" smtClean="0"/>
              <a:t>Ona</a:t>
            </a:r>
            <a:r>
              <a:rPr lang="en-US" dirty="0" smtClean="0"/>
              <a:t> Barauskas1, Joy Feng1, Aesop Cho1, David Fox III2,  Diana R. Wetmore2,</a:t>
            </a:r>
          </a:p>
          <a:p>
            <a:r>
              <a:rPr lang="en-US" dirty="0" smtClean="0"/>
              <a:t>    Mary E. McGrath1, Adrian S. Ray1, Michael J. Sofia1,  S. Swaminathan1,</a:t>
            </a:r>
          </a:p>
          <a:p>
            <a:r>
              <a:rPr lang="en-US" dirty="0" smtClean="0"/>
              <a:t>    Thomas E. Edwards2,*</a:t>
            </a:r>
          </a:p>
          <a:p>
            <a:endParaRPr lang="en-US" dirty="0" smtClean="0"/>
          </a:p>
          <a:p>
            <a:r>
              <a:rPr lang="en-US" dirty="0" smtClean="0"/>
              <a:t>- Author Affiliations</a:t>
            </a:r>
          </a:p>
          <a:p>
            <a:endParaRPr lang="en-US" dirty="0" smtClean="0"/>
          </a:p>
          <a:p>
            <a:r>
              <a:rPr lang="en-US" dirty="0" smtClean="0"/>
              <a:t>    1Gilead Sciences, 333 Lakeside Drive, Foster City, CA 94404, USA.</a:t>
            </a:r>
          </a:p>
          <a:p>
            <a:r>
              <a:rPr lang="en-US" dirty="0" smtClean="0"/>
              <a:t>    2Beryllium, 7869 NE Day Road West, Bainbridge Island, WA 98110, USA.</a:t>
            </a:r>
            <a:endParaRPr lang="en-US" dirty="0"/>
          </a:p>
        </p:txBody>
      </p:sp>
    </p:spTree>
    <p:extLst>
      <p:ext uri="{BB962C8B-B14F-4D97-AF65-F5344CB8AC3E}">
        <p14:creationId xmlns:p14="http://schemas.microsoft.com/office/powerpoint/2010/main" val="72466185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Gilead—liver pipeline</a:t>
            </a:r>
            <a:endParaRPr lang="en-US" dirty="0"/>
          </a:p>
        </p:txBody>
      </p:sp>
      <p:pic>
        <p:nvPicPr>
          <p:cNvPr id="4" name="Content Placeholder 3" descr="gilead.tiff"/>
          <p:cNvPicPr>
            <a:picLocks noGrp="1" noChangeAspect="1"/>
          </p:cNvPicPr>
          <p:nvPr>
            <p:ph idx="1"/>
          </p:nvPr>
        </p:nvPicPr>
        <p:blipFill>
          <a:blip r:embed="rId2">
            <a:extLst>
              <a:ext uri="{28A0092B-C50C-407E-A947-70E740481C1C}">
                <a14:useLocalDpi xmlns:a14="http://schemas.microsoft.com/office/drawing/2010/main" val="0"/>
              </a:ext>
            </a:extLst>
          </a:blip>
          <a:srcRect t="5362" b="5362"/>
          <a:stretch>
            <a:fillRect/>
          </a:stretch>
        </p:blipFill>
        <p:spPr/>
      </p:pic>
    </p:spTree>
    <p:extLst>
      <p:ext uri="{BB962C8B-B14F-4D97-AF65-F5344CB8AC3E}">
        <p14:creationId xmlns:p14="http://schemas.microsoft.com/office/powerpoint/2010/main" val="360506924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sofosbuvir</a:t>
            </a:r>
            <a:endParaRPr lang="en-US" dirty="0"/>
          </a:p>
        </p:txBody>
      </p:sp>
      <p:pic>
        <p:nvPicPr>
          <p:cNvPr id="4" name="Content Placeholder 3" descr="drug.tiff"/>
          <p:cNvPicPr>
            <a:picLocks noGrp="1" noChangeAspect="1"/>
          </p:cNvPicPr>
          <p:nvPr>
            <p:ph idx="1"/>
          </p:nvPr>
        </p:nvPicPr>
        <p:blipFill>
          <a:blip r:embed="rId2">
            <a:extLst>
              <a:ext uri="{28A0092B-C50C-407E-A947-70E740481C1C}">
                <a14:useLocalDpi xmlns:a14="http://schemas.microsoft.com/office/drawing/2010/main" val="0"/>
              </a:ext>
            </a:extLst>
          </a:blip>
          <a:srcRect l="-40015" r="-40015"/>
          <a:stretch>
            <a:fillRect/>
          </a:stretch>
        </p:blipFill>
        <p:spPr/>
      </p:pic>
    </p:spTree>
    <p:extLst>
      <p:ext uri="{BB962C8B-B14F-4D97-AF65-F5344CB8AC3E}">
        <p14:creationId xmlns:p14="http://schemas.microsoft.com/office/powerpoint/2010/main" val="37489109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Crystallography—in Ghana?</a:t>
            </a:r>
            <a:endParaRPr lang="en-US" dirty="0"/>
          </a:p>
        </p:txBody>
      </p:sp>
      <p:pic>
        <p:nvPicPr>
          <p:cNvPr id="4" name="Content Placeholder 3" descr="xtall.tiff"/>
          <p:cNvPicPr>
            <a:picLocks noGrp="1" noChangeAspect="1"/>
          </p:cNvPicPr>
          <p:nvPr>
            <p:ph idx="1"/>
          </p:nvPr>
        </p:nvPicPr>
        <p:blipFill>
          <a:blip r:embed="rId2">
            <a:extLst>
              <a:ext uri="{28A0092B-C50C-407E-A947-70E740481C1C}">
                <a14:useLocalDpi xmlns:a14="http://schemas.microsoft.com/office/drawing/2010/main" val="0"/>
              </a:ext>
            </a:extLst>
          </a:blip>
          <a:srcRect l="-17242" r="-17242"/>
          <a:stretch>
            <a:fillRect/>
          </a:stretch>
        </p:blipFill>
        <p:spPr>
          <a:xfrm>
            <a:off x="457199" y="1600200"/>
            <a:ext cx="9350495" cy="5142412"/>
          </a:xfrm>
        </p:spPr>
      </p:pic>
      <p:sp>
        <p:nvSpPr>
          <p:cNvPr id="5" name="TextBox 4"/>
          <p:cNvSpPr txBox="1"/>
          <p:nvPr/>
        </p:nvSpPr>
        <p:spPr>
          <a:xfrm>
            <a:off x="316082" y="2522685"/>
            <a:ext cx="1248509" cy="1569660"/>
          </a:xfrm>
          <a:prstGeom prst="rect">
            <a:avLst/>
          </a:prstGeom>
          <a:noFill/>
        </p:spPr>
        <p:txBody>
          <a:bodyPr wrap="none" rtlCol="0">
            <a:spAutoFit/>
          </a:bodyPr>
          <a:lstStyle/>
          <a:p>
            <a:r>
              <a:rPr lang="en-US" sz="2400" b="1" dirty="0" smtClean="0"/>
              <a:t>Clone,</a:t>
            </a:r>
          </a:p>
          <a:p>
            <a:r>
              <a:rPr lang="en-US" sz="2400" b="1" dirty="0" smtClean="0"/>
              <a:t>Express,</a:t>
            </a:r>
          </a:p>
          <a:p>
            <a:r>
              <a:rPr lang="en-US" sz="2400" b="1" dirty="0" smtClean="0"/>
              <a:t>Purify</a:t>
            </a:r>
          </a:p>
          <a:p>
            <a:r>
              <a:rPr lang="en-US" sz="2400" b="1" dirty="0" smtClean="0"/>
              <a:t>Proteins</a:t>
            </a:r>
          </a:p>
        </p:txBody>
      </p:sp>
      <p:sp>
        <p:nvSpPr>
          <p:cNvPr id="6" name="TextBox 5"/>
          <p:cNvSpPr txBox="1"/>
          <p:nvPr/>
        </p:nvSpPr>
        <p:spPr>
          <a:xfrm>
            <a:off x="457199" y="4816037"/>
            <a:ext cx="1251414" cy="1323439"/>
          </a:xfrm>
          <a:prstGeom prst="rect">
            <a:avLst/>
          </a:prstGeom>
          <a:noFill/>
        </p:spPr>
        <p:txBody>
          <a:bodyPr wrap="none" rtlCol="0">
            <a:spAutoFit/>
          </a:bodyPr>
          <a:lstStyle/>
          <a:p>
            <a:r>
              <a:rPr lang="en-US" sz="2000" b="1" dirty="0" smtClean="0"/>
              <a:t>Lots </a:t>
            </a:r>
          </a:p>
          <a:p>
            <a:r>
              <a:rPr lang="en-US" sz="2000" b="1" dirty="0" smtClean="0"/>
              <a:t>Of</a:t>
            </a:r>
          </a:p>
          <a:p>
            <a:r>
              <a:rPr lang="en-US" sz="2000" b="1" dirty="0" smtClean="0"/>
              <a:t>Computer</a:t>
            </a:r>
          </a:p>
          <a:p>
            <a:r>
              <a:rPr lang="en-US" sz="2000" b="1" dirty="0" smtClean="0"/>
              <a:t>Work</a:t>
            </a:r>
            <a:endParaRPr lang="en-US" sz="2000" b="1" dirty="0"/>
          </a:p>
        </p:txBody>
      </p:sp>
      <p:sp>
        <p:nvSpPr>
          <p:cNvPr id="9" name="Curved Down Arrow 8"/>
          <p:cNvSpPr/>
          <p:nvPr/>
        </p:nvSpPr>
        <p:spPr>
          <a:xfrm>
            <a:off x="1708613" y="4322084"/>
            <a:ext cx="3883184" cy="776211"/>
          </a:xfrm>
          <a:prstGeom prst="curved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6651430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HCV Polymerase-RdRp-NS5B</a:t>
            </a:r>
            <a:endParaRPr lang="en-US" dirty="0"/>
          </a:p>
        </p:txBody>
      </p:sp>
      <p:pic>
        <p:nvPicPr>
          <p:cNvPr id="4" name="Content Placeholder 3" descr="hcv1a.tiff"/>
          <p:cNvPicPr>
            <a:picLocks noGrp="1" noChangeAspect="1"/>
          </p:cNvPicPr>
          <p:nvPr>
            <p:ph idx="1"/>
          </p:nvPr>
        </p:nvPicPr>
        <p:blipFill>
          <a:blip r:embed="rId2">
            <a:extLst>
              <a:ext uri="{28A0092B-C50C-407E-A947-70E740481C1C}">
                <a14:useLocalDpi xmlns:a14="http://schemas.microsoft.com/office/drawing/2010/main" val="0"/>
              </a:ext>
            </a:extLst>
          </a:blip>
          <a:srcRect l="-4209" r="-4209"/>
          <a:stretch>
            <a:fillRect/>
          </a:stretch>
        </p:blipFill>
        <p:spPr/>
      </p:pic>
    </p:spTree>
    <p:extLst>
      <p:ext uri="{BB962C8B-B14F-4D97-AF65-F5344CB8AC3E}">
        <p14:creationId xmlns:p14="http://schemas.microsoft.com/office/powerpoint/2010/main" val="163599021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Active site-2 </a:t>
            </a:r>
            <a:r>
              <a:rPr lang="en-US" dirty="0" err="1" smtClean="0"/>
              <a:t>RdRps</a:t>
            </a:r>
            <a:r>
              <a:rPr lang="en-US" dirty="0" smtClean="0"/>
              <a:t>—same structure</a:t>
            </a:r>
            <a:endParaRPr lang="en-US" dirty="0"/>
          </a:p>
        </p:txBody>
      </p:sp>
      <p:pic>
        <p:nvPicPr>
          <p:cNvPr id="4" name="Content Placeholder 3" descr="hcv2b.tiff"/>
          <p:cNvPicPr>
            <a:picLocks noGrp="1" noChangeAspect="1"/>
          </p:cNvPicPr>
          <p:nvPr>
            <p:ph idx="1"/>
          </p:nvPr>
        </p:nvPicPr>
        <p:blipFill>
          <a:blip r:embed="rId2">
            <a:extLst>
              <a:ext uri="{28A0092B-C50C-407E-A947-70E740481C1C}">
                <a14:useLocalDpi xmlns:a14="http://schemas.microsoft.com/office/drawing/2010/main" val="0"/>
              </a:ext>
            </a:extLst>
          </a:blip>
          <a:srcRect l="4136" r="4136"/>
          <a:stretch>
            <a:fillRect/>
          </a:stretch>
        </p:blipFill>
        <p:spPr/>
      </p:pic>
    </p:spTree>
    <p:extLst>
      <p:ext uri="{BB962C8B-B14F-4D97-AF65-F5344CB8AC3E}">
        <p14:creationId xmlns:p14="http://schemas.microsoft.com/office/powerpoint/2010/main" val="356606711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HCV-</a:t>
            </a:r>
            <a:r>
              <a:rPr lang="en-US" dirty="0" err="1" smtClean="0"/>
              <a:t>RdRp</a:t>
            </a:r>
            <a:r>
              <a:rPr lang="en-US" dirty="0" smtClean="0"/>
              <a:t>-Initiation Complex</a:t>
            </a:r>
            <a:endParaRPr lang="en-US" dirty="0"/>
          </a:p>
        </p:txBody>
      </p:sp>
      <p:pic>
        <p:nvPicPr>
          <p:cNvPr id="4" name="Content Placeholder 3" descr="hcvfig2b.tiff"/>
          <p:cNvPicPr>
            <a:picLocks noGrp="1" noChangeAspect="1"/>
          </p:cNvPicPr>
          <p:nvPr>
            <p:ph idx="1"/>
          </p:nvPr>
        </p:nvPicPr>
        <p:blipFill>
          <a:blip r:embed="rId2">
            <a:extLst>
              <a:ext uri="{28A0092B-C50C-407E-A947-70E740481C1C}">
                <a14:useLocalDpi xmlns:a14="http://schemas.microsoft.com/office/drawing/2010/main" val="0"/>
              </a:ext>
            </a:extLst>
          </a:blip>
          <a:srcRect l="-22778" r="-22778"/>
          <a:stretch>
            <a:fillRect/>
          </a:stretch>
        </p:blipFill>
        <p:spPr/>
      </p:pic>
    </p:spTree>
    <p:extLst>
      <p:ext uri="{BB962C8B-B14F-4D97-AF65-F5344CB8AC3E}">
        <p14:creationId xmlns:p14="http://schemas.microsoft.com/office/powerpoint/2010/main" val="321988961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Active site</a:t>
            </a:r>
            <a:endParaRPr lang="en-US" dirty="0"/>
          </a:p>
        </p:txBody>
      </p:sp>
      <p:pic>
        <p:nvPicPr>
          <p:cNvPr id="4" name="Content Placeholder 3" descr="hcvfig2de.tiff"/>
          <p:cNvPicPr>
            <a:picLocks noGrp="1" noChangeAspect="1"/>
          </p:cNvPicPr>
          <p:nvPr>
            <p:ph idx="1"/>
          </p:nvPr>
        </p:nvPicPr>
        <p:blipFill>
          <a:blip r:embed="rId2">
            <a:extLst>
              <a:ext uri="{28A0092B-C50C-407E-A947-70E740481C1C}">
                <a14:useLocalDpi xmlns:a14="http://schemas.microsoft.com/office/drawing/2010/main" val="0"/>
              </a:ext>
            </a:extLst>
          </a:blip>
          <a:srcRect t="-25345" b="-25345"/>
          <a:stretch>
            <a:fillRect/>
          </a:stretch>
        </p:blipFill>
        <p:spPr/>
      </p:pic>
    </p:spTree>
    <p:extLst>
      <p:ext uri="{BB962C8B-B14F-4D97-AF65-F5344CB8AC3E}">
        <p14:creationId xmlns:p14="http://schemas.microsoft.com/office/powerpoint/2010/main" val="409748092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Elongation Complex-</a:t>
            </a:r>
            <a:r>
              <a:rPr lang="en-US" b="1" dirty="0" smtClean="0">
                <a:solidFill>
                  <a:srgbClr val="FFFF00"/>
                </a:solidFill>
              </a:rPr>
              <a:t>deleted B-loop</a:t>
            </a:r>
            <a:endParaRPr lang="en-US" b="1" dirty="0">
              <a:solidFill>
                <a:srgbClr val="FFFF00"/>
              </a:solidFill>
            </a:endParaRPr>
          </a:p>
        </p:txBody>
      </p:sp>
      <p:pic>
        <p:nvPicPr>
          <p:cNvPr id="4" name="Content Placeholder 3" descr="hcvfig3a.tiff"/>
          <p:cNvPicPr>
            <a:picLocks noGrp="1" noChangeAspect="1"/>
          </p:cNvPicPr>
          <p:nvPr>
            <p:ph idx="1"/>
          </p:nvPr>
        </p:nvPicPr>
        <p:blipFill>
          <a:blip r:embed="rId2">
            <a:extLst>
              <a:ext uri="{28A0092B-C50C-407E-A947-70E740481C1C}">
                <a14:useLocalDpi xmlns:a14="http://schemas.microsoft.com/office/drawing/2010/main" val="0"/>
              </a:ext>
            </a:extLst>
          </a:blip>
          <a:srcRect l="-7412" r="-7412"/>
          <a:stretch>
            <a:fillRect/>
          </a:stretch>
        </p:blipFill>
        <p:spPr/>
      </p:pic>
    </p:spTree>
    <p:extLst>
      <p:ext uri="{BB962C8B-B14F-4D97-AF65-F5344CB8AC3E}">
        <p14:creationId xmlns:p14="http://schemas.microsoft.com/office/powerpoint/2010/main" val="398376084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HCV Genome 9 kb </a:t>
            </a:r>
            <a:br>
              <a:rPr lang="en-US" dirty="0" smtClean="0"/>
            </a:br>
            <a:r>
              <a:rPr lang="en-US" dirty="0" err="1" smtClean="0"/>
              <a:t>Flavivirus</a:t>
            </a:r>
            <a:r>
              <a:rPr lang="en-US" dirty="0" smtClean="0"/>
              <a:t> +RNA single strand</a:t>
            </a:r>
            <a:endParaRPr lang="en-US" dirty="0"/>
          </a:p>
        </p:txBody>
      </p:sp>
      <p:pic>
        <p:nvPicPr>
          <p:cNvPr id="7" name="Content Placeholder 6" descr="genome.tiff"/>
          <p:cNvPicPr>
            <a:picLocks noGrp="1" noChangeAspect="1"/>
          </p:cNvPicPr>
          <p:nvPr>
            <p:ph idx="1"/>
          </p:nvPr>
        </p:nvPicPr>
        <p:blipFill>
          <a:blip r:embed="rId2">
            <a:extLst>
              <a:ext uri="{28A0092B-C50C-407E-A947-70E740481C1C}">
                <a14:useLocalDpi xmlns:a14="http://schemas.microsoft.com/office/drawing/2010/main" val="0"/>
              </a:ext>
            </a:extLst>
          </a:blip>
          <a:srcRect t="-5283" b="-5283"/>
          <a:stretch>
            <a:fillRect/>
          </a:stretch>
        </p:blipFill>
        <p:spPr/>
      </p:pic>
    </p:spTree>
    <p:extLst>
      <p:ext uri="{BB962C8B-B14F-4D97-AF65-F5344CB8AC3E}">
        <p14:creationId xmlns:p14="http://schemas.microsoft.com/office/powerpoint/2010/main" val="255126986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Sofosbuvir</a:t>
            </a:r>
            <a:r>
              <a:rPr lang="en-US" dirty="0" smtClean="0"/>
              <a:t>—replaces substrate, but H bonds disrupted</a:t>
            </a:r>
            <a:endParaRPr lang="en-US" dirty="0"/>
          </a:p>
        </p:txBody>
      </p:sp>
      <p:pic>
        <p:nvPicPr>
          <p:cNvPr id="6" name="Content Placeholder 5" descr="elongadrug.tiff"/>
          <p:cNvPicPr>
            <a:picLocks noGrp="1" noChangeAspect="1"/>
          </p:cNvPicPr>
          <p:nvPr>
            <p:ph idx="1"/>
          </p:nvPr>
        </p:nvPicPr>
        <p:blipFill>
          <a:blip r:embed="rId2">
            <a:extLst>
              <a:ext uri="{28A0092B-C50C-407E-A947-70E740481C1C}">
                <a14:useLocalDpi xmlns:a14="http://schemas.microsoft.com/office/drawing/2010/main" val="0"/>
              </a:ext>
            </a:extLst>
          </a:blip>
          <a:srcRect l="-12205" r="-12205"/>
          <a:stretch>
            <a:fillRect/>
          </a:stretch>
        </p:blipFill>
        <p:spPr/>
      </p:pic>
    </p:spTree>
    <p:extLst>
      <p:ext uri="{BB962C8B-B14F-4D97-AF65-F5344CB8AC3E}">
        <p14:creationId xmlns:p14="http://schemas.microsoft.com/office/powerpoint/2010/main" val="271084566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Initiation to Elongation</a:t>
            </a:r>
            <a:br>
              <a:rPr lang="en-US" dirty="0" smtClean="0"/>
            </a:br>
            <a:r>
              <a:rPr lang="en-US" dirty="0" smtClean="0"/>
              <a:t>Does structure support kinetics data?</a:t>
            </a:r>
            <a:endParaRPr lang="en-US" dirty="0"/>
          </a:p>
        </p:txBody>
      </p:sp>
      <p:pic>
        <p:nvPicPr>
          <p:cNvPr id="4" name="Content Placeholder 3" descr="hcvcartoon.tiff"/>
          <p:cNvPicPr>
            <a:picLocks noGrp="1" noChangeAspect="1"/>
          </p:cNvPicPr>
          <p:nvPr>
            <p:ph idx="1"/>
          </p:nvPr>
        </p:nvPicPr>
        <p:blipFill>
          <a:blip r:embed="rId2">
            <a:extLst>
              <a:ext uri="{28A0092B-C50C-407E-A947-70E740481C1C}">
                <a14:useLocalDpi xmlns:a14="http://schemas.microsoft.com/office/drawing/2010/main" val="0"/>
              </a:ext>
            </a:extLst>
          </a:blip>
          <a:srcRect t="-80326" b="-80326"/>
          <a:stretch>
            <a:fillRect/>
          </a:stretch>
        </p:blipFill>
        <p:spPr/>
      </p:pic>
    </p:spTree>
    <p:extLst>
      <p:ext uri="{BB962C8B-B14F-4D97-AF65-F5344CB8AC3E}">
        <p14:creationId xmlns:p14="http://schemas.microsoft.com/office/powerpoint/2010/main" val="392182643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Tuberculosis-Science 328, 2010, 852</a:t>
            </a:r>
            <a:endParaRPr lang="en-US" dirty="0"/>
          </a:p>
        </p:txBody>
      </p:sp>
      <p:pic>
        <p:nvPicPr>
          <p:cNvPr id="4" name="Content Placeholder 3" descr="tbabstract.tiff"/>
          <p:cNvPicPr>
            <a:picLocks noGrp="1" noChangeAspect="1"/>
          </p:cNvPicPr>
          <p:nvPr>
            <p:ph idx="1"/>
          </p:nvPr>
        </p:nvPicPr>
        <p:blipFill>
          <a:blip r:embed="rId2">
            <a:extLst>
              <a:ext uri="{28A0092B-C50C-407E-A947-70E740481C1C}">
                <a14:useLocalDpi xmlns:a14="http://schemas.microsoft.com/office/drawing/2010/main" val="0"/>
              </a:ext>
            </a:extLst>
          </a:blip>
          <a:srcRect t="-7333" b="-7333"/>
          <a:stretch>
            <a:fillRect/>
          </a:stretch>
        </p:blipFill>
        <p:spPr/>
      </p:pic>
    </p:spTree>
    <p:extLst>
      <p:ext uri="{BB962C8B-B14F-4D97-AF65-F5344CB8AC3E}">
        <p14:creationId xmlns:p14="http://schemas.microsoft.com/office/powerpoint/2010/main" val="113532462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“Tuberculosis, TB, is a disease that, in the Western world, is held in check by effective public health systems that compensate for the relative shortcomings of current intervention strategies.”</a:t>
            </a:r>
          </a:p>
          <a:p>
            <a:r>
              <a:rPr lang="en-US" dirty="0" smtClean="0"/>
              <a:t>“It is only through the combination of drugs, vaccines, and public health surveillance that we can hope to break the cycle of transmission whereby each TB patient is responsible for one or more new cases of the disease.”</a:t>
            </a:r>
          </a:p>
          <a:p>
            <a:endParaRPr lang="en-US" dirty="0"/>
          </a:p>
        </p:txBody>
      </p:sp>
    </p:spTree>
    <p:extLst>
      <p:ext uri="{BB962C8B-B14F-4D97-AF65-F5344CB8AC3E}">
        <p14:creationId xmlns:p14="http://schemas.microsoft.com/office/powerpoint/2010/main" val="70285774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btablefailure.tiff"/>
          <p:cNvPicPr>
            <a:picLocks noGrp="1" noChangeAspect="1"/>
          </p:cNvPicPr>
          <p:nvPr>
            <p:ph idx="1"/>
          </p:nvPr>
        </p:nvPicPr>
        <p:blipFill>
          <a:blip r:embed="rId2">
            <a:extLst>
              <a:ext uri="{28A0092B-C50C-407E-A947-70E740481C1C}">
                <a14:useLocalDpi xmlns:a14="http://schemas.microsoft.com/office/drawing/2010/main" val="0"/>
              </a:ext>
            </a:extLst>
          </a:blip>
          <a:srcRect t="12590" b="12590"/>
          <a:stretch>
            <a:fillRect/>
          </a:stretch>
        </p:blipFill>
        <p:spPr>
          <a:xfrm>
            <a:off x="0" y="546877"/>
            <a:ext cx="9182556" cy="5050052"/>
          </a:xfrm>
        </p:spPr>
      </p:pic>
    </p:spTree>
    <p:extLst>
      <p:ext uri="{BB962C8B-B14F-4D97-AF65-F5344CB8AC3E}">
        <p14:creationId xmlns:p14="http://schemas.microsoft.com/office/powerpoint/2010/main" val="387647724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blifecycle.tiff"/>
          <p:cNvPicPr>
            <a:picLocks noGrp="1" noChangeAspect="1"/>
          </p:cNvPicPr>
          <p:nvPr>
            <p:ph idx="1"/>
          </p:nvPr>
        </p:nvPicPr>
        <p:blipFill>
          <a:blip r:embed="rId2">
            <a:extLst>
              <a:ext uri="{28A0092B-C50C-407E-A947-70E740481C1C}">
                <a14:useLocalDpi xmlns:a14="http://schemas.microsoft.com/office/drawing/2010/main" val="0"/>
              </a:ext>
            </a:extLst>
          </a:blip>
          <a:srcRect l="-53433" r="-53433"/>
          <a:stretch>
            <a:fillRect/>
          </a:stretch>
        </p:blipFill>
        <p:spPr>
          <a:xfrm>
            <a:off x="-2746871" y="274638"/>
            <a:ext cx="11208758" cy="6164385"/>
          </a:xfrm>
        </p:spPr>
      </p:pic>
      <p:pic>
        <p:nvPicPr>
          <p:cNvPr id="5" name="Picture 4" descr="tbgraph.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2222500"/>
            <a:ext cx="3200400" cy="2400300"/>
          </a:xfrm>
          <a:prstGeom prst="rect">
            <a:avLst/>
          </a:prstGeom>
        </p:spPr>
      </p:pic>
    </p:spTree>
    <p:extLst>
      <p:ext uri="{BB962C8B-B14F-4D97-AF65-F5344CB8AC3E}">
        <p14:creationId xmlns:p14="http://schemas.microsoft.com/office/powerpoint/2010/main" val="7859383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Bio-markers for disease progression needed</a:t>
            </a:r>
            <a:br>
              <a:rPr lang="en-US" dirty="0" smtClean="0"/>
            </a:br>
            <a:endParaRPr lang="en-US" dirty="0"/>
          </a:p>
        </p:txBody>
      </p:sp>
      <p:pic>
        <p:nvPicPr>
          <p:cNvPr id="4" name="Content Placeholder 3" descr="tbscan.tiff"/>
          <p:cNvPicPr>
            <a:picLocks noGrp="1" noChangeAspect="1"/>
          </p:cNvPicPr>
          <p:nvPr>
            <p:ph idx="1"/>
          </p:nvPr>
        </p:nvPicPr>
        <p:blipFill>
          <a:blip r:embed="rId2">
            <a:extLst>
              <a:ext uri="{28A0092B-C50C-407E-A947-70E740481C1C}">
                <a14:useLocalDpi xmlns:a14="http://schemas.microsoft.com/office/drawing/2010/main" val="0"/>
              </a:ext>
            </a:extLst>
          </a:blip>
          <a:srcRect l="-17581" r="-17581"/>
          <a:stretch>
            <a:fillRect/>
          </a:stretch>
        </p:blipFill>
        <p:spPr/>
      </p:pic>
      <p:sp>
        <p:nvSpPr>
          <p:cNvPr id="5" name="TextBox 4"/>
          <p:cNvSpPr txBox="1"/>
          <p:nvPr/>
        </p:nvSpPr>
        <p:spPr>
          <a:xfrm>
            <a:off x="328346" y="2466211"/>
            <a:ext cx="1351652" cy="646331"/>
          </a:xfrm>
          <a:prstGeom prst="rect">
            <a:avLst/>
          </a:prstGeom>
          <a:noFill/>
        </p:spPr>
        <p:txBody>
          <a:bodyPr wrap="none" rtlCol="0">
            <a:spAutoFit/>
          </a:bodyPr>
          <a:lstStyle/>
          <a:p>
            <a:r>
              <a:rPr lang="en-US" dirty="0" smtClean="0"/>
              <a:t>PET </a:t>
            </a:r>
            <a:r>
              <a:rPr lang="en-US" dirty="0" err="1" smtClean="0"/>
              <a:t>Sca</a:t>
            </a:r>
            <a:endParaRPr lang="en-US" dirty="0" smtClean="0"/>
          </a:p>
          <a:p>
            <a:r>
              <a:rPr lang="en-US" dirty="0" smtClean="0"/>
              <a:t>18F-dGlucos</a:t>
            </a:r>
            <a:endParaRPr lang="en-US" dirty="0"/>
          </a:p>
        </p:txBody>
      </p:sp>
      <p:sp>
        <p:nvSpPr>
          <p:cNvPr id="6" name="TextBox 5"/>
          <p:cNvSpPr txBox="1"/>
          <p:nvPr/>
        </p:nvSpPr>
        <p:spPr>
          <a:xfrm>
            <a:off x="457200" y="4895614"/>
            <a:ext cx="1041496" cy="369332"/>
          </a:xfrm>
          <a:prstGeom prst="rect">
            <a:avLst/>
          </a:prstGeom>
          <a:noFill/>
        </p:spPr>
        <p:txBody>
          <a:bodyPr wrap="none" rtlCol="0">
            <a:spAutoFit/>
          </a:bodyPr>
          <a:lstStyle/>
          <a:p>
            <a:r>
              <a:rPr lang="en-US" dirty="0" smtClean="0"/>
              <a:t>CAT Scan</a:t>
            </a:r>
            <a:endParaRPr lang="en-US" dirty="0"/>
          </a:p>
        </p:txBody>
      </p:sp>
    </p:spTree>
    <p:extLst>
      <p:ext uri="{BB962C8B-B14F-4D97-AF65-F5344CB8AC3E}">
        <p14:creationId xmlns:p14="http://schemas.microsoft.com/office/powerpoint/2010/main" val="4851813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Discovering New Antibiotics</a:t>
            </a:r>
            <a:endParaRPr lang="en-US" b="1" dirty="0">
              <a:solidFill>
                <a:srgbClr val="FF0000"/>
              </a:solidFill>
            </a:endParaRPr>
          </a:p>
        </p:txBody>
      </p:sp>
      <p:sp>
        <p:nvSpPr>
          <p:cNvPr id="3" name="Content Placeholder 2"/>
          <p:cNvSpPr>
            <a:spLocks noGrp="1"/>
          </p:cNvSpPr>
          <p:nvPr>
            <p:ph idx="1"/>
          </p:nvPr>
        </p:nvSpPr>
        <p:spPr/>
        <p:txBody>
          <a:bodyPr/>
          <a:lstStyle/>
          <a:p>
            <a:r>
              <a:rPr lang="en-US" dirty="0" smtClean="0"/>
              <a:t>Target TB—Mycobacterium tuberculosis</a:t>
            </a:r>
          </a:p>
          <a:p>
            <a:pPr lvl="1"/>
            <a:r>
              <a:rPr lang="en-US" dirty="0" smtClean="0"/>
              <a:t>(10%)</a:t>
            </a:r>
          </a:p>
          <a:p>
            <a:endParaRPr lang="en-US" dirty="0"/>
          </a:p>
          <a:p>
            <a:r>
              <a:rPr lang="en-US" dirty="0" smtClean="0"/>
              <a:t>Screen natural soil extracts for </a:t>
            </a:r>
            <a:r>
              <a:rPr lang="en-US" u="sng" dirty="0" smtClean="0">
                <a:solidFill>
                  <a:srgbClr val="FF0000"/>
                </a:solidFill>
              </a:rPr>
              <a:t>selective</a:t>
            </a:r>
            <a:r>
              <a:rPr lang="en-US" dirty="0" smtClean="0"/>
              <a:t> anti-TB activity (Staphylococcus </a:t>
            </a:r>
            <a:r>
              <a:rPr lang="en-US" dirty="0" err="1" smtClean="0"/>
              <a:t>aureus</a:t>
            </a:r>
            <a:r>
              <a:rPr lang="en-US" dirty="0" smtClean="0"/>
              <a:t>) (30%)</a:t>
            </a:r>
          </a:p>
          <a:p>
            <a:endParaRPr lang="en-US" dirty="0"/>
          </a:p>
          <a:p>
            <a:r>
              <a:rPr lang="en-US" dirty="0" err="1" smtClean="0"/>
              <a:t>Lentzea</a:t>
            </a:r>
            <a:r>
              <a:rPr lang="en-US" dirty="0" smtClean="0"/>
              <a:t> </a:t>
            </a:r>
            <a:r>
              <a:rPr lang="en-US" dirty="0" err="1" smtClean="0"/>
              <a:t>kentuckyensis</a:t>
            </a:r>
            <a:r>
              <a:rPr lang="en-US" dirty="0" smtClean="0"/>
              <a:t> DQ291145 –</a:t>
            </a:r>
            <a:r>
              <a:rPr lang="en-US" dirty="0" err="1" smtClean="0"/>
              <a:t>lassomycin</a:t>
            </a:r>
            <a:r>
              <a:rPr lang="en-US" dirty="0" smtClean="0"/>
              <a:t> (2%) (selectively kills TB</a:t>
            </a:r>
          </a:p>
          <a:p>
            <a:endParaRPr lang="en-US" dirty="0"/>
          </a:p>
          <a:p>
            <a:endParaRPr lang="en-US" dirty="0" smtClean="0"/>
          </a:p>
          <a:p>
            <a:pPr lvl="1"/>
            <a:endParaRPr lang="en-US" dirty="0"/>
          </a:p>
        </p:txBody>
      </p:sp>
    </p:spTree>
    <p:extLst>
      <p:ext uri="{BB962C8B-B14F-4D97-AF65-F5344CB8AC3E}">
        <p14:creationId xmlns:p14="http://schemas.microsoft.com/office/powerpoint/2010/main" val="269205459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April, 2014, </a:t>
            </a:r>
            <a:r>
              <a:rPr lang="en-US" dirty="0" err="1" smtClean="0"/>
              <a:t>Vol</a:t>
            </a:r>
            <a:r>
              <a:rPr lang="en-US" dirty="0" smtClean="0"/>
              <a:t> 21, 509-18.</a:t>
            </a:r>
            <a:endParaRPr lang="en-US" dirty="0"/>
          </a:p>
        </p:txBody>
      </p:sp>
      <p:pic>
        <p:nvPicPr>
          <p:cNvPr id="4" name="Content Placeholder 3" descr="lassomycintitle.tiff"/>
          <p:cNvPicPr>
            <a:picLocks noGrp="1" noChangeAspect="1"/>
          </p:cNvPicPr>
          <p:nvPr>
            <p:ph idx="1"/>
          </p:nvPr>
        </p:nvPicPr>
        <p:blipFill>
          <a:blip r:embed="rId2">
            <a:extLst>
              <a:ext uri="{28A0092B-C50C-407E-A947-70E740481C1C}">
                <a14:useLocalDpi xmlns:a14="http://schemas.microsoft.com/office/drawing/2010/main" val="0"/>
              </a:ext>
            </a:extLst>
          </a:blip>
          <a:srcRect t="-11308" b="-11308"/>
          <a:stretch>
            <a:fillRect/>
          </a:stretch>
        </p:blipFill>
        <p:spPr>
          <a:xfrm>
            <a:off x="125245" y="1475243"/>
            <a:ext cx="8888661" cy="4888421"/>
          </a:xfrm>
        </p:spPr>
      </p:pic>
    </p:spTree>
    <p:extLst>
      <p:ext uri="{BB962C8B-B14F-4D97-AF65-F5344CB8AC3E}">
        <p14:creationId xmlns:p14="http://schemas.microsoft.com/office/powerpoint/2010/main" val="337953474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Lassomycin</a:t>
            </a:r>
            <a:r>
              <a:rPr lang="en-US" dirty="0" smtClean="0"/>
              <a:t> Structure.</a:t>
            </a:r>
            <a:endParaRPr lang="en-US" dirty="0"/>
          </a:p>
        </p:txBody>
      </p:sp>
      <p:pic>
        <p:nvPicPr>
          <p:cNvPr id="4" name="Content Placeholder 3" descr="lassostructure.tiff"/>
          <p:cNvPicPr>
            <a:picLocks noGrp="1" noChangeAspect="1"/>
          </p:cNvPicPr>
          <p:nvPr>
            <p:ph idx="1"/>
          </p:nvPr>
        </p:nvPicPr>
        <p:blipFill>
          <a:blip r:embed="rId2">
            <a:extLst>
              <a:ext uri="{28A0092B-C50C-407E-A947-70E740481C1C}">
                <a14:useLocalDpi xmlns:a14="http://schemas.microsoft.com/office/drawing/2010/main" val="0"/>
              </a:ext>
            </a:extLst>
          </a:blip>
          <a:srcRect l="-23817" r="-23817"/>
          <a:stretch>
            <a:fillRect/>
          </a:stretch>
        </p:blipFill>
        <p:spPr/>
      </p:pic>
    </p:spTree>
    <p:extLst>
      <p:ext uri="{BB962C8B-B14F-4D97-AF65-F5344CB8AC3E}">
        <p14:creationId xmlns:p14="http://schemas.microsoft.com/office/powerpoint/2010/main" val="407733538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Polyprotein</a:t>
            </a:r>
            <a:r>
              <a:rPr lang="en-US" dirty="0" err="1" smtClean="0">
                <a:sym typeface="Wingdings"/>
              </a:rPr>
              <a:t>protease</a:t>
            </a:r>
            <a:endParaRPr lang="en-US" dirty="0"/>
          </a:p>
        </p:txBody>
      </p:sp>
      <p:pic>
        <p:nvPicPr>
          <p:cNvPr id="4" name="Content Placeholder 3" descr="hcvproteins.tiff"/>
          <p:cNvPicPr>
            <a:picLocks noGrp="1" noChangeAspect="1"/>
          </p:cNvPicPr>
          <p:nvPr>
            <p:ph idx="1"/>
          </p:nvPr>
        </p:nvPicPr>
        <p:blipFill>
          <a:blip r:embed="rId2">
            <a:extLst>
              <a:ext uri="{28A0092B-C50C-407E-A947-70E740481C1C}">
                <a14:useLocalDpi xmlns:a14="http://schemas.microsoft.com/office/drawing/2010/main" val="0"/>
              </a:ext>
            </a:extLst>
          </a:blip>
          <a:srcRect l="-3131" r="-3131"/>
          <a:stretch>
            <a:fillRect/>
          </a:stretch>
        </p:blipFill>
        <p:spPr/>
      </p:pic>
    </p:spTree>
    <p:extLst>
      <p:ext uri="{BB962C8B-B14F-4D97-AF65-F5344CB8AC3E}">
        <p14:creationId xmlns:p14="http://schemas.microsoft.com/office/powerpoint/2010/main" val="92071562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Lassomycin</a:t>
            </a:r>
            <a:r>
              <a:rPr lang="en-US" dirty="0" smtClean="0"/>
              <a:t> operon</a:t>
            </a:r>
            <a:endParaRPr lang="en-US" dirty="0"/>
          </a:p>
        </p:txBody>
      </p:sp>
      <p:pic>
        <p:nvPicPr>
          <p:cNvPr id="4" name="Content Placeholder 3" descr="lassooperon.tiff"/>
          <p:cNvPicPr>
            <a:picLocks noGrp="1" noChangeAspect="1"/>
          </p:cNvPicPr>
          <p:nvPr>
            <p:ph idx="1"/>
          </p:nvPr>
        </p:nvPicPr>
        <p:blipFill>
          <a:blip r:embed="rId2">
            <a:extLst>
              <a:ext uri="{28A0092B-C50C-407E-A947-70E740481C1C}">
                <a14:useLocalDpi xmlns:a14="http://schemas.microsoft.com/office/drawing/2010/main" val="0"/>
              </a:ext>
            </a:extLst>
          </a:blip>
          <a:srcRect t="-90048" b="-90048"/>
          <a:stretch>
            <a:fillRect/>
          </a:stretch>
        </p:blipFill>
        <p:spPr/>
      </p:pic>
    </p:spTree>
    <p:extLst>
      <p:ext uri="{BB962C8B-B14F-4D97-AF65-F5344CB8AC3E}">
        <p14:creationId xmlns:p14="http://schemas.microsoft.com/office/powerpoint/2010/main" val="291212536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Lassomycin</a:t>
            </a:r>
            <a:r>
              <a:rPr lang="en-US" dirty="0" smtClean="0"/>
              <a:t> activity against TB</a:t>
            </a:r>
            <a:endParaRPr lang="en-US" dirty="0"/>
          </a:p>
        </p:txBody>
      </p:sp>
      <p:pic>
        <p:nvPicPr>
          <p:cNvPr id="4" name="Content Placeholder 3" descr="lassispectrum1.tiff"/>
          <p:cNvPicPr>
            <a:picLocks noGrp="1" noChangeAspect="1"/>
          </p:cNvPicPr>
          <p:nvPr>
            <p:ph idx="1"/>
          </p:nvPr>
        </p:nvPicPr>
        <p:blipFill>
          <a:blip r:embed="rId2">
            <a:extLst>
              <a:ext uri="{28A0092B-C50C-407E-A947-70E740481C1C}">
                <a14:useLocalDpi xmlns:a14="http://schemas.microsoft.com/office/drawing/2010/main" val="0"/>
              </a:ext>
            </a:extLst>
          </a:blip>
          <a:srcRect l="-53023" r="-53023"/>
          <a:stretch>
            <a:fillRect/>
          </a:stretch>
        </p:blipFill>
        <p:spPr>
          <a:xfrm>
            <a:off x="125245" y="1417638"/>
            <a:ext cx="9322891" cy="5127231"/>
          </a:xfrm>
        </p:spPr>
      </p:pic>
    </p:spTree>
    <p:extLst>
      <p:ext uri="{BB962C8B-B14F-4D97-AF65-F5344CB8AC3E}">
        <p14:creationId xmlns:p14="http://schemas.microsoft.com/office/powerpoint/2010/main" val="243875265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Lassomycin</a:t>
            </a:r>
            <a:r>
              <a:rPr lang="en-US" dirty="0" smtClean="0"/>
              <a:t> Activity against non TB</a:t>
            </a:r>
            <a:endParaRPr lang="en-US" dirty="0"/>
          </a:p>
        </p:txBody>
      </p:sp>
      <p:pic>
        <p:nvPicPr>
          <p:cNvPr id="4" name="Content Placeholder 3" descr="lassospect2.tiff"/>
          <p:cNvPicPr>
            <a:picLocks noGrp="1" noChangeAspect="1"/>
          </p:cNvPicPr>
          <p:nvPr>
            <p:ph idx="1"/>
          </p:nvPr>
        </p:nvPicPr>
        <p:blipFill>
          <a:blip r:embed="rId2">
            <a:extLst>
              <a:ext uri="{28A0092B-C50C-407E-A947-70E740481C1C}">
                <a14:useLocalDpi xmlns:a14="http://schemas.microsoft.com/office/drawing/2010/main" val="0"/>
              </a:ext>
            </a:extLst>
          </a:blip>
          <a:srcRect l="-47288" r="-47288"/>
          <a:stretch>
            <a:fillRect/>
          </a:stretch>
        </p:blipFill>
        <p:spPr>
          <a:xfrm>
            <a:off x="-110831" y="1287806"/>
            <a:ext cx="9783507" cy="5380552"/>
          </a:xfrm>
        </p:spPr>
      </p:pic>
    </p:spTree>
    <p:extLst>
      <p:ext uri="{BB962C8B-B14F-4D97-AF65-F5344CB8AC3E}">
        <p14:creationId xmlns:p14="http://schemas.microsoft.com/office/powerpoint/2010/main" val="401909993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solidFill>
                  <a:srgbClr val="008000"/>
                </a:solidFill>
              </a:rPr>
              <a:t>Lassomycin</a:t>
            </a:r>
            <a:r>
              <a:rPr lang="en-US" b="1" dirty="0" smtClean="0">
                <a:solidFill>
                  <a:srgbClr val="008000"/>
                </a:solidFill>
              </a:rPr>
              <a:t> </a:t>
            </a:r>
            <a:r>
              <a:rPr lang="en-US" b="1" dirty="0" err="1" smtClean="0">
                <a:solidFill>
                  <a:srgbClr val="008000"/>
                </a:solidFill>
              </a:rPr>
              <a:t>vs</a:t>
            </a:r>
            <a:r>
              <a:rPr lang="en-US" b="1" dirty="0" smtClean="0">
                <a:solidFill>
                  <a:srgbClr val="008000"/>
                </a:solidFill>
              </a:rPr>
              <a:t> exponential or stationary TB</a:t>
            </a:r>
            <a:endParaRPr lang="en-US" b="1" dirty="0">
              <a:solidFill>
                <a:srgbClr val="008000"/>
              </a:solidFill>
            </a:endParaRPr>
          </a:p>
        </p:txBody>
      </p:sp>
      <p:pic>
        <p:nvPicPr>
          <p:cNvPr id="4" name="Content Placeholder 3" descr="lassokill.tiff"/>
          <p:cNvPicPr>
            <a:picLocks noGrp="1" noChangeAspect="1"/>
          </p:cNvPicPr>
          <p:nvPr>
            <p:ph idx="1"/>
          </p:nvPr>
        </p:nvPicPr>
        <p:blipFill>
          <a:blip r:embed="rId2">
            <a:extLst>
              <a:ext uri="{28A0092B-C50C-407E-A947-70E740481C1C}">
                <a14:useLocalDpi xmlns:a14="http://schemas.microsoft.com/office/drawing/2010/main" val="0"/>
              </a:ext>
            </a:extLst>
          </a:blip>
          <a:srcRect t="1220" b="1220"/>
          <a:stretch>
            <a:fillRect/>
          </a:stretch>
        </p:blipFill>
        <p:spPr>
          <a:xfrm>
            <a:off x="457200" y="1600200"/>
            <a:ext cx="8541858" cy="4697693"/>
          </a:xfrm>
        </p:spPr>
      </p:pic>
    </p:spTree>
    <p:extLst>
      <p:ext uri="{BB962C8B-B14F-4D97-AF65-F5344CB8AC3E}">
        <p14:creationId xmlns:p14="http://schemas.microsoft.com/office/powerpoint/2010/main" val="67696172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6138"/>
            <a:ext cx="8229600" cy="1143000"/>
          </a:xfrm>
        </p:spPr>
        <p:txBody>
          <a:bodyPr>
            <a:normAutofit fontScale="90000"/>
          </a:bodyPr>
          <a:lstStyle/>
          <a:p>
            <a:r>
              <a:rPr lang="en-US" dirty="0" smtClean="0"/>
              <a:t>Complete genome </a:t>
            </a:r>
            <a:r>
              <a:rPr lang="en-US" dirty="0" err="1" smtClean="0"/>
              <a:t>sequencing</a:t>
            </a:r>
            <a:r>
              <a:rPr lang="en-US" dirty="0" err="1" smtClean="0">
                <a:sym typeface="Wingdings"/>
              </a:rPr>
              <a:t>target</a:t>
            </a:r>
            <a:r>
              <a:rPr lang="en-US" dirty="0" smtClean="0">
                <a:sym typeface="Wingdings"/>
              </a:rPr>
              <a:t> </a:t>
            </a:r>
            <a:r>
              <a:rPr lang="en-US" dirty="0" smtClean="0"/>
              <a:t/>
            </a:r>
            <a:br>
              <a:rPr lang="en-US" dirty="0" smtClean="0"/>
            </a:br>
            <a:r>
              <a:rPr lang="en-US" dirty="0" err="1" smtClean="0"/>
              <a:t>Lassomycin</a:t>
            </a:r>
            <a:r>
              <a:rPr lang="en-US" dirty="0" smtClean="0"/>
              <a:t> resistance mutations ClpC1 ATP dependent Protease</a:t>
            </a:r>
            <a:endParaRPr lang="en-US" dirty="0"/>
          </a:p>
        </p:txBody>
      </p:sp>
      <p:pic>
        <p:nvPicPr>
          <p:cNvPr id="4" name="Content Placeholder 3" descr="lassotargetmutants.tiff"/>
          <p:cNvPicPr>
            <a:picLocks noGrp="1" noChangeAspect="1"/>
          </p:cNvPicPr>
          <p:nvPr>
            <p:ph idx="1"/>
          </p:nvPr>
        </p:nvPicPr>
        <p:blipFill>
          <a:blip r:embed="rId2">
            <a:extLst>
              <a:ext uri="{28A0092B-C50C-407E-A947-70E740481C1C}">
                <a14:useLocalDpi xmlns:a14="http://schemas.microsoft.com/office/drawing/2010/main" val="0"/>
              </a:ext>
            </a:extLst>
          </a:blip>
          <a:srcRect l="6250" r="6250"/>
          <a:stretch>
            <a:fillRect/>
          </a:stretch>
        </p:blipFill>
        <p:spPr>
          <a:xfrm>
            <a:off x="457200" y="2332037"/>
            <a:ext cx="8229600" cy="4525963"/>
          </a:xfrm>
        </p:spPr>
      </p:pic>
    </p:spTree>
    <p:extLst>
      <p:ext uri="{BB962C8B-B14F-4D97-AF65-F5344CB8AC3E}">
        <p14:creationId xmlns:p14="http://schemas.microsoft.com/office/powerpoint/2010/main" val="88233014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Activity/Specificity Assays</a:t>
            </a:r>
            <a:endParaRPr lang="en-US" dirty="0"/>
          </a:p>
        </p:txBody>
      </p:sp>
      <p:pic>
        <p:nvPicPr>
          <p:cNvPr id="4" name="Content Placeholder 3" descr="lassoatpase.tiff"/>
          <p:cNvPicPr>
            <a:picLocks noGrp="1" noChangeAspect="1"/>
          </p:cNvPicPr>
          <p:nvPr>
            <p:ph idx="1"/>
          </p:nvPr>
        </p:nvPicPr>
        <p:blipFill>
          <a:blip r:embed="rId2">
            <a:extLst>
              <a:ext uri="{28A0092B-C50C-407E-A947-70E740481C1C}">
                <a14:useLocalDpi xmlns:a14="http://schemas.microsoft.com/office/drawing/2010/main" val="0"/>
              </a:ext>
            </a:extLst>
          </a:blip>
          <a:srcRect l="-12051" r="-12051"/>
          <a:stretch>
            <a:fillRect/>
          </a:stretch>
        </p:blipFill>
        <p:spPr>
          <a:xfrm>
            <a:off x="0" y="1391811"/>
            <a:ext cx="9939221" cy="5466189"/>
          </a:xfrm>
        </p:spPr>
      </p:pic>
    </p:spTree>
    <p:extLst>
      <p:ext uri="{BB962C8B-B14F-4D97-AF65-F5344CB8AC3E}">
        <p14:creationId xmlns:p14="http://schemas.microsoft.com/office/powerpoint/2010/main" val="515116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2503"/>
            <a:ext cx="8229600" cy="1143000"/>
          </a:xfrm>
        </p:spPr>
        <p:txBody>
          <a:bodyPr>
            <a:normAutofit fontScale="90000"/>
          </a:bodyPr>
          <a:lstStyle/>
          <a:p>
            <a:r>
              <a:rPr lang="en-US" dirty="0" smtClean="0"/>
              <a:t>Docking </a:t>
            </a:r>
            <a:r>
              <a:rPr lang="en-US" dirty="0" err="1" smtClean="0"/>
              <a:t>Lassomycin</a:t>
            </a:r>
            <a:r>
              <a:rPr lang="en-US" dirty="0" smtClean="0"/>
              <a:t> , electrostatic and thermal maps (N-</a:t>
            </a:r>
            <a:r>
              <a:rPr lang="en-US" dirty="0" err="1" smtClean="0"/>
              <a:t>ter</a:t>
            </a:r>
            <a:r>
              <a:rPr lang="en-US" dirty="0" smtClean="0"/>
              <a:t> only)</a:t>
            </a:r>
            <a:endParaRPr lang="en-US" dirty="0"/>
          </a:p>
        </p:txBody>
      </p:sp>
      <p:pic>
        <p:nvPicPr>
          <p:cNvPr id="4" name="Content Placeholder 3" descr="lassodocks.tiff"/>
          <p:cNvPicPr>
            <a:picLocks noGrp="1" noChangeAspect="1"/>
          </p:cNvPicPr>
          <p:nvPr>
            <p:ph idx="1"/>
          </p:nvPr>
        </p:nvPicPr>
        <p:blipFill>
          <a:blip r:embed="rId2">
            <a:extLst>
              <a:ext uri="{28A0092B-C50C-407E-A947-70E740481C1C}">
                <a14:useLocalDpi xmlns:a14="http://schemas.microsoft.com/office/drawing/2010/main" val="0"/>
              </a:ext>
            </a:extLst>
          </a:blip>
          <a:srcRect t="-10349" b="-10349"/>
          <a:stretch>
            <a:fillRect/>
          </a:stretch>
        </p:blipFill>
        <p:spPr/>
      </p:pic>
    </p:spTree>
    <p:extLst>
      <p:ext uri="{BB962C8B-B14F-4D97-AF65-F5344CB8AC3E}">
        <p14:creationId xmlns:p14="http://schemas.microsoft.com/office/powerpoint/2010/main" val="265440570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 Functions</a:t>
            </a:r>
            <a:endParaRPr lang="en-US" dirty="0"/>
          </a:p>
        </p:txBody>
      </p:sp>
      <p:pic>
        <p:nvPicPr>
          <p:cNvPr id="4" name="Content Placeholder 3" descr="hcvproteinstable.tiff"/>
          <p:cNvPicPr>
            <a:picLocks noGrp="1" noChangeAspect="1"/>
          </p:cNvPicPr>
          <p:nvPr>
            <p:ph idx="1"/>
          </p:nvPr>
        </p:nvPicPr>
        <p:blipFill>
          <a:blip r:embed="rId2">
            <a:extLst>
              <a:ext uri="{28A0092B-C50C-407E-A947-70E740481C1C}">
                <a14:useLocalDpi xmlns:a14="http://schemas.microsoft.com/office/drawing/2010/main" val="0"/>
              </a:ext>
            </a:extLst>
          </a:blip>
          <a:srcRect t="9622" b="9622"/>
          <a:stretch>
            <a:fillRect/>
          </a:stretch>
        </p:blipFill>
        <p:spPr/>
      </p:pic>
    </p:spTree>
    <p:extLst>
      <p:ext uri="{BB962C8B-B14F-4D97-AF65-F5344CB8AC3E}">
        <p14:creationId xmlns:p14="http://schemas.microsoft.com/office/powerpoint/2010/main" val="174212574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HCV life cycle</a:t>
            </a:r>
            <a:endParaRPr lang="en-US" dirty="0"/>
          </a:p>
        </p:txBody>
      </p:sp>
      <p:pic>
        <p:nvPicPr>
          <p:cNvPr id="4" name="Content Placeholder 3" descr="lifecyclehcv.tiff"/>
          <p:cNvPicPr>
            <a:picLocks noGrp="1" noChangeAspect="1"/>
          </p:cNvPicPr>
          <p:nvPr>
            <p:ph idx="1"/>
          </p:nvPr>
        </p:nvPicPr>
        <p:blipFill>
          <a:blip r:embed="rId2">
            <a:extLst>
              <a:ext uri="{28A0092B-C50C-407E-A947-70E740481C1C}">
                <a14:useLocalDpi xmlns:a14="http://schemas.microsoft.com/office/drawing/2010/main" val="0"/>
              </a:ext>
            </a:extLst>
          </a:blip>
          <a:srcRect l="-58551" r="-58551"/>
          <a:stretch>
            <a:fillRect/>
          </a:stretch>
        </p:blipFill>
        <p:spPr/>
      </p:pic>
    </p:spTree>
    <p:extLst>
      <p:ext uri="{BB962C8B-B14F-4D97-AF65-F5344CB8AC3E}">
        <p14:creationId xmlns:p14="http://schemas.microsoft.com/office/powerpoint/2010/main" val="127348895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HCV—Hepatitis C</a:t>
            </a:r>
            <a:endParaRPr lang="en-US" dirty="0"/>
          </a:p>
        </p:txBody>
      </p:sp>
      <p:pic>
        <p:nvPicPr>
          <p:cNvPr id="6" name="Content Placeholder 5" descr="hepCghanatitle.tiff"/>
          <p:cNvPicPr>
            <a:picLocks noGrp="1" noChangeAspect="1"/>
          </p:cNvPicPr>
          <p:nvPr>
            <p:ph idx="1"/>
          </p:nvPr>
        </p:nvPicPr>
        <p:blipFill>
          <a:blip r:embed="rId2">
            <a:extLst>
              <a:ext uri="{28A0092B-C50C-407E-A947-70E740481C1C}">
                <a14:useLocalDpi xmlns:a14="http://schemas.microsoft.com/office/drawing/2010/main" val="0"/>
              </a:ext>
            </a:extLst>
          </a:blip>
          <a:srcRect t="-48858" b="-48858"/>
          <a:stretch>
            <a:fillRect/>
          </a:stretch>
        </p:blipFill>
        <p:spPr>
          <a:xfrm>
            <a:off x="0" y="1348758"/>
            <a:ext cx="9060930" cy="4983162"/>
          </a:xfrm>
        </p:spPr>
      </p:pic>
      <p:sp>
        <p:nvSpPr>
          <p:cNvPr id="7" name="TextBox 6"/>
          <p:cNvSpPr txBox="1"/>
          <p:nvPr/>
        </p:nvSpPr>
        <p:spPr>
          <a:xfrm>
            <a:off x="4037672" y="6331920"/>
            <a:ext cx="4412686" cy="369332"/>
          </a:xfrm>
          <a:prstGeom prst="rect">
            <a:avLst/>
          </a:prstGeom>
          <a:noFill/>
        </p:spPr>
        <p:txBody>
          <a:bodyPr wrap="none" rtlCol="0">
            <a:spAutoFit/>
          </a:bodyPr>
          <a:lstStyle/>
          <a:p>
            <a:r>
              <a:rPr lang="en-US" dirty="0" smtClean="0"/>
              <a:t>PLOS Neglected Tropical Diseases 7, #9, 2435</a:t>
            </a:r>
            <a:endParaRPr lang="en-US" dirty="0"/>
          </a:p>
        </p:txBody>
      </p:sp>
    </p:spTree>
    <p:extLst>
      <p:ext uri="{BB962C8B-B14F-4D97-AF65-F5344CB8AC3E}">
        <p14:creationId xmlns:p14="http://schemas.microsoft.com/office/powerpoint/2010/main" val="41842574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 Conclusions</a:t>
            </a:r>
            <a:endParaRPr lang="en-US" dirty="0"/>
          </a:p>
        </p:txBody>
      </p:sp>
      <p:pic>
        <p:nvPicPr>
          <p:cNvPr id="4" name="Content Placeholder 3" descr="hepcabstact.tiff"/>
          <p:cNvPicPr>
            <a:picLocks noGrp="1" noChangeAspect="1"/>
          </p:cNvPicPr>
          <p:nvPr>
            <p:ph idx="1"/>
          </p:nvPr>
        </p:nvPicPr>
        <p:blipFill rotWithShape="1">
          <a:blip r:embed="rId2">
            <a:extLst>
              <a:ext uri="{28A0092B-C50C-407E-A947-70E740481C1C}">
                <a14:useLocalDpi xmlns:a14="http://schemas.microsoft.com/office/drawing/2010/main" val="0"/>
              </a:ext>
            </a:extLst>
          </a:blip>
          <a:srcRect t="-27277" b="-18180"/>
          <a:stretch/>
        </p:blipFill>
        <p:spPr>
          <a:xfrm>
            <a:off x="0" y="1348758"/>
            <a:ext cx="9144000" cy="1463040"/>
          </a:xfrm>
        </p:spPr>
      </p:pic>
      <p:sp>
        <p:nvSpPr>
          <p:cNvPr id="5" name="TextBox 4"/>
          <p:cNvSpPr txBox="1"/>
          <p:nvPr/>
        </p:nvSpPr>
        <p:spPr>
          <a:xfrm>
            <a:off x="1156329" y="3071170"/>
            <a:ext cx="2390398" cy="2492990"/>
          </a:xfrm>
          <a:prstGeom prst="rect">
            <a:avLst/>
          </a:prstGeom>
          <a:noFill/>
        </p:spPr>
        <p:txBody>
          <a:bodyPr wrap="none" rtlCol="0">
            <a:spAutoFit/>
          </a:bodyPr>
          <a:lstStyle/>
          <a:p>
            <a:r>
              <a:rPr lang="en-US" sz="2000" b="1" dirty="0" smtClean="0">
                <a:solidFill>
                  <a:srgbClr val="FF0000"/>
                </a:solidFill>
              </a:rPr>
              <a:t>HCV patients 20/157</a:t>
            </a:r>
          </a:p>
          <a:p>
            <a:endParaRPr lang="en-US" sz="2000" b="1" dirty="0" smtClean="0">
              <a:solidFill>
                <a:srgbClr val="FF0000"/>
              </a:solidFill>
            </a:endParaRPr>
          </a:p>
          <a:p>
            <a:r>
              <a:rPr lang="en-US" sz="2000" b="1" dirty="0" smtClean="0">
                <a:solidFill>
                  <a:srgbClr val="FF0000"/>
                </a:solidFill>
              </a:rPr>
              <a:t>Median age 32 years</a:t>
            </a:r>
          </a:p>
          <a:p>
            <a:r>
              <a:rPr lang="en-US" sz="2000" b="1" dirty="0" smtClean="0">
                <a:solidFill>
                  <a:srgbClr val="FF0000"/>
                </a:solidFill>
              </a:rPr>
              <a:t>Fever 			10</a:t>
            </a:r>
          </a:p>
          <a:p>
            <a:r>
              <a:rPr lang="en-US" sz="2000" b="1" dirty="0" smtClean="0">
                <a:solidFill>
                  <a:srgbClr val="FF0000"/>
                </a:solidFill>
              </a:rPr>
              <a:t>Jaundice		  7</a:t>
            </a:r>
          </a:p>
          <a:p>
            <a:r>
              <a:rPr lang="en-US" sz="2000" b="1" dirty="0" smtClean="0">
                <a:solidFill>
                  <a:srgbClr val="FF0000"/>
                </a:solidFill>
              </a:rPr>
              <a:t>Hemorrhage 	  2</a:t>
            </a:r>
          </a:p>
          <a:p>
            <a:endParaRPr lang="en-US" dirty="0" smtClean="0"/>
          </a:p>
          <a:p>
            <a:endParaRPr lang="en-US" dirty="0"/>
          </a:p>
        </p:txBody>
      </p:sp>
    </p:spTree>
    <p:extLst>
      <p:ext uri="{BB962C8B-B14F-4D97-AF65-F5344CB8AC3E}">
        <p14:creationId xmlns:p14="http://schemas.microsoft.com/office/powerpoint/2010/main" val="374290681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PCR Diagnosis</a:t>
            </a:r>
            <a:endParaRPr lang="en-US" dirty="0"/>
          </a:p>
        </p:txBody>
      </p:sp>
      <p:pic>
        <p:nvPicPr>
          <p:cNvPr id="4" name="Content Placeholder 3" descr="hepcpcr.tiff"/>
          <p:cNvPicPr>
            <a:picLocks noGrp="1" noChangeAspect="1"/>
          </p:cNvPicPr>
          <p:nvPr>
            <p:ph idx="1"/>
          </p:nvPr>
        </p:nvPicPr>
        <p:blipFill>
          <a:blip r:embed="rId2">
            <a:extLst>
              <a:ext uri="{28A0092B-C50C-407E-A947-70E740481C1C}">
                <a14:useLocalDpi xmlns:a14="http://schemas.microsoft.com/office/drawing/2010/main" val="0"/>
              </a:ext>
            </a:extLst>
          </a:blip>
          <a:srcRect t="-337265" b="-337265"/>
          <a:stretch>
            <a:fillRect/>
          </a:stretch>
        </p:blipFill>
        <p:spPr>
          <a:xfrm>
            <a:off x="0" y="1600200"/>
            <a:ext cx="9144000" cy="5028847"/>
          </a:xfrm>
        </p:spPr>
      </p:pic>
      <p:sp>
        <p:nvSpPr>
          <p:cNvPr id="5" name="TextBox 4"/>
          <p:cNvSpPr txBox="1"/>
          <p:nvPr/>
        </p:nvSpPr>
        <p:spPr>
          <a:xfrm>
            <a:off x="6403346" y="3057125"/>
            <a:ext cx="2740654" cy="461665"/>
          </a:xfrm>
          <a:prstGeom prst="rect">
            <a:avLst/>
          </a:prstGeom>
          <a:noFill/>
        </p:spPr>
        <p:txBody>
          <a:bodyPr wrap="none" rtlCol="0">
            <a:spAutoFit/>
          </a:bodyPr>
          <a:lstStyle/>
          <a:p>
            <a:r>
              <a:rPr lang="en-US" sz="2400" b="1" dirty="0" smtClean="0">
                <a:solidFill>
                  <a:srgbClr val="FF0000"/>
                </a:solidFill>
              </a:rPr>
              <a:t>Target        </a:t>
            </a:r>
            <a:r>
              <a:rPr lang="en-US" sz="2400" b="1" dirty="0" err="1" smtClean="0">
                <a:solidFill>
                  <a:srgbClr val="FF0000"/>
                </a:solidFill>
              </a:rPr>
              <a:t>amplicon</a:t>
            </a:r>
            <a:endParaRPr lang="en-US" sz="2400" b="1" dirty="0">
              <a:solidFill>
                <a:srgbClr val="FF0000"/>
              </a:solidFill>
            </a:endParaRPr>
          </a:p>
        </p:txBody>
      </p:sp>
    </p:spTree>
    <p:extLst>
      <p:ext uri="{BB962C8B-B14F-4D97-AF65-F5344CB8AC3E}">
        <p14:creationId xmlns:p14="http://schemas.microsoft.com/office/powerpoint/2010/main" val="130281124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HCV and Liver Function</a:t>
            </a:r>
            <a:endParaRPr lang="en-US" dirty="0"/>
          </a:p>
        </p:txBody>
      </p:sp>
      <p:sp>
        <p:nvSpPr>
          <p:cNvPr id="7" name="Content Placeholder 6"/>
          <p:cNvSpPr>
            <a:spLocks noGrp="1"/>
          </p:cNvSpPr>
          <p:nvPr>
            <p:ph idx="1"/>
          </p:nvPr>
        </p:nvSpPr>
        <p:spPr/>
        <p:txBody>
          <a:bodyPr/>
          <a:lstStyle/>
          <a:p>
            <a:r>
              <a:rPr lang="en-US" dirty="0" smtClean="0"/>
              <a:t>13 patients</a:t>
            </a:r>
          </a:p>
          <a:p>
            <a:r>
              <a:rPr lang="en-US" dirty="0" smtClean="0"/>
              <a:t>92% low serum albumin</a:t>
            </a:r>
          </a:p>
          <a:p>
            <a:r>
              <a:rPr lang="en-US" dirty="0" smtClean="0"/>
              <a:t>77% high aspartate aminotransferase</a:t>
            </a:r>
          </a:p>
          <a:p>
            <a:r>
              <a:rPr lang="en-US" dirty="0" smtClean="0"/>
              <a:t>85 % high lactate dehydrogenase</a:t>
            </a:r>
          </a:p>
          <a:p>
            <a:r>
              <a:rPr lang="en-US" dirty="0" smtClean="0"/>
              <a:t>38 % high urea nitrogen</a:t>
            </a:r>
            <a:endParaRPr lang="en-US" dirty="0"/>
          </a:p>
        </p:txBody>
      </p:sp>
    </p:spTree>
    <p:extLst>
      <p:ext uri="{BB962C8B-B14F-4D97-AF65-F5344CB8AC3E}">
        <p14:creationId xmlns:p14="http://schemas.microsoft.com/office/powerpoint/2010/main" val="100445864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872</TotalTime>
  <Words>601</Words>
  <Application>Microsoft Macintosh PowerPoint</Application>
  <PresentationFormat>On-screen Show (4:3)</PresentationFormat>
  <Paragraphs>88</Paragraphs>
  <Slides>36</Slides>
  <Notes>1</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Global distribution and prevalence of hepatitis C virus genotypes</vt:lpstr>
      <vt:lpstr>HCV Genome 9 kb  Flavivirus +RNA single strand</vt:lpstr>
      <vt:lpstr>Polyproteinprotease</vt:lpstr>
      <vt:lpstr>Protein Functions</vt:lpstr>
      <vt:lpstr>HCV life cycle</vt:lpstr>
      <vt:lpstr>HCV—Hepatitis C</vt:lpstr>
      <vt:lpstr>Abstract/ Conclusions</vt:lpstr>
      <vt:lpstr>PCR Diagnosis</vt:lpstr>
      <vt:lpstr>HCV and Liver Function</vt:lpstr>
      <vt:lpstr>HCV Phylogeny N. Ghana</vt:lpstr>
      <vt:lpstr>PowerPoint Presentation</vt:lpstr>
      <vt:lpstr>Gilead—liver pipeline</vt:lpstr>
      <vt:lpstr>sofosbuvir</vt:lpstr>
      <vt:lpstr>Crystallography—in Ghana?</vt:lpstr>
      <vt:lpstr>HCV Polymerase-RdRp-NS5B</vt:lpstr>
      <vt:lpstr>Active site-2 RdRps—same structure</vt:lpstr>
      <vt:lpstr>HCV-RdRp-Initiation Complex</vt:lpstr>
      <vt:lpstr>Active site</vt:lpstr>
      <vt:lpstr>Elongation Complex-deleted B-loop</vt:lpstr>
      <vt:lpstr>Sofosbuvir—replaces substrate, but H bonds disrupted</vt:lpstr>
      <vt:lpstr>Initiation to Elongation Does structure support kinetics data?</vt:lpstr>
      <vt:lpstr>Tuberculosis-Science 328, 2010, 852</vt:lpstr>
      <vt:lpstr>PowerPoint Presentation</vt:lpstr>
      <vt:lpstr>PowerPoint Presentation</vt:lpstr>
      <vt:lpstr>PowerPoint Presentation</vt:lpstr>
      <vt:lpstr>Bio-markers for disease progression needed </vt:lpstr>
      <vt:lpstr>Discovering New Antibiotics</vt:lpstr>
      <vt:lpstr>April, 2014, Vol 21, 509-18.</vt:lpstr>
      <vt:lpstr>Lassomycin Structure.</vt:lpstr>
      <vt:lpstr>Lassomycin operon</vt:lpstr>
      <vt:lpstr>Lassomycin activity against TB</vt:lpstr>
      <vt:lpstr>Lassomycin Activity against non TB</vt:lpstr>
      <vt:lpstr>Lassomycin vs exponential or stationary TB</vt:lpstr>
      <vt:lpstr>Complete genome sequencingtarget  Lassomycin resistance mutations ClpC1 ATP dependent Protease</vt:lpstr>
      <vt:lpstr>Activity/Specificity Assays</vt:lpstr>
      <vt:lpstr>Docking Lassomycin , electrostatic and thermal maps (N-ter only)</vt:lpstr>
    </vt:vector>
  </TitlesOfParts>
  <Company>bryn mawr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White</dc:creator>
  <cp:lastModifiedBy>Susan White</cp:lastModifiedBy>
  <cp:revision>15</cp:revision>
  <dcterms:created xsi:type="dcterms:W3CDTF">2015-03-04T18:03:02Z</dcterms:created>
  <dcterms:modified xsi:type="dcterms:W3CDTF">2015-03-05T08:35:38Z</dcterms:modified>
</cp:coreProperties>
</file>