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88" r:id="rId2"/>
    <p:sldId id="282" r:id="rId3"/>
    <p:sldId id="287" r:id="rId4"/>
    <p:sldId id="285" r:id="rId5"/>
    <p:sldId id="286" r:id="rId6"/>
    <p:sldId id="273" r:id="rId7"/>
    <p:sldId id="274" r:id="rId8"/>
    <p:sldId id="276" r:id="rId9"/>
    <p:sldId id="280" r:id="rId10"/>
    <p:sldId id="281" r:id="rId11"/>
    <p:sldId id="291" r:id="rId12"/>
    <p:sldId id="256" r:id="rId13"/>
    <p:sldId id="257" r:id="rId14"/>
    <p:sldId id="259" r:id="rId15"/>
    <p:sldId id="260" r:id="rId16"/>
    <p:sldId id="292" r:id="rId17"/>
    <p:sldId id="261" r:id="rId18"/>
    <p:sldId id="272" r:id="rId19"/>
    <p:sldId id="258" r:id="rId20"/>
    <p:sldId id="262" r:id="rId21"/>
    <p:sldId id="264" r:id="rId22"/>
    <p:sldId id="265" r:id="rId23"/>
    <p:sldId id="263" r:id="rId24"/>
    <p:sldId id="270" r:id="rId25"/>
    <p:sldId id="268" r:id="rId26"/>
    <p:sldId id="271" r:id="rId27"/>
    <p:sldId id="293" r:id="rId28"/>
    <p:sldId id="294" r:id="rId29"/>
    <p:sldId id="283" r:id="rId30"/>
    <p:sldId id="284" r:id="rId31"/>
    <p:sldId id="266" r:id="rId32"/>
    <p:sldId id="267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DE80-F38A-6F4A-9122-736B55169754}" type="datetimeFigureOut">
              <a:rPr lang="en-US" smtClean="0"/>
              <a:t>3/9/15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D3F2-6F87-B940-90C4-267721D9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3DB99-09F4-E345-876B-8865BD0DA99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6BCBA-4B1F-0E4C-B1A7-C0B6AF5DACF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51302-6BC9-1941-AEB9-265045D287E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381ED-AD99-7B44-AEBF-ADAB29334AB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5134-5426-E649-A344-FCDE9F6F989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5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B31C3-BD33-0C45-994C-0BA70A0F45A0}" type="datetimeFigureOut">
              <a:rPr lang="en-US" smtClean="0"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C787-8DF6-A846-B0CC-1F9282EF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gpfNScEd3M%23t=1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7673"/>
            <a:ext cx="7772400" cy="1470025"/>
          </a:xfrm>
        </p:spPr>
        <p:txBody>
          <a:bodyPr/>
          <a:lstStyle/>
          <a:p>
            <a:r>
              <a:rPr lang="en-US" dirty="0" smtClean="0"/>
              <a:t>Vaccines—goal?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684" y="2442096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HIV/lessons learned?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Ebola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Measles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3691" y="321342"/>
            <a:ext cx="469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serendip.brynmawr.edu</a:t>
            </a:r>
            <a:r>
              <a:rPr lang="en-US" dirty="0"/>
              <a:t>/</a:t>
            </a:r>
            <a:r>
              <a:rPr lang="en-US" dirty="0" err="1"/>
              <a:t>oneworld</a:t>
            </a:r>
            <a:r>
              <a:rPr lang="en-US" dirty="0"/>
              <a:t>/virus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6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34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0" y="139700"/>
            <a:ext cx="54292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1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34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1225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1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HIV ENV/</a:t>
            </a:r>
            <a:r>
              <a:rPr lang="en-US" sz="2800" b="1" dirty="0" err="1" smtClean="0"/>
              <a:t>Tcell</a:t>
            </a:r>
            <a:r>
              <a:rPr lang="en-US" sz="2800" b="1" smtClean="0"/>
              <a:t>       </a:t>
            </a:r>
            <a:r>
              <a:rPr lang="en-US" sz="2800" b="1" dirty="0" smtClean="0"/>
              <a:t>ENV/CD4</a:t>
            </a:r>
            <a:r>
              <a:rPr lang="en-US" sz="2800" b="1" smtClean="0"/>
              <a:t>-Ab     </a:t>
            </a:r>
            <a:r>
              <a:rPr lang="en-US" sz="2800" b="1" dirty="0" smtClean="0"/>
              <a:t>ENV/CCR5-CD4-AB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457200" y="1859946"/>
            <a:ext cx="8229600" cy="4525963"/>
          </a:xfrm>
        </p:spPr>
      </p:pic>
      <p:sp>
        <p:nvSpPr>
          <p:cNvPr id="2" name="TextBox 1"/>
          <p:cNvSpPr txBox="1"/>
          <p:nvPr/>
        </p:nvSpPr>
        <p:spPr>
          <a:xfrm>
            <a:off x="634999" y="5725050"/>
            <a:ext cx="7724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Antibody with CD4 and CCR5 binding—block HIV infection?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Neither Ab-CD4 or Ab-CCR5 works well enough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0423" y="1435527"/>
            <a:ext cx="384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Most conserved part of </a:t>
            </a:r>
            <a:r>
              <a:rPr lang="en-US" sz="2400" b="1" dirty="0" err="1" smtClean="0">
                <a:solidFill>
                  <a:srgbClr val="FF0000"/>
                </a:solidFill>
              </a:rPr>
              <a:t>env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6491310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MR Gardner </a:t>
            </a:r>
            <a:r>
              <a:rPr lang="en-GB" altLang="zh-CN" i="1" dirty="0">
                <a:ea typeface="宋体" charset="0"/>
                <a:cs typeface="宋体" charset="0"/>
              </a:rPr>
              <a:t>et al. </a:t>
            </a:r>
            <a:r>
              <a:rPr lang="en-GB" i="1" dirty="0"/>
              <a:t>Nature </a:t>
            </a:r>
            <a:r>
              <a:rPr lang="en-US" altLang="zh-CN" b="1" dirty="0">
                <a:ea typeface="宋体" charset="0"/>
                <a:cs typeface="宋体" charset="0"/>
              </a:rPr>
              <a:t>000</a:t>
            </a:r>
            <a:r>
              <a:rPr lang="en-GB" dirty="0"/>
              <a:t>, </a:t>
            </a:r>
            <a:r>
              <a:rPr lang="en-GB" altLang="zh-CN" dirty="0">
                <a:ea typeface="宋体" charset="0"/>
                <a:cs typeface="宋体" charset="0"/>
              </a:rPr>
              <a:t>1</a:t>
            </a:r>
            <a:r>
              <a:rPr lang="en-GB" dirty="0"/>
              <a:t>-</a:t>
            </a:r>
            <a:r>
              <a:rPr lang="en-GB" altLang="zh-CN" dirty="0">
                <a:ea typeface="宋体" charset="0"/>
                <a:cs typeface="宋体" charset="0"/>
              </a:rPr>
              <a:t>5</a:t>
            </a:r>
            <a:r>
              <a:rPr lang="en-GB" dirty="0"/>
              <a:t> (2015) doi:10.1038/nature</a:t>
            </a:r>
            <a:r>
              <a:rPr lang="en-GB" altLang="zh-CN" dirty="0">
                <a:ea typeface="宋体" charset="0"/>
                <a:cs typeface="宋体" charset="0"/>
              </a:rPr>
              <a:t>14264</a:t>
            </a:r>
            <a:endParaRPr lang="en-GB" dirty="0">
              <a:ea typeface="宋体" charset="0"/>
              <a:cs typeface="宋体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-1753678" y="314330"/>
            <a:ext cx="839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Functional characterization of eCD4-Ig.</a:t>
            </a:r>
          </a:p>
        </p:txBody>
      </p:sp>
      <p:pic>
        <p:nvPicPr>
          <p:cNvPr id="2052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7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D:\Susan-Don't delete\ntu\completed\nature14264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4" y="794790"/>
            <a:ext cx="4794079" cy="588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234" y="2522277"/>
            <a:ext cx="27494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b="1" dirty="0" smtClean="0">
                <a:solidFill>
                  <a:srgbClr val="0000FF"/>
                </a:solidFill>
              </a:rPr>
              <a:t>=CCR5 mimic</a:t>
            </a:r>
          </a:p>
          <a:p>
            <a:r>
              <a:rPr lang="en-US" sz="2400" b="1" dirty="0" smtClean="0"/>
              <a:t>Contains Tyr-SO</a:t>
            </a:r>
            <a:r>
              <a:rPr lang="en-US" sz="2400" b="1" baseline="-25000" dirty="0" smtClean="0"/>
              <a:t>4</a:t>
            </a:r>
          </a:p>
          <a:p>
            <a:r>
              <a:rPr lang="en-US" sz="2400" b="1" dirty="0" smtClean="0"/>
              <a:t>15 </a:t>
            </a:r>
            <a:r>
              <a:rPr lang="en-US" sz="2400" b="1" dirty="0" err="1" smtClean="0"/>
              <a:t>aa</a:t>
            </a:r>
            <a:endParaRPr lang="en-US" sz="2400" b="1" dirty="0" smtClean="0"/>
          </a:p>
          <a:p>
            <a:r>
              <a:rPr lang="en-US" sz="2400" b="1" dirty="0" smtClean="0"/>
              <a:t>In vitro  c</a:t>
            </a:r>
          </a:p>
          <a:p>
            <a:r>
              <a:rPr lang="en-US" sz="2400" b="1" dirty="0" smtClean="0"/>
              <a:t>Cell b,  d, e</a:t>
            </a:r>
          </a:p>
          <a:p>
            <a:r>
              <a:rPr lang="en-US" sz="2400" b="1" dirty="0" smtClean="0"/>
              <a:t>Humanized Mouse f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627" y="812678"/>
            <a:ext cx="3862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Immunoadhesin</a:t>
            </a:r>
            <a:endParaRPr lang="en-US" sz="2400" b="1" dirty="0" smtClean="0"/>
          </a:p>
          <a:p>
            <a:r>
              <a:rPr lang="en-US" sz="2400" b="1" dirty="0" smtClean="0"/>
              <a:t>Blocks infection</a:t>
            </a:r>
          </a:p>
          <a:p>
            <a:r>
              <a:rPr lang="en-US" sz="2400" b="1" dirty="0" smtClean="0"/>
              <a:t>Halts replication of HIV</a:t>
            </a:r>
          </a:p>
          <a:p>
            <a:r>
              <a:rPr lang="en-US" sz="2400" b="1" dirty="0" smtClean="0"/>
              <a:t>In human blood cells (PBMC)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422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938031" y="6399923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MR Gardner </a:t>
            </a:r>
            <a:r>
              <a:rPr lang="en-GB" altLang="zh-CN" i="1" dirty="0">
                <a:ea typeface="宋体" charset="0"/>
                <a:cs typeface="宋体" charset="0"/>
              </a:rPr>
              <a:t>et al. </a:t>
            </a:r>
            <a:r>
              <a:rPr lang="en-GB" i="1" dirty="0"/>
              <a:t>Nature </a:t>
            </a:r>
            <a:r>
              <a:rPr lang="en-US" altLang="zh-CN" b="1" dirty="0">
                <a:ea typeface="宋体" charset="0"/>
                <a:cs typeface="宋体" charset="0"/>
              </a:rPr>
              <a:t>000</a:t>
            </a:r>
            <a:r>
              <a:rPr lang="en-GB" dirty="0"/>
              <a:t>, </a:t>
            </a:r>
            <a:r>
              <a:rPr lang="en-GB" altLang="zh-CN" dirty="0">
                <a:ea typeface="宋体" charset="0"/>
                <a:cs typeface="宋体" charset="0"/>
              </a:rPr>
              <a:t>1</a:t>
            </a:r>
            <a:r>
              <a:rPr lang="en-GB" dirty="0"/>
              <a:t>-</a:t>
            </a:r>
            <a:r>
              <a:rPr lang="en-GB" altLang="zh-CN" dirty="0">
                <a:ea typeface="宋体" charset="0"/>
                <a:cs typeface="宋体" charset="0"/>
              </a:rPr>
              <a:t>5</a:t>
            </a:r>
            <a:r>
              <a:rPr lang="en-GB" dirty="0"/>
              <a:t> (2015) doi:10.1038/nature</a:t>
            </a:r>
            <a:r>
              <a:rPr lang="en-GB" altLang="zh-CN" dirty="0">
                <a:ea typeface="宋体" charset="0"/>
                <a:cs typeface="宋体" charset="0"/>
              </a:rPr>
              <a:t>14264</a:t>
            </a:r>
            <a:endParaRPr lang="en-GB" dirty="0">
              <a:ea typeface="宋体" charset="0"/>
              <a:cs typeface="宋体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81000" y="249430"/>
            <a:ext cx="8397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Comparison </a:t>
            </a:r>
            <a:r>
              <a:rPr lang="en-US" sz="1800" b="1" dirty="0">
                <a:solidFill>
                  <a:srgbClr val="0000FF"/>
                </a:solidFill>
              </a:rPr>
              <a:t>of eCD</a:t>
            </a:r>
            <a:r>
              <a:rPr lang="en-US" sz="1800" b="1" dirty="0">
                <a:solidFill>
                  <a:srgbClr val="008000"/>
                </a:solidFill>
              </a:rPr>
              <a:t>4-Ig </a:t>
            </a:r>
            <a:r>
              <a:rPr lang="en-US" sz="1800" dirty="0"/>
              <a:t>variants and HIV-1 neutralizing</a:t>
            </a:r>
          </a:p>
          <a:p>
            <a:r>
              <a:rPr lang="en-US" sz="1800" dirty="0"/>
              <a:t>antibodies</a:t>
            </a:r>
            <a:r>
              <a:rPr lang="en-US" sz="1800" dirty="0" smtClean="0"/>
              <a:t>. (TZM-</a:t>
            </a:r>
            <a:r>
              <a:rPr lang="en-US" sz="1800" dirty="0" err="1" smtClean="0"/>
              <a:t>bI</a:t>
            </a:r>
            <a:r>
              <a:rPr lang="en-US" sz="1800" dirty="0" smtClean="0"/>
              <a:t> cells)</a:t>
            </a:r>
            <a:endParaRPr lang="en-US" sz="1800" dirty="0"/>
          </a:p>
        </p:txBody>
      </p:sp>
      <p:pic>
        <p:nvPicPr>
          <p:cNvPr id="2052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D:\Susan-Don't delete\ntu\completed\nature14264-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3" y="938672"/>
            <a:ext cx="7937488" cy="50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11334"/>
            <a:ext cx="679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Mediates action of CD16+ natural killer cells/ AB mediated cytotoxicity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7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62000" y="6552465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MR Gardner </a:t>
            </a:r>
            <a:r>
              <a:rPr lang="en-GB" altLang="zh-CN" i="1" dirty="0">
                <a:ea typeface="宋体" charset="0"/>
                <a:cs typeface="宋体" charset="0"/>
              </a:rPr>
              <a:t>et al. </a:t>
            </a:r>
            <a:r>
              <a:rPr lang="en-GB" i="1" dirty="0"/>
              <a:t>Nature </a:t>
            </a:r>
            <a:r>
              <a:rPr lang="en-US" altLang="zh-CN" b="1" dirty="0">
                <a:ea typeface="宋体" charset="0"/>
                <a:cs typeface="宋体" charset="0"/>
              </a:rPr>
              <a:t>000</a:t>
            </a:r>
            <a:r>
              <a:rPr lang="en-GB" dirty="0"/>
              <a:t>, </a:t>
            </a:r>
            <a:r>
              <a:rPr lang="en-GB" altLang="zh-CN" dirty="0">
                <a:ea typeface="宋体" charset="0"/>
                <a:cs typeface="宋体" charset="0"/>
              </a:rPr>
              <a:t>1</a:t>
            </a:r>
            <a:r>
              <a:rPr lang="en-GB" dirty="0"/>
              <a:t>-</a:t>
            </a:r>
            <a:r>
              <a:rPr lang="en-GB" altLang="zh-CN" dirty="0">
                <a:ea typeface="宋体" charset="0"/>
                <a:cs typeface="宋体" charset="0"/>
              </a:rPr>
              <a:t>5</a:t>
            </a:r>
            <a:r>
              <a:rPr lang="en-GB" dirty="0"/>
              <a:t> (2015) doi:10.1038/nature</a:t>
            </a:r>
            <a:r>
              <a:rPr lang="en-GB" altLang="zh-CN" dirty="0">
                <a:ea typeface="宋体" charset="0"/>
                <a:cs typeface="宋体" charset="0"/>
              </a:rPr>
              <a:t>14264</a:t>
            </a:r>
            <a:endParaRPr lang="en-GB" dirty="0">
              <a:ea typeface="宋体" charset="0"/>
              <a:cs typeface="宋体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251119" y="280340"/>
            <a:ext cx="8397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Summary of HIV-1, HIV-2 and SIV neutralization studies.</a:t>
            </a:r>
          </a:p>
        </p:txBody>
      </p:sp>
      <p:pic>
        <p:nvPicPr>
          <p:cNvPr id="2052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38" y="6234112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D:\Susan-Don't delete\ntu\completed\nature14264-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06" y="760719"/>
            <a:ext cx="5382855" cy="547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4911" y="2152221"/>
            <a:ext cx="204800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Neutralizes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Strains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Resistant to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CD4 ABs or BNC117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IC50&lt; 1.5 </a:t>
            </a:r>
            <a:r>
              <a:rPr lang="en-US" b="1" dirty="0" err="1" smtClean="0">
                <a:solidFill>
                  <a:srgbClr val="008000"/>
                </a:solidFill>
              </a:rPr>
              <a:t>ug</a:t>
            </a:r>
            <a:r>
              <a:rPr lang="en-US" b="1" dirty="0" smtClean="0">
                <a:solidFill>
                  <a:srgbClr val="008000"/>
                </a:solidFill>
              </a:rPr>
              <a:t>/mL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(all strains)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Sustainable [  ] in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humans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for macaque injection</a:t>
            </a:r>
            <a:endParaRPr lang="en-US" dirty="0"/>
          </a:p>
        </p:txBody>
      </p:sp>
      <p:pic>
        <p:nvPicPr>
          <p:cNvPr id="4" name="Content Placeholder 3" descr="vector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52" b="-22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26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158875" y="6506903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MR Gardner </a:t>
            </a:r>
            <a:r>
              <a:rPr lang="en-GB" altLang="zh-CN" i="1" dirty="0">
                <a:ea typeface="宋体" charset="0"/>
                <a:cs typeface="宋体" charset="0"/>
              </a:rPr>
              <a:t>et al. </a:t>
            </a:r>
            <a:r>
              <a:rPr lang="en-GB" i="1" dirty="0"/>
              <a:t>Nature </a:t>
            </a:r>
            <a:r>
              <a:rPr lang="en-US" altLang="zh-CN" b="1" dirty="0">
                <a:ea typeface="宋体" charset="0"/>
                <a:cs typeface="宋体" charset="0"/>
              </a:rPr>
              <a:t>000</a:t>
            </a:r>
            <a:r>
              <a:rPr lang="en-GB" dirty="0"/>
              <a:t>, </a:t>
            </a:r>
            <a:r>
              <a:rPr lang="en-GB" altLang="zh-CN" dirty="0">
                <a:ea typeface="宋体" charset="0"/>
                <a:cs typeface="宋体" charset="0"/>
              </a:rPr>
              <a:t>1</a:t>
            </a:r>
            <a:r>
              <a:rPr lang="en-GB" dirty="0"/>
              <a:t>-</a:t>
            </a:r>
            <a:r>
              <a:rPr lang="en-GB" altLang="zh-CN" dirty="0">
                <a:ea typeface="宋体" charset="0"/>
                <a:cs typeface="宋体" charset="0"/>
              </a:rPr>
              <a:t>5</a:t>
            </a:r>
            <a:r>
              <a:rPr lang="en-GB" dirty="0"/>
              <a:t> (2015) doi:10.1038/nature</a:t>
            </a:r>
            <a:r>
              <a:rPr lang="en-GB" altLang="zh-CN" dirty="0">
                <a:ea typeface="宋体" charset="0"/>
                <a:cs typeface="宋体" charset="0"/>
              </a:rPr>
              <a:t>14264</a:t>
            </a:r>
            <a:endParaRPr lang="en-GB" dirty="0">
              <a:ea typeface="宋体" charset="0"/>
              <a:cs typeface="宋体" charset="0"/>
            </a:endParaRPr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81000" y="251480"/>
            <a:ext cx="8397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AAV-rh-eCD4-Ig protects rhesus macaques from SHIV-AD8.</a:t>
            </a:r>
          </a:p>
        </p:txBody>
      </p:sp>
      <p:pic>
        <p:nvPicPr>
          <p:cNvPr id="2052" name="Picture 31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18" y="6435672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D:\Susan-Don't delete\ntu\completed\nature14264-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81" y="645534"/>
            <a:ext cx="4531412" cy="579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5009" y="934981"/>
            <a:ext cx="2953866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Adeno</a:t>
            </a:r>
            <a:r>
              <a:rPr lang="en-US" dirty="0" smtClean="0"/>
              <a:t> associated</a:t>
            </a:r>
          </a:p>
          <a:p>
            <a:r>
              <a:rPr lang="en-US" dirty="0" smtClean="0"/>
              <a:t>Virus vectors</a:t>
            </a:r>
          </a:p>
          <a:p>
            <a:r>
              <a:rPr lang="en-US" dirty="0" smtClean="0"/>
              <a:t>ssAAV2 cloned</a:t>
            </a:r>
          </a:p>
          <a:p>
            <a:r>
              <a:rPr lang="en-US" dirty="0" smtClean="0"/>
              <a:t>Rh adapted eCD4-Ig</a:t>
            </a:r>
          </a:p>
          <a:p>
            <a:endParaRPr lang="en-US" dirty="0"/>
          </a:p>
          <a:p>
            <a:r>
              <a:rPr lang="en-US" dirty="0" smtClean="0"/>
              <a:t>2.5 x 10 </a:t>
            </a:r>
            <a:r>
              <a:rPr lang="en-US" baseline="30000" dirty="0" smtClean="0"/>
              <a:t>13</a:t>
            </a:r>
            <a:r>
              <a:rPr lang="en-US" dirty="0" smtClean="0"/>
              <a:t> encapsulated</a:t>
            </a:r>
          </a:p>
          <a:p>
            <a:r>
              <a:rPr lang="en-US" dirty="0" smtClean="0"/>
              <a:t>AAV particles injected</a:t>
            </a:r>
          </a:p>
          <a:p>
            <a:endParaRPr lang="en-US" dirty="0"/>
          </a:p>
          <a:p>
            <a:r>
              <a:rPr lang="en-US" dirty="0" smtClean="0"/>
              <a:t>Similar construct with</a:t>
            </a:r>
          </a:p>
          <a:p>
            <a:r>
              <a:rPr lang="en-US" dirty="0" err="1" smtClean="0"/>
              <a:t>Sulfotransferase</a:t>
            </a:r>
            <a:r>
              <a:rPr lang="en-US" dirty="0" smtClean="0"/>
              <a:t> also injected</a:t>
            </a:r>
          </a:p>
          <a:p>
            <a:endParaRPr lang="en-US" dirty="0"/>
          </a:p>
          <a:p>
            <a:r>
              <a:rPr lang="en-US" dirty="0" smtClean="0"/>
              <a:t>Challenge with SIV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% uninfected</a:t>
            </a:r>
          </a:p>
          <a:p>
            <a:pPr marL="342900" indent="-342900">
              <a:buAutoNum type="alphaLcParenR"/>
            </a:pPr>
            <a:r>
              <a:rPr lang="en-US" dirty="0" smtClean="0"/>
              <a:t>Viral load</a:t>
            </a:r>
          </a:p>
          <a:p>
            <a:pPr marL="342900" indent="-342900">
              <a:buAutoNum type="alphaLcParenR"/>
            </a:pPr>
            <a:r>
              <a:rPr lang="en-US" dirty="0" smtClean="0"/>
              <a:t>[e-CD4-Ig] in sera ELISA</a:t>
            </a:r>
          </a:p>
          <a:p>
            <a:pPr marL="342900" indent="-342900">
              <a:buAutoNum type="alphaLcParenR"/>
            </a:pPr>
            <a:r>
              <a:rPr lang="en-US" dirty="0" smtClean="0"/>
              <a:t>Neutralizing potency</a:t>
            </a:r>
          </a:p>
          <a:p>
            <a:pPr marL="342900" indent="-342900">
              <a:buAutoNum type="alphaLcParenR"/>
            </a:pPr>
            <a:r>
              <a:rPr lang="en-US" dirty="0" smtClean="0"/>
              <a:t>F) antibodies to e-CD4?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85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Can gels/pills replace vaccines?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nejmedhiv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r="3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8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trialgraph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8" b="-11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01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RV144 HIV vaccine trial Thailand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16000 adult volunteers/prime/boost</a:t>
            </a:r>
          </a:p>
          <a:p>
            <a:r>
              <a:rPr lang="en-US" dirty="0" smtClean="0"/>
              <a:t>Vaccine safe</a:t>
            </a:r>
            <a:r>
              <a:rPr lang="en-US" b="1" dirty="0" smtClean="0">
                <a:solidFill>
                  <a:srgbClr val="FF0000"/>
                </a:solidFill>
              </a:rPr>
              <a:t>/ modestly effective 31%</a:t>
            </a:r>
          </a:p>
          <a:p>
            <a:r>
              <a:rPr lang="en-US" dirty="0" smtClean="0"/>
              <a:t>Targets HIV </a:t>
            </a:r>
            <a:r>
              <a:rPr lang="en-US" dirty="0" err="1" smtClean="0"/>
              <a:t>env</a:t>
            </a:r>
            <a:r>
              <a:rPr lang="en-US" dirty="0" smtClean="0"/>
              <a:t> protein (V1/V2 region)</a:t>
            </a:r>
          </a:p>
          <a:p>
            <a:r>
              <a:rPr lang="en-US" dirty="0" smtClean="0"/>
              <a:t>Less protection for those with different </a:t>
            </a:r>
            <a:r>
              <a:rPr lang="en-US" dirty="0" err="1" smtClean="0"/>
              <a:t>env</a:t>
            </a:r>
            <a:r>
              <a:rPr lang="en-US" dirty="0" smtClean="0"/>
              <a:t> proteins</a:t>
            </a:r>
          </a:p>
        </p:txBody>
      </p:sp>
    </p:spTree>
    <p:extLst>
      <p:ext uri="{BB962C8B-B14F-4D97-AF65-F5344CB8AC3E}">
        <p14:creationId xmlns:p14="http://schemas.microsoft.com/office/powerpoint/2010/main" val="2148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jtri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24" b="-35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57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study (drug approved)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Studies from 2010 showed that </a:t>
            </a:r>
            <a:r>
              <a:rPr lang="en-US" dirty="0" err="1"/>
              <a:t>Truvada</a:t>
            </a:r>
            <a:r>
              <a:rPr lang="en-US" dirty="0"/>
              <a:t> reduced the risk of HIV in healthy gay men - and among HIV-negative heterosexual partners of HIV-positive people - by between 44% and 73</a:t>
            </a:r>
            <a:r>
              <a:rPr lang="en-US" dirty="0" smtClean="0"/>
              <a:t>%</a:t>
            </a:r>
          </a:p>
          <a:p>
            <a:r>
              <a:rPr lang="en-US" dirty="0"/>
              <a:t>Many of the men in the trials did not take the drug regularly enough to get the full protection. </a:t>
            </a:r>
            <a:endParaRPr lang="en-US" dirty="0" smtClean="0"/>
          </a:p>
          <a:p>
            <a:r>
              <a:rPr lang="en-US" dirty="0" smtClean="0"/>
              <a:t>BBC July,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8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Study—cure as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first year of the study, 19 people developed HIV out of the 269 men who were not given the medicine.</a:t>
            </a:r>
          </a:p>
          <a:p>
            <a:r>
              <a:rPr lang="en-US" dirty="0"/>
              <a:t>There were just two cases in the 276 patients given preventative drugs - a fall of 86%.</a:t>
            </a:r>
          </a:p>
          <a:p>
            <a:r>
              <a:rPr lang="en-US" dirty="0"/>
              <a:t>Concerns had been raised that men given the drug would adopt riskier </a:t>
            </a:r>
            <a:r>
              <a:rPr lang="en-US" dirty="0" err="1"/>
              <a:t>behaviours</a:t>
            </a:r>
            <a:r>
              <a:rPr lang="en-US" dirty="0"/>
              <a:t> including stopping using condoms.</a:t>
            </a:r>
          </a:p>
          <a:p>
            <a:r>
              <a:rPr lang="en-US" dirty="0"/>
              <a:t>But the scientists found no difference in levels of other sexually transmitted infections, such as chlamydia.</a:t>
            </a:r>
          </a:p>
          <a:p>
            <a:r>
              <a:rPr lang="en-US" dirty="0" smtClean="0"/>
              <a:t>BBC 24 Feb.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7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London Study (2015, not yet published)</a:t>
            </a:r>
            <a:endParaRPr lang="en-US" dirty="0"/>
          </a:p>
        </p:txBody>
      </p:sp>
      <p:pic>
        <p:nvPicPr>
          <p:cNvPr id="4" name="Content Placeholder 3" descr="truvadafeb201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57" b="-59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86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968"/>
            <a:ext cx="8229600" cy="1143000"/>
          </a:xfrm>
        </p:spPr>
        <p:txBody>
          <a:bodyPr/>
          <a:lstStyle/>
          <a:p>
            <a:r>
              <a:rPr lang="en-US" dirty="0" smtClean="0"/>
              <a:t>Ebola Vaccine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Want anti-GP antibodies (acute infection)</a:t>
            </a:r>
          </a:p>
          <a:p>
            <a:r>
              <a:rPr lang="en-US" b="1" dirty="0" smtClean="0"/>
              <a:t>Want longer term protection (CD8/T cell/cytokine)</a:t>
            </a:r>
          </a:p>
          <a:p>
            <a:r>
              <a:rPr lang="en-US" b="1" dirty="0" smtClean="0"/>
              <a:t>Adenovirus can deliver GP, but </a:t>
            </a:r>
            <a:r>
              <a:rPr lang="en-US" b="1" dirty="0" smtClean="0"/>
              <a:t>develop</a:t>
            </a:r>
            <a:r>
              <a:rPr lang="en-US" b="1" dirty="0" smtClean="0"/>
              <a:t> immunity </a:t>
            </a:r>
            <a:r>
              <a:rPr lang="en-US" b="1" dirty="0" smtClean="0"/>
              <a:t>to human </a:t>
            </a:r>
            <a:r>
              <a:rPr lang="en-US" b="1" dirty="0" err="1" smtClean="0"/>
              <a:t>vectors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Chimp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adenovirus</a:t>
            </a:r>
          </a:p>
          <a:p>
            <a:r>
              <a:rPr lang="en-US" b="1" dirty="0" smtClean="0">
                <a:sym typeface="Wingdings"/>
              </a:rPr>
              <a:t>Use non-replicating form of virus</a:t>
            </a:r>
          </a:p>
          <a:p>
            <a:r>
              <a:rPr lang="en-US" b="1" dirty="0" smtClean="0">
                <a:sym typeface="Wingdings"/>
              </a:rPr>
              <a:t>Booster with </a:t>
            </a:r>
            <a:r>
              <a:rPr lang="en-US" b="1" dirty="0" smtClean="0">
                <a:sym typeface="Wingdings"/>
              </a:rPr>
              <a:t>MVA (modified </a:t>
            </a:r>
            <a:r>
              <a:rPr lang="en-US" b="1" dirty="0" err="1" smtClean="0">
                <a:sym typeface="Wingdings"/>
              </a:rPr>
              <a:t>vaccinia</a:t>
            </a:r>
            <a:r>
              <a:rPr lang="en-US" b="1" dirty="0" smtClean="0">
                <a:sym typeface="Wingdings"/>
              </a:rPr>
              <a:t> Ankara) </a:t>
            </a:r>
            <a:r>
              <a:rPr lang="en-US" b="1" dirty="0" smtClean="0">
                <a:sym typeface="Wingdings"/>
              </a:rPr>
              <a:t>protects 100% Macaques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0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Functional Analysis of N-Linked </a:t>
            </a:r>
            <a:r>
              <a:rPr lang="en-US" dirty="0" err="1" smtClean="0"/>
              <a:t>Glycans</a:t>
            </a:r>
            <a:r>
              <a:rPr lang="en-US" dirty="0" smtClean="0"/>
              <a:t> on Ebola Virus GP1—</a:t>
            </a:r>
            <a:r>
              <a:rPr lang="en-US" sz="3100" dirty="0" err="1" smtClean="0"/>
              <a:t>Lenneman</a:t>
            </a:r>
            <a:r>
              <a:rPr lang="en-US" sz="3100" dirty="0" smtClean="0"/>
              <a:t> et al MBIO Aug. 1, 2014</a:t>
            </a:r>
            <a:endParaRPr lang="en-US" sz="3100" dirty="0"/>
          </a:p>
        </p:txBody>
      </p:sp>
      <p:pic>
        <p:nvPicPr>
          <p:cNvPr id="4" name="Content Placeholder 3" descr="glyca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45" b="-12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60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va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21493"/>
            <a:ext cx="6502400" cy="242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9577" y="638717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Medicine, 7 Sept. 2014</a:t>
            </a:r>
            <a:endParaRPr lang="en-US" dirty="0"/>
          </a:p>
        </p:txBody>
      </p:sp>
      <p:pic>
        <p:nvPicPr>
          <p:cNvPr id="4" name="Picture 3" descr="vacci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193"/>
            <a:ext cx="9144000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vacc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96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812" y="846776"/>
            <a:ext cx="4771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What does the vaccine do?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00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bolavaccin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3" y="1028566"/>
            <a:ext cx="7826707" cy="5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4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 cases US, 2015</a:t>
            </a:r>
            <a:endParaRPr lang="en-US" dirty="0"/>
          </a:p>
        </p:txBody>
      </p:sp>
      <p:pic>
        <p:nvPicPr>
          <p:cNvPr id="4" name="Content Placeholder 3" descr="cdcmeasl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4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41" y="540863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bstracthivab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4" b="-185"/>
          <a:stretch/>
        </p:blipFill>
        <p:spPr>
          <a:xfrm>
            <a:off x="378396" y="3345147"/>
            <a:ext cx="8765604" cy="2705610"/>
          </a:xfrm>
        </p:spPr>
      </p:pic>
      <p:pic>
        <p:nvPicPr>
          <p:cNvPr id="7" name="Picture 6" descr="hibabtit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31"/>
            <a:ext cx="9144000" cy="2159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826" y="238065"/>
            <a:ext cx="222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Science, Aug 13,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asles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4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74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Measles—why not vaccinate?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1954 measles virus isolated/ cultured in human kidney cells</a:t>
            </a:r>
          </a:p>
          <a:p>
            <a:r>
              <a:rPr lang="en-US" dirty="0" smtClean="0"/>
              <a:t>Passage 24X human kidneys, 28X human </a:t>
            </a:r>
            <a:r>
              <a:rPr lang="en-US" dirty="0" smtClean="0">
                <a:solidFill>
                  <a:srgbClr val="FF0000"/>
                </a:solidFill>
              </a:rPr>
              <a:t>placentas</a:t>
            </a:r>
            <a:r>
              <a:rPr lang="en-US" dirty="0" smtClean="0"/>
              <a:t>, 6X hens eggs, 6X chick embryos</a:t>
            </a:r>
          </a:p>
          <a:p>
            <a:r>
              <a:rPr lang="en-US" dirty="0" smtClean="0"/>
              <a:t>1958 test 11 </a:t>
            </a:r>
            <a:r>
              <a:rPr lang="en-US" dirty="0" smtClean="0">
                <a:solidFill>
                  <a:srgbClr val="FF0000"/>
                </a:solidFill>
              </a:rPr>
              <a:t>retarded</a:t>
            </a:r>
            <a:r>
              <a:rPr lang="en-US" dirty="0" smtClean="0"/>
              <a:t>/disabled </a:t>
            </a:r>
            <a:r>
              <a:rPr lang="en-US" dirty="0" err="1" smtClean="0"/>
              <a:t>children</a:t>
            </a:r>
            <a:r>
              <a:rPr lang="en-US" dirty="0" err="1" smtClean="0">
                <a:sym typeface="Wingdings"/>
              </a:rPr>
              <a:t>too</a:t>
            </a:r>
            <a:r>
              <a:rPr lang="en-US" dirty="0" smtClean="0">
                <a:sym typeface="Wingdings"/>
              </a:rPr>
              <a:t> toxic, </a:t>
            </a:r>
            <a:r>
              <a:rPr lang="en-US" dirty="0" err="1" smtClean="0">
                <a:sym typeface="Wingdings"/>
              </a:rPr>
              <a:t>Ab’s</a:t>
            </a:r>
            <a:r>
              <a:rPr lang="en-US" dirty="0" smtClean="0">
                <a:sym typeface="Wingdings"/>
              </a:rPr>
              <a:t> produced</a:t>
            </a:r>
          </a:p>
          <a:p>
            <a:r>
              <a:rPr lang="en-US" dirty="0" smtClean="0">
                <a:sym typeface="Wingdings"/>
              </a:rPr>
              <a:t>1960 test 23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retarded</a:t>
            </a:r>
            <a:r>
              <a:rPr lang="en-US" dirty="0" smtClean="0">
                <a:sym typeface="Wingdings"/>
              </a:rPr>
              <a:t> kids school—protects against measles, but severe side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Measles—why not vaccinate?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gamma globulin from measles survivor to toxic vaccine. Test on babies of women </a:t>
            </a:r>
            <a:r>
              <a:rPr lang="en-US" dirty="0" smtClean="0">
                <a:solidFill>
                  <a:srgbClr val="FF0000"/>
                </a:solidFill>
              </a:rPr>
              <a:t>prisoners</a:t>
            </a:r>
            <a:r>
              <a:rPr lang="en-US" dirty="0" smtClean="0"/>
              <a:t>, then larger scale. Fevers, rashes greatly reduced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 Enders vaccine (Merck)</a:t>
            </a:r>
            <a:endParaRPr lang="en-US" dirty="0" smtClean="0"/>
          </a:p>
          <a:p>
            <a:r>
              <a:rPr lang="en-US" dirty="0" smtClean="0"/>
              <a:t>Could vaccine contain chicken </a:t>
            </a:r>
            <a:r>
              <a:rPr lang="en-US" dirty="0" smtClean="0">
                <a:solidFill>
                  <a:srgbClr val="FF0000"/>
                </a:solidFill>
              </a:rPr>
              <a:t>leukemia</a:t>
            </a:r>
            <a:r>
              <a:rPr lang="en-US" dirty="0" smtClean="0"/>
              <a:t> </a:t>
            </a:r>
            <a:r>
              <a:rPr lang="en-US" dirty="0" smtClean="0"/>
              <a:t>virus? </a:t>
            </a:r>
            <a:r>
              <a:rPr lang="en-US" dirty="0" smtClean="0"/>
              <a:t>(</a:t>
            </a:r>
            <a:r>
              <a:rPr lang="en-US" dirty="0" smtClean="0"/>
              <a:t>Rous sarcoma) </a:t>
            </a:r>
          </a:p>
          <a:p>
            <a:r>
              <a:rPr lang="en-US" dirty="0" smtClean="0"/>
              <a:t>Formaldehyde-killed and dog kidney cell vaccines proved toxic/short-lived </a:t>
            </a:r>
            <a:r>
              <a:rPr lang="en-US" dirty="0" err="1" smtClean="0"/>
              <a:t>immunity</a:t>
            </a:r>
            <a:r>
              <a:rPr lang="en-US" dirty="0" err="1" smtClean="0">
                <a:sym typeface="Wingdings"/>
              </a:rPr>
              <a:t>off</a:t>
            </a:r>
            <a:r>
              <a:rPr lang="en-US" dirty="0" smtClean="0">
                <a:sym typeface="Wingdings"/>
              </a:rPr>
              <a:t> market 1960’s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0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Measles—why not vaccinate?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1968—Enders 40X chick embryos</a:t>
            </a:r>
            <a:r>
              <a:rPr lang="en-US" dirty="0" smtClean="0">
                <a:sym typeface="Wingdings"/>
              </a:rPr>
              <a:t> more attenuated vaccine. No more side effects. GG no longer needed.</a:t>
            </a:r>
          </a:p>
          <a:p>
            <a:r>
              <a:rPr lang="en-US" dirty="0" smtClean="0">
                <a:sym typeface="Wingdings"/>
              </a:rPr>
              <a:t>US and worldwide measles vaccination rates very high</a:t>
            </a:r>
          </a:p>
          <a:p>
            <a:r>
              <a:rPr lang="en-US" dirty="0" smtClean="0">
                <a:sym typeface="Wingdings"/>
              </a:rPr>
              <a:t>1971 (US) 1988 (UK)  Measles vaccine included in MMR</a:t>
            </a:r>
          </a:p>
          <a:p>
            <a:r>
              <a:rPr lang="en-US" dirty="0" smtClean="0">
                <a:sym typeface="Wingdings"/>
              </a:rPr>
              <a:t>1998  MMR accused of causing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autism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1999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Mercury </a:t>
            </a:r>
            <a:r>
              <a:rPr lang="en-US" dirty="0" smtClean="0">
                <a:sym typeface="Wingdings"/>
              </a:rPr>
              <a:t>preservative removed from vaccines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641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Measles—why not vaccinate?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Misperception of measles (just a childhood disease)</a:t>
            </a:r>
          </a:p>
          <a:p>
            <a:r>
              <a:rPr lang="en-US" dirty="0" smtClean="0"/>
              <a:t>“personal freedom” </a:t>
            </a:r>
            <a:r>
              <a:rPr lang="en-US" dirty="0" err="1" smtClean="0"/>
              <a:t>vs</a:t>
            </a:r>
            <a:r>
              <a:rPr lang="en-US" dirty="0" smtClean="0"/>
              <a:t> herd immunity</a:t>
            </a:r>
          </a:p>
          <a:p>
            <a:r>
              <a:rPr lang="en-US" dirty="0" smtClean="0"/>
              <a:t>0 tolerance for side effects</a:t>
            </a:r>
          </a:p>
          <a:p>
            <a:r>
              <a:rPr lang="en-US" dirty="0" smtClean="0"/>
              <a:t>babies receive lots of vaccines $$</a:t>
            </a:r>
          </a:p>
          <a:p>
            <a:r>
              <a:rPr lang="en-US" dirty="0" smtClean="0"/>
              <a:t>Christian</a:t>
            </a:r>
          </a:p>
          <a:p>
            <a:r>
              <a:rPr lang="en-US" dirty="0" smtClean="0"/>
              <a:t>Autism/mercury</a:t>
            </a:r>
          </a:p>
          <a:p>
            <a:r>
              <a:rPr lang="en-US" dirty="0" smtClean="0"/>
              <a:t>Anti-vaccine movement</a:t>
            </a:r>
          </a:p>
          <a:p>
            <a:r>
              <a:rPr lang="en-US" dirty="0" smtClean="0"/>
              <a:t>Flu vaccine 30-40% compliance/partially effective </a:t>
            </a:r>
          </a:p>
          <a:p>
            <a:r>
              <a:rPr lang="en-US" dirty="0" smtClean="0">
                <a:hlinkClick r:id="rId2"/>
              </a:rPr>
              <a:t>Would this convince parents to vaccinate their kids?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Reaction against a wide variety of HIVs</a:t>
            </a:r>
            <a:endParaRPr lang="en-US" dirty="0"/>
          </a:p>
        </p:txBody>
      </p:sp>
      <p:pic>
        <p:nvPicPr>
          <p:cNvPr id="4" name="Content Placeholder 3" descr="hivdendi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5" r="-167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132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518"/>
            <a:ext cx="8229600" cy="16573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Broadly neutralizing monoclonal antibody</a:t>
            </a:r>
            <a:br>
              <a:rPr lang="en-US" dirty="0" smtClean="0"/>
            </a:br>
            <a:r>
              <a:rPr lang="en-US" dirty="0" smtClean="0"/>
              <a:t>Blue </a:t>
            </a:r>
            <a:r>
              <a:rPr lang="en-US" dirty="0" err="1" smtClean="0"/>
              <a:t>glycans</a:t>
            </a:r>
            <a:r>
              <a:rPr lang="en-US" dirty="0" smtClean="0"/>
              <a:t>/yellow CD4 contact</a:t>
            </a:r>
            <a:endParaRPr lang="en-US" dirty="0"/>
          </a:p>
        </p:txBody>
      </p:sp>
      <p:pic>
        <p:nvPicPr>
          <p:cNvPr id="4" name="Content Placeholder 3" descr="hivanti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 b="3187"/>
          <a:stretch/>
        </p:blipFill>
        <p:spPr>
          <a:xfrm>
            <a:off x="457200" y="2575943"/>
            <a:ext cx="8229600" cy="4033209"/>
          </a:xfrm>
        </p:spPr>
      </p:pic>
    </p:spTree>
    <p:extLst>
      <p:ext uri="{BB962C8B-B14F-4D97-AF65-F5344CB8AC3E}">
        <p14:creationId xmlns:p14="http://schemas.microsoft.com/office/powerpoint/2010/main" val="342950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15"/>
            <a:ext cx="8229600" cy="1143000"/>
          </a:xfrm>
        </p:spPr>
        <p:txBody>
          <a:bodyPr/>
          <a:lstStyle/>
          <a:p>
            <a:r>
              <a:rPr lang="en-US" dirty="0" smtClean="0"/>
              <a:t>Bill Gates says HIV vaccine by 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to do in the mean time?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Prevention by other means?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*******</a:t>
            </a:r>
          </a:p>
          <a:p>
            <a:r>
              <a:rPr lang="en-US" b="1" dirty="0" smtClean="0"/>
              <a:t>Challenges for Vaccine Making</a:t>
            </a:r>
          </a:p>
          <a:p>
            <a:pPr lvl="1"/>
            <a:r>
              <a:rPr lang="en-US" b="1" dirty="0" smtClean="0"/>
              <a:t>Use genomics, proteomics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r>
              <a:rPr lang="en-US" b="1" dirty="0" smtClean="0"/>
              <a:t>Increased safety demands</a:t>
            </a:r>
          </a:p>
          <a:p>
            <a:pPr lvl="1"/>
            <a:r>
              <a:rPr lang="en-US" b="1" dirty="0" smtClean="0"/>
              <a:t>Activate both B (antibodies) and T (cellular immunity)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45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34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" y="139700"/>
            <a:ext cx="57229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5552" y="1391993"/>
            <a:ext cx="3012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intracellular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Pathogens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Need both antibodies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And cellular immunity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4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34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8531225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8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34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9700"/>
            <a:ext cx="252253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4590" y="3166372"/>
            <a:ext cx="116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Peptide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964</Words>
  <Application>Microsoft Macintosh PowerPoint</Application>
  <PresentationFormat>On-screen Show (4:3)</PresentationFormat>
  <Paragraphs>130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Vaccines—goal?</vt:lpstr>
      <vt:lpstr>RV144 HIV vaccine trial Thailand 2009</vt:lpstr>
      <vt:lpstr>PowerPoint Presentation</vt:lpstr>
      <vt:lpstr>Reaction against a wide variety of HIVs</vt:lpstr>
      <vt:lpstr>Broadly neutralizing monoclonal antibody Blue glycans/yellow CD4 contact</vt:lpstr>
      <vt:lpstr>Bill Gates says HIV vaccine by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ENV/Tcell       ENV/CD4-Ab     ENV/CCR5-CD4-AB</vt:lpstr>
      <vt:lpstr>PowerPoint Presentation</vt:lpstr>
      <vt:lpstr>PowerPoint Presentation</vt:lpstr>
      <vt:lpstr>PowerPoint Presentation</vt:lpstr>
      <vt:lpstr>Vectors for macaque injection</vt:lpstr>
      <vt:lpstr>PowerPoint Presentation</vt:lpstr>
      <vt:lpstr>Can gels/pills replace vaccines? </vt:lpstr>
      <vt:lpstr>PowerPoint Presentation</vt:lpstr>
      <vt:lpstr>PowerPoint Presentation</vt:lpstr>
      <vt:lpstr>US study (drug approved)</vt:lpstr>
      <vt:lpstr>UK Study—cure as prevention</vt:lpstr>
      <vt:lpstr>London Study (2015, not yet published)</vt:lpstr>
      <vt:lpstr>Ebola Vaccine Development</vt:lpstr>
      <vt:lpstr>Comprehensive Functional Analysis of N-Linked Glycans on Ebola Virus GP1—Lenneman et al MBIO Aug. 1, 2014</vt:lpstr>
      <vt:lpstr>PowerPoint Presentation</vt:lpstr>
      <vt:lpstr>PowerPoint Presentation</vt:lpstr>
      <vt:lpstr>PowerPoint Presentation</vt:lpstr>
      <vt:lpstr>Measles cases US, 2015</vt:lpstr>
      <vt:lpstr>PowerPoint Presentation</vt:lpstr>
      <vt:lpstr>Measles—why not vaccinate?</vt:lpstr>
      <vt:lpstr>Measles—why not vaccinate?</vt:lpstr>
      <vt:lpstr>Measles—why not vaccinate?</vt:lpstr>
      <vt:lpstr>Measles—why not vaccinate?</vt:lpstr>
    </vt:vector>
  </TitlesOfParts>
  <Company>bryn mawr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ENV/Tcell       ENV/CD4-Ab     ENV/CCR5-CD4-AB</dc:title>
  <dc:creator>Susan White</dc:creator>
  <cp:lastModifiedBy>Susan White</cp:lastModifiedBy>
  <cp:revision>47</cp:revision>
  <dcterms:created xsi:type="dcterms:W3CDTF">2015-02-24T14:20:40Z</dcterms:created>
  <dcterms:modified xsi:type="dcterms:W3CDTF">2015-03-10T12:04:21Z</dcterms:modified>
</cp:coreProperties>
</file>