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83" r:id="rId3"/>
    <p:sldId id="286" r:id="rId4"/>
    <p:sldId id="284" r:id="rId5"/>
    <p:sldId id="285" r:id="rId6"/>
    <p:sldId id="287" r:id="rId7"/>
    <p:sldId id="288" r:id="rId8"/>
    <p:sldId id="289" r:id="rId9"/>
    <p:sldId id="290" r:id="rId10"/>
    <p:sldId id="291" r:id="rId11"/>
    <p:sldId id="292" r:id="rId12"/>
    <p:sldId id="301" r:id="rId13"/>
    <p:sldId id="302" r:id="rId14"/>
    <p:sldId id="303" r:id="rId15"/>
    <p:sldId id="304" r:id="rId16"/>
    <p:sldId id="305" r:id="rId17"/>
    <p:sldId id="306" r:id="rId18"/>
    <p:sldId id="307" r:id="rId19"/>
    <p:sldId id="293" r:id="rId20"/>
    <p:sldId id="294" r:id="rId21"/>
    <p:sldId id="295" r:id="rId22"/>
    <p:sldId id="296" r:id="rId23"/>
    <p:sldId id="297" r:id="rId24"/>
    <p:sldId id="298" r:id="rId25"/>
    <p:sldId id="299" r:id="rId26"/>
    <p:sldId id="300" r:id="rId27"/>
    <p:sldId id="272" r:id="rId28"/>
    <p:sldId id="273" r:id="rId29"/>
    <p:sldId id="274" r:id="rId30"/>
    <p:sldId id="275" r:id="rId31"/>
    <p:sldId id="276" r:id="rId32"/>
    <p:sldId id="277" r:id="rId33"/>
    <p:sldId id="278" r:id="rId34"/>
    <p:sldId id="279" r:id="rId35"/>
    <p:sldId id="280" r:id="rId36"/>
    <p:sldId id="281" r:id="rId37"/>
    <p:sldId id="267" r:id="rId38"/>
    <p:sldId id="268" r:id="rId39"/>
    <p:sldId id="269" r:id="rId40"/>
    <p:sldId id="270" r:id="rId41"/>
    <p:sldId id="271" r:id="rId42"/>
    <p:sldId id="256" r:id="rId43"/>
    <p:sldId id="266" r:id="rId44"/>
    <p:sldId id="265" r:id="rId45"/>
    <p:sldId id="282" r:id="rId46"/>
    <p:sldId id="258" r:id="rId47"/>
    <p:sldId id="259" r:id="rId48"/>
    <p:sldId id="260" r:id="rId49"/>
    <p:sldId id="261" r:id="rId50"/>
    <p:sldId id="262" r:id="rId51"/>
    <p:sldId id="263" r:id="rId52"/>
    <p:sldId id="26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269441-833F-C241-B0BB-53FCD08C24CD}" type="datetimeFigureOut">
              <a:rPr lang="en-US" smtClean="0"/>
              <a:t>3/11/15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35055-2C03-1A4D-B33D-E75659265361}" type="slidenum">
              <a:rPr lang="en-US" smtClean="0"/>
              <a:t>‹#›</a:t>
            </a:fld>
            <a:endParaRPr lang="en-US"/>
          </a:p>
        </p:txBody>
      </p:sp>
    </p:spTree>
    <p:extLst>
      <p:ext uri="{BB962C8B-B14F-4D97-AF65-F5344CB8AC3E}">
        <p14:creationId xmlns:p14="http://schemas.microsoft.com/office/powerpoint/2010/main" val="31123115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307C5-9D1A-E549-A606-7DCE989FF3D1}" type="slidenum">
              <a:rPr lang="en-US" smtClean="0"/>
              <a:t>26</a:t>
            </a:fld>
            <a:endParaRPr lang="en-US"/>
          </a:p>
        </p:txBody>
      </p:sp>
    </p:spTree>
    <p:extLst>
      <p:ext uri="{BB962C8B-B14F-4D97-AF65-F5344CB8AC3E}">
        <p14:creationId xmlns:p14="http://schemas.microsoft.com/office/powerpoint/2010/main" val="1327748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37</a:t>
            </a:fld>
            <a:endParaRPr lang="en-GB"/>
          </a:p>
        </p:txBody>
      </p:sp>
      <p:sp>
        <p:nvSpPr>
          <p:cNvPr id="409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685512" y="4343230"/>
            <a:ext cx="5486976" cy="4115139"/>
          </a:xfrm>
          <a:noFill/>
          <a:ln/>
        </p:spPr>
        <p:txBody>
          <a:bodyPr tIns="9279"/>
          <a:lstStyle/>
          <a:p>
            <a:pPr algn="just">
              <a:lnSpc>
                <a:spcPct val="93000"/>
              </a:lnSpc>
              <a:spcBef>
                <a:spcPct val="0"/>
              </a:spcBef>
              <a:tabLst>
                <a:tab pos="634643" algn="l"/>
                <a:tab pos="1269286" algn="l"/>
                <a:tab pos="1903929" algn="l"/>
                <a:tab pos="2538573" algn="l"/>
                <a:tab pos="3173216" algn="l"/>
                <a:tab pos="3807859" algn="l"/>
                <a:tab pos="4442502" algn="l"/>
                <a:tab pos="5077145" algn="l"/>
              </a:tabLst>
            </a:pPr>
            <a:r>
              <a:rPr/>
              <a:t>Relative prevalence of each HCV genotype by GBD region. Size of pie charts is proportional to the number of seroprevalent cases as estimated by Hanafiah et al.</a:t>
            </a:r>
          </a:p>
          <a:p>
            <a:endParaRPr/>
          </a:p>
          <a:p>
            <a:r>
              <a:rPr lang="en-GB"/>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E99D5-B27B-264B-88D5-E4F358592946}"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106149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E99D5-B27B-264B-88D5-E4F358592946}"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23659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E99D5-B27B-264B-88D5-E4F358592946}"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2352911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29"/>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286519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E99D5-B27B-264B-88D5-E4F358592946}"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1266390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E99D5-B27B-264B-88D5-E4F358592946}" type="datetimeFigureOut">
              <a:rPr lang="en-US" smtClean="0"/>
              <a:t>3/11/15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180470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E99D5-B27B-264B-88D5-E4F358592946}"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199447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E99D5-B27B-264B-88D5-E4F358592946}" type="datetimeFigureOut">
              <a:rPr lang="en-US" smtClean="0"/>
              <a:t>3/11/15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1939077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E99D5-B27B-264B-88D5-E4F358592946}" type="datetimeFigureOut">
              <a:rPr lang="en-US" smtClean="0"/>
              <a:t>3/11/15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320295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E99D5-B27B-264B-88D5-E4F358592946}" type="datetimeFigureOut">
              <a:rPr lang="en-US" smtClean="0"/>
              <a:t>3/11/15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229829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99D5-B27B-264B-88D5-E4F358592946}"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3468579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E99D5-B27B-264B-88D5-E4F358592946}" type="datetimeFigureOut">
              <a:rPr lang="en-US" smtClean="0"/>
              <a:t>3/11/15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A11CC-B26B-AE4D-83D5-8AADDD3129E7}" type="slidenum">
              <a:rPr lang="en-US" smtClean="0"/>
              <a:t>‹#›</a:t>
            </a:fld>
            <a:endParaRPr lang="en-US"/>
          </a:p>
        </p:txBody>
      </p:sp>
    </p:spTree>
    <p:extLst>
      <p:ext uri="{BB962C8B-B14F-4D97-AF65-F5344CB8AC3E}">
        <p14:creationId xmlns:p14="http://schemas.microsoft.com/office/powerpoint/2010/main" val="25179958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99D5-B27B-264B-88D5-E4F358592946}" type="datetimeFigureOut">
              <a:rPr lang="en-US" smtClean="0"/>
              <a:t>3/11/15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A11CC-B26B-AE4D-83D5-8AADDD3129E7}" type="slidenum">
              <a:rPr lang="en-US" smtClean="0"/>
              <a:t>‹#›</a:t>
            </a:fld>
            <a:endParaRPr lang="en-US"/>
          </a:p>
        </p:txBody>
      </p:sp>
    </p:spTree>
    <p:extLst>
      <p:ext uri="{BB962C8B-B14F-4D97-AF65-F5344CB8AC3E}">
        <p14:creationId xmlns:p14="http://schemas.microsoft.com/office/powerpoint/2010/main" val="221418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ncbi.nlm.nih.gov/sites/entrez?db=pcassay&amp;term=tuberculosis" TargetMode="External"/><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hyperlink" Target="http://onlinelibrary.wiley.com/doi/10.1002/hep.v61.1/issuetoc" TargetMode="External"/><Relationship Id="rId6" Type="http://schemas.openxmlformats.org/officeDocument/2006/relationships/hyperlink" Target="http://onlinelibrary.wiley.com/doi/10.1002/hep.27259/full%23hep27259-fig-0001"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tif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tif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if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tif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pharmaceuticals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How to choose disease?</a:t>
            </a:r>
          </a:p>
          <a:p>
            <a:endParaRPr lang="en-US" dirty="0" smtClean="0"/>
          </a:p>
          <a:p>
            <a:endParaRPr lang="en-US" dirty="0"/>
          </a:p>
          <a:p>
            <a:r>
              <a:rPr lang="en-US" dirty="0" smtClean="0"/>
              <a:t>How to find drugs</a:t>
            </a:r>
            <a:r>
              <a:rPr lang="en-US" dirty="0" smtClean="0"/>
              <a:t>?</a:t>
            </a:r>
          </a:p>
          <a:p>
            <a:pPr lvl="1"/>
            <a:r>
              <a:rPr lang="en-US" dirty="0" smtClean="0"/>
              <a:t>Target-driven</a:t>
            </a:r>
          </a:p>
          <a:p>
            <a:pPr lvl="1"/>
            <a:r>
              <a:rPr lang="en-US" dirty="0" smtClean="0"/>
              <a:t>Screening</a:t>
            </a:r>
          </a:p>
          <a:p>
            <a:pPr lvl="1"/>
            <a:r>
              <a:rPr lang="en-US" dirty="0" smtClean="0"/>
              <a:t>Traditional medicine</a:t>
            </a:r>
            <a:endParaRPr lang="en-US" dirty="0"/>
          </a:p>
        </p:txBody>
      </p:sp>
      <p:sp>
        <p:nvSpPr>
          <p:cNvPr id="4" name="TextBox 3"/>
          <p:cNvSpPr txBox="1"/>
          <p:nvPr/>
        </p:nvSpPr>
        <p:spPr>
          <a:xfrm>
            <a:off x="3865832" y="6126163"/>
            <a:ext cx="4690068" cy="646331"/>
          </a:xfrm>
          <a:prstGeom prst="rect">
            <a:avLst/>
          </a:prstGeom>
          <a:noFill/>
        </p:spPr>
        <p:txBody>
          <a:bodyPr wrap="none" rtlCol="0">
            <a:spAutoFit/>
          </a:bodyPr>
          <a:lstStyle/>
          <a:p>
            <a:r>
              <a:rPr lang="en-US" dirty="0"/>
              <a:t>https://</a:t>
            </a:r>
            <a:r>
              <a:rPr lang="en-US" dirty="0" err="1"/>
              <a:t>serendip.brynmawr.edu</a:t>
            </a:r>
            <a:r>
              <a:rPr lang="en-US" dirty="0"/>
              <a:t>/</a:t>
            </a:r>
            <a:r>
              <a:rPr lang="en-US" dirty="0" err="1"/>
              <a:t>oneworld</a:t>
            </a:r>
            <a:r>
              <a:rPr lang="en-US" dirty="0"/>
              <a:t>/virus</a:t>
            </a:r>
          </a:p>
          <a:p>
            <a:endParaRPr lang="en-US" dirty="0"/>
          </a:p>
        </p:txBody>
      </p:sp>
    </p:spTree>
    <p:extLst>
      <p:ext uri="{BB962C8B-B14F-4D97-AF65-F5344CB8AC3E}">
        <p14:creationId xmlns:p14="http://schemas.microsoft.com/office/powerpoint/2010/main" val="6506262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52400"/>
            <a:ext cx="4622800" cy="6370918"/>
          </a:xfrm>
          <a:prstGeom prst="rect">
            <a:avLst/>
          </a:prstGeom>
        </p:spPr>
      </p:pic>
      <p:sp>
        <p:nvSpPr>
          <p:cNvPr id="3" name="TextBox 2"/>
          <p:cNvSpPr txBox="1"/>
          <p:nvPr/>
        </p:nvSpPr>
        <p:spPr>
          <a:xfrm>
            <a:off x="5442296" y="914400"/>
            <a:ext cx="3701704" cy="2031325"/>
          </a:xfrm>
          <a:prstGeom prst="rect">
            <a:avLst/>
          </a:prstGeom>
          <a:noFill/>
        </p:spPr>
        <p:txBody>
          <a:bodyPr wrap="none" rtlCol="0">
            <a:spAutoFit/>
          </a:bodyPr>
          <a:lstStyle/>
          <a:p>
            <a:r>
              <a:rPr lang="en-US" dirty="0" smtClean="0"/>
              <a:t>What about TB living in mouse lungs?</a:t>
            </a:r>
          </a:p>
          <a:p>
            <a:endParaRPr lang="en-US" dirty="0" smtClean="0"/>
          </a:p>
          <a:p>
            <a:endParaRPr lang="en-US" dirty="0" smtClean="0"/>
          </a:p>
          <a:p>
            <a:r>
              <a:rPr lang="en-US" dirty="0" smtClean="0"/>
              <a:t>Infected mice have larger spleens.</a:t>
            </a:r>
          </a:p>
          <a:p>
            <a:r>
              <a:rPr lang="en-US" dirty="0" smtClean="0"/>
              <a:t>(not good)</a:t>
            </a:r>
          </a:p>
          <a:p>
            <a:endParaRPr lang="en-US" dirty="0" smtClean="0"/>
          </a:p>
          <a:p>
            <a:endParaRPr lang="en-US" dirty="0" smtClean="0"/>
          </a:p>
        </p:txBody>
      </p:sp>
      <p:sp>
        <p:nvSpPr>
          <p:cNvPr id="4" name="Smiley Face 3"/>
          <p:cNvSpPr/>
          <p:nvPr/>
        </p:nvSpPr>
        <p:spPr>
          <a:xfrm>
            <a:off x="457200" y="2819400"/>
            <a:ext cx="533400" cy="609600"/>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943600" y="4267200"/>
            <a:ext cx="2651687" cy="1754327"/>
          </a:xfrm>
          <a:prstGeom prst="rect">
            <a:avLst/>
          </a:prstGeom>
          <a:noFill/>
        </p:spPr>
        <p:txBody>
          <a:bodyPr wrap="none" rtlCol="0">
            <a:spAutoFit/>
          </a:bodyPr>
          <a:lstStyle/>
          <a:p>
            <a:r>
              <a:rPr lang="en-US" dirty="0" smtClean="0"/>
              <a:t>Conclude—at least one</a:t>
            </a:r>
          </a:p>
          <a:p>
            <a:r>
              <a:rPr lang="en-US" dirty="0" smtClean="0"/>
              <a:t>ICL is needed for virulence</a:t>
            </a:r>
          </a:p>
          <a:p>
            <a:r>
              <a:rPr lang="en-US" dirty="0" smtClean="0"/>
              <a:t>In mice.</a:t>
            </a:r>
          </a:p>
          <a:p>
            <a:endParaRPr lang="en-US" dirty="0" smtClean="0"/>
          </a:p>
          <a:p>
            <a:r>
              <a:rPr lang="en-US" dirty="0" smtClean="0"/>
              <a:t>Any drug needs to target</a:t>
            </a:r>
          </a:p>
          <a:p>
            <a:r>
              <a:rPr lang="en-US" dirty="0" smtClean="0"/>
              <a:t>Both enzymes (or??)</a:t>
            </a:r>
            <a:endParaRPr lang="en-US" dirty="0"/>
          </a:p>
        </p:txBody>
      </p:sp>
    </p:spTree>
    <p:extLst>
      <p:ext uri="{BB962C8B-B14F-4D97-AF65-F5344CB8AC3E}">
        <p14:creationId xmlns:p14="http://schemas.microsoft.com/office/powerpoint/2010/main" val="30599884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304800"/>
            <a:ext cx="4343400" cy="6247946"/>
          </a:xfrm>
          <a:prstGeom prst="rect">
            <a:avLst/>
          </a:prstGeom>
        </p:spPr>
      </p:pic>
      <p:sp>
        <p:nvSpPr>
          <p:cNvPr id="3" name="TextBox 2"/>
          <p:cNvSpPr txBox="1"/>
          <p:nvPr/>
        </p:nvSpPr>
        <p:spPr>
          <a:xfrm>
            <a:off x="5791200" y="990600"/>
            <a:ext cx="2744637" cy="523220"/>
          </a:xfrm>
          <a:prstGeom prst="rect">
            <a:avLst/>
          </a:prstGeom>
          <a:noFill/>
        </p:spPr>
        <p:txBody>
          <a:bodyPr wrap="none" rtlCol="0">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Science Works!</a:t>
            </a:r>
            <a:endParaRPr lang="en-US" sz="2800" dirty="0"/>
          </a:p>
        </p:txBody>
      </p:sp>
      <p:sp>
        <p:nvSpPr>
          <p:cNvPr id="4" name="Rectangle 3"/>
          <p:cNvSpPr/>
          <p:nvPr/>
        </p:nvSpPr>
        <p:spPr>
          <a:xfrm>
            <a:off x="5334000" y="1513820"/>
            <a:ext cx="3532187" cy="523220"/>
          </a:xfrm>
          <a:prstGeom prst="rect">
            <a:avLst/>
          </a:prstGeom>
        </p:spPr>
        <p:txBody>
          <a:bodyPr wrap="square">
            <a:spAutoFit/>
          </a:bodyPr>
          <a:lstStyle/>
          <a:p>
            <a:pPr lvl="0"/>
            <a:r>
              <a:rPr lang="en-US"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rPr>
              <a:t>Science Works!</a:t>
            </a:r>
            <a:endParaRPr lang="en-US" sz="2800" dirty="0">
              <a:solidFill>
                <a:prstClr val="black"/>
              </a:solidFill>
            </a:endParaRPr>
          </a:p>
        </p:txBody>
      </p:sp>
      <p:sp>
        <p:nvSpPr>
          <p:cNvPr id="6" name="TextBox 5"/>
          <p:cNvSpPr txBox="1"/>
          <p:nvPr/>
        </p:nvSpPr>
        <p:spPr>
          <a:xfrm>
            <a:off x="5141158" y="2343834"/>
            <a:ext cx="3394679" cy="646331"/>
          </a:xfrm>
          <a:prstGeom prst="rect">
            <a:avLst/>
          </a:prstGeom>
          <a:noFill/>
        </p:spPr>
        <p:txBody>
          <a:bodyPr wrap="none" rtlCol="0">
            <a:spAutoFit/>
          </a:bodyPr>
          <a:lstStyle/>
          <a:p>
            <a:r>
              <a:rPr lang="en-US" dirty="0" smtClean="0"/>
              <a:t>Adding the dual inhibitor NP</a:t>
            </a:r>
          </a:p>
          <a:p>
            <a:r>
              <a:rPr lang="en-US" dirty="0" smtClean="0"/>
              <a:t>Is just like deleting both ICL genes.</a:t>
            </a:r>
            <a:endParaRPr lang="en-US" dirty="0"/>
          </a:p>
        </p:txBody>
      </p:sp>
      <p:sp>
        <p:nvSpPr>
          <p:cNvPr id="7" name="Rectangle 6"/>
          <p:cNvSpPr/>
          <p:nvPr/>
        </p:nvSpPr>
        <p:spPr>
          <a:xfrm>
            <a:off x="5334000" y="3134051"/>
            <a:ext cx="3316796" cy="175432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Conclusion</a:t>
            </a:r>
          </a:p>
          <a:p>
            <a:pPr algn="ct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Picture 7" descr="AA044539.png"/>
          <p:cNvPicPr>
            <a:picLocks noChangeAspect="1"/>
          </p:cNvPicPr>
          <p:nvPr/>
        </p:nvPicPr>
        <p:blipFill>
          <a:blip r:embed="rId3"/>
          <a:stretch>
            <a:fillRect/>
          </a:stretch>
        </p:blipFill>
        <p:spPr>
          <a:xfrm>
            <a:off x="7315200" y="4056194"/>
            <a:ext cx="992187" cy="1664368"/>
          </a:xfrm>
          <a:prstGeom prst="rect">
            <a:avLst/>
          </a:prstGeom>
        </p:spPr>
      </p:pic>
      <p:sp>
        <p:nvSpPr>
          <p:cNvPr id="10" name="Rectangle 9"/>
          <p:cNvSpPr/>
          <p:nvPr/>
        </p:nvSpPr>
        <p:spPr>
          <a:xfrm>
            <a:off x="6788513" y="4267200"/>
            <a:ext cx="780836" cy="369332"/>
          </a:xfrm>
          <a:prstGeom prst="rect">
            <a:avLst/>
          </a:prstGeom>
        </p:spPr>
        <p:txBody>
          <a:bodyPr wrap="square">
            <a:spAutoFit/>
          </a:bodyPr>
          <a:lstStyle/>
          <a:p>
            <a:r>
              <a:rPr lang="en-US" dirty="0" smtClean="0">
                <a:latin typeface="ＭＳ ゴシック"/>
                <a:ea typeface="ＭＳ ゴシック"/>
                <a:cs typeface="ＭＳ ゴシック"/>
              </a:rPr>
              <a:t>≠</a:t>
            </a:r>
            <a:endParaRPr lang="en-US" dirty="0"/>
          </a:p>
        </p:txBody>
      </p:sp>
      <p:sp>
        <p:nvSpPr>
          <p:cNvPr id="11" name="TextBox 10"/>
          <p:cNvSpPr txBox="1"/>
          <p:nvPr/>
        </p:nvSpPr>
        <p:spPr>
          <a:xfrm>
            <a:off x="5791200" y="4267200"/>
            <a:ext cx="830163" cy="369332"/>
          </a:xfrm>
          <a:prstGeom prst="rect">
            <a:avLst/>
          </a:prstGeom>
          <a:noFill/>
        </p:spPr>
        <p:txBody>
          <a:bodyPr wrap="none" rtlCol="0">
            <a:spAutoFit/>
          </a:bodyPr>
          <a:lstStyle/>
          <a:p>
            <a:r>
              <a:rPr lang="en-US" dirty="0" smtClean="0"/>
              <a:t>Mouse</a:t>
            </a:r>
            <a:endParaRPr lang="en-US" dirty="0"/>
          </a:p>
        </p:txBody>
      </p:sp>
      <p:sp>
        <p:nvSpPr>
          <p:cNvPr id="12" name="TextBox 11"/>
          <p:cNvSpPr txBox="1"/>
          <p:nvPr/>
        </p:nvSpPr>
        <p:spPr>
          <a:xfrm>
            <a:off x="5590875" y="5835134"/>
            <a:ext cx="2944962" cy="369332"/>
          </a:xfrm>
          <a:prstGeom prst="rect">
            <a:avLst/>
          </a:prstGeom>
          <a:noFill/>
        </p:spPr>
        <p:txBody>
          <a:bodyPr wrap="none" rtlCol="0">
            <a:spAutoFit/>
          </a:bodyPr>
          <a:lstStyle/>
          <a:p>
            <a:r>
              <a:rPr lang="en-US" dirty="0" smtClean="0">
                <a:hlinkClick r:id="rId4"/>
              </a:rPr>
              <a:t>What drugs are being tested?</a:t>
            </a:r>
            <a:endParaRPr lang="en-US" dirty="0"/>
          </a:p>
        </p:txBody>
      </p:sp>
    </p:spTree>
    <p:extLst>
      <p:ext uri="{BB962C8B-B14F-4D97-AF65-F5344CB8AC3E}">
        <p14:creationId xmlns:p14="http://schemas.microsoft.com/office/powerpoint/2010/main" val="3915613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Mycobacteria metabolism target</a:t>
            </a:r>
            <a:endParaRPr lang="en-US" dirty="0"/>
          </a:p>
        </p:txBody>
      </p:sp>
      <p:pic>
        <p:nvPicPr>
          <p:cNvPr id="4" name="Content Placeholder 3" descr="sampsontbtitle.tiff"/>
          <p:cNvPicPr>
            <a:picLocks noGrp="1" noChangeAspect="1"/>
          </p:cNvPicPr>
          <p:nvPr>
            <p:ph idx="1"/>
          </p:nvPr>
        </p:nvPicPr>
        <p:blipFill>
          <a:blip r:embed="rId2">
            <a:extLst>
              <a:ext uri="{28A0092B-C50C-407E-A947-70E740481C1C}">
                <a14:useLocalDpi xmlns:a14="http://schemas.microsoft.com/office/drawing/2010/main" val="0"/>
              </a:ext>
            </a:extLst>
          </a:blip>
          <a:srcRect t="-25082" b="-25082"/>
          <a:stretch>
            <a:fillRect/>
          </a:stretch>
        </p:blipFill>
        <p:spPr/>
      </p:pic>
    </p:spTree>
    <p:extLst>
      <p:ext uri="{BB962C8B-B14F-4D97-AF65-F5344CB8AC3E}">
        <p14:creationId xmlns:p14="http://schemas.microsoft.com/office/powerpoint/2010/main" val="1136102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strategies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Lives in macrophages (immune cells)</a:t>
            </a:r>
          </a:p>
          <a:p>
            <a:pPr lvl="1"/>
            <a:r>
              <a:rPr lang="en-US" dirty="0" smtClean="0"/>
              <a:t>Replicates slowly</a:t>
            </a:r>
          </a:p>
          <a:p>
            <a:pPr lvl="1"/>
            <a:r>
              <a:rPr lang="en-US" dirty="0" smtClean="0"/>
              <a:t>Relies on fats, lipids, cholesterol</a:t>
            </a:r>
          </a:p>
          <a:p>
            <a:pPr lvl="1"/>
            <a:r>
              <a:rPr lang="en-US" dirty="0" smtClean="0"/>
              <a:t>250 lipid-related genes</a:t>
            </a:r>
          </a:p>
          <a:p>
            <a:pPr lvl="2"/>
            <a:r>
              <a:rPr lang="en-US" dirty="0" smtClean="0"/>
              <a:t>Many up-regulated by cholesterol</a:t>
            </a:r>
          </a:p>
          <a:p>
            <a:pPr lvl="2"/>
            <a:r>
              <a:rPr lang="en-US" dirty="0" smtClean="0"/>
              <a:t>Identify </a:t>
            </a:r>
            <a:r>
              <a:rPr lang="en-US" dirty="0" err="1" smtClean="0"/>
              <a:t>igr</a:t>
            </a:r>
            <a:r>
              <a:rPr lang="en-US" dirty="0" smtClean="0"/>
              <a:t> operon for B oxidation of cholesterol</a:t>
            </a:r>
          </a:p>
          <a:p>
            <a:pPr lvl="2"/>
            <a:r>
              <a:rPr lang="en-US" dirty="0" smtClean="0"/>
              <a:t>ChsH1 and ChsH1</a:t>
            </a:r>
          </a:p>
          <a:p>
            <a:r>
              <a:rPr lang="en-US" dirty="0" smtClean="0"/>
              <a:t>Humans can’t degrade cholesterol</a:t>
            </a:r>
          </a:p>
          <a:p>
            <a:pPr lvl="1"/>
            <a:r>
              <a:rPr lang="en-US" dirty="0" smtClean="0"/>
              <a:t>Would these TB enzymes be good drug targets?</a:t>
            </a:r>
          </a:p>
          <a:p>
            <a:pPr lvl="1"/>
            <a:r>
              <a:rPr lang="en-US" dirty="0" smtClean="0"/>
              <a:t>Are they different from human enzymes?</a:t>
            </a:r>
          </a:p>
          <a:p>
            <a:endParaRPr lang="en-US" dirty="0" smtClean="0"/>
          </a:p>
        </p:txBody>
      </p:sp>
    </p:spTree>
    <p:extLst>
      <p:ext uri="{BB962C8B-B14F-4D97-AF65-F5344CB8AC3E}">
        <p14:creationId xmlns:p14="http://schemas.microsoft.com/office/powerpoint/2010/main" val="152386439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 degradation enzymes</a:t>
            </a:r>
            <a:endParaRPr lang="en-US" dirty="0"/>
          </a:p>
        </p:txBody>
      </p:sp>
      <p:pic>
        <p:nvPicPr>
          <p:cNvPr id="4" name="Content Placeholder 3" descr="tbcholesterol.tiff"/>
          <p:cNvPicPr>
            <a:picLocks noGrp="1" noChangeAspect="1"/>
          </p:cNvPicPr>
          <p:nvPr>
            <p:ph idx="1"/>
          </p:nvPr>
        </p:nvPicPr>
        <p:blipFill>
          <a:blip r:embed="rId2">
            <a:extLst>
              <a:ext uri="{28A0092B-C50C-407E-A947-70E740481C1C}">
                <a14:useLocalDpi xmlns:a14="http://schemas.microsoft.com/office/drawing/2010/main" val="0"/>
              </a:ext>
            </a:extLst>
          </a:blip>
          <a:srcRect l="10585" r="10585"/>
          <a:stretch>
            <a:fillRect/>
          </a:stretch>
        </p:blipFill>
        <p:spPr>
          <a:xfrm>
            <a:off x="0" y="1417638"/>
            <a:ext cx="8936586" cy="4914778"/>
          </a:xfrm>
        </p:spPr>
      </p:pic>
    </p:spTree>
    <p:extLst>
      <p:ext uri="{BB962C8B-B14F-4D97-AF65-F5344CB8AC3E}">
        <p14:creationId xmlns:p14="http://schemas.microsoft.com/office/powerpoint/2010/main" val="1172354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Hetero tetramer (unlike other species)</a:t>
            </a:r>
            <a:endParaRPr lang="en-US" dirty="0"/>
          </a:p>
        </p:txBody>
      </p:sp>
      <p:pic>
        <p:nvPicPr>
          <p:cNvPr id="4" name="Content Placeholder 3" descr="heterotetrament.tiff"/>
          <p:cNvPicPr>
            <a:picLocks noGrp="1" noChangeAspect="1"/>
          </p:cNvPicPr>
          <p:nvPr>
            <p:ph idx="1"/>
          </p:nvPr>
        </p:nvPicPr>
        <p:blipFill>
          <a:blip r:embed="rId2">
            <a:extLst>
              <a:ext uri="{28A0092B-C50C-407E-A947-70E740481C1C}">
                <a14:useLocalDpi xmlns:a14="http://schemas.microsoft.com/office/drawing/2010/main" val="0"/>
              </a:ext>
            </a:extLst>
          </a:blip>
          <a:srcRect l="-24346" r="-24346"/>
          <a:stretch>
            <a:fillRect/>
          </a:stretch>
        </p:blipFill>
        <p:spPr/>
      </p:pic>
    </p:spTree>
    <p:extLst>
      <p:ext uri="{BB962C8B-B14F-4D97-AF65-F5344CB8AC3E}">
        <p14:creationId xmlns:p14="http://schemas.microsoft.com/office/powerpoint/2010/main" val="35923043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Substrate cleft—hot </a:t>
            </a:r>
            <a:r>
              <a:rPr lang="en-US" smtClean="0"/>
              <a:t>dog roll</a:t>
            </a:r>
            <a:endParaRPr lang="en-US" dirty="0"/>
          </a:p>
        </p:txBody>
      </p:sp>
      <p:pic>
        <p:nvPicPr>
          <p:cNvPr id="4" name="Content Placeholder 3" descr="structuresubstrate1.tiff"/>
          <p:cNvPicPr>
            <a:picLocks noGrp="1" noChangeAspect="1"/>
          </p:cNvPicPr>
          <p:nvPr>
            <p:ph idx="1"/>
          </p:nvPr>
        </p:nvPicPr>
        <p:blipFill>
          <a:blip r:embed="rId2">
            <a:extLst>
              <a:ext uri="{28A0092B-C50C-407E-A947-70E740481C1C}">
                <a14:useLocalDpi xmlns:a14="http://schemas.microsoft.com/office/drawing/2010/main" val="0"/>
              </a:ext>
            </a:extLst>
          </a:blip>
          <a:srcRect t="18990" b="18990"/>
          <a:stretch>
            <a:fillRect/>
          </a:stretch>
        </p:blipFill>
        <p:spPr/>
      </p:pic>
    </p:spTree>
    <p:extLst>
      <p:ext uri="{BB962C8B-B14F-4D97-AF65-F5344CB8AC3E}">
        <p14:creationId xmlns:p14="http://schemas.microsoft.com/office/powerpoint/2010/main" val="11675997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a:t>
            </a:r>
            <a:r>
              <a:rPr lang="en-US" dirty="0" err="1" smtClean="0"/>
              <a:t>substrate</a:t>
            </a:r>
            <a:r>
              <a:rPr lang="en-US" dirty="0" err="1" smtClean="0">
                <a:sym typeface="Wingdings"/>
              </a:rPr>
              <a:t>unique</a:t>
            </a:r>
            <a:r>
              <a:rPr lang="en-US" dirty="0" smtClean="0">
                <a:sym typeface="Wingdings"/>
              </a:rPr>
              <a:t> tetramer</a:t>
            </a:r>
            <a:endParaRPr lang="en-US" dirty="0"/>
          </a:p>
        </p:txBody>
      </p:sp>
      <p:pic>
        <p:nvPicPr>
          <p:cNvPr id="4" name="Content Placeholder 3" descr="structuresubstrate2.tiff"/>
          <p:cNvPicPr>
            <a:picLocks noGrp="1" noChangeAspect="1"/>
          </p:cNvPicPr>
          <p:nvPr>
            <p:ph idx="1"/>
          </p:nvPr>
        </p:nvPicPr>
        <p:blipFill>
          <a:blip r:embed="rId2">
            <a:extLst>
              <a:ext uri="{28A0092B-C50C-407E-A947-70E740481C1C}">
                <a14:useLocalDpi xmlns:a14="http://schemas.microsoft.com/office/drawing/2010/main" val="0"/>
              </a:ext>
            </a:extLst>
          </a:blip>
          <a:srcRect l="9232" r="9232"/>
          <a:stretch>
            <a:fillRect/>
          </a:stretch>
        </p:blipFill>
        <p:spPr/>
      </p:pic>
    </p:spTree>
    <p:extLst>
      <p:ext uri="{BB962C8B-B14F-4D97-AF65-F5344CB8AC3E}">
        <p14:creationId xmlns:p14="http://schemas.microsoft.com/office/powerpoint/2010/main" val="28973001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substrate—small helix</a:t>
            </a:r>
            <a:endParaRPr lang="en-US" dirty="0"/>
          </a:p>
        </p:txBody>
      </p:sp>
      <p:pic>
        <p:nvPicPr>
          <p:cNvPr id="4" name="Content Placeholder 3" descr="speciestb.tiff"/>
          <p:cNvPicPr>
            <a:picLocks noGrp="1" noChangeAspect="1"/>
          </p:cNvPicPr>
          <p:nvPr>
            <p:ph idx="1"/>
          </p:nvPr>
        </p:nvPicPr>
        <p:blipFill>
          <a:blip r:embed="rId2">
            <a:extLst>
              <a:ext uri="{28A0092B-C50C-407E-A947-70E740481C1C}">
                <a14:useLocalDpi xmlns:a14="http://schemas.microsoft.com/office/drawing/2010/main" val="0"/>
              </a:ext>
            </a:extLst>
          </a:blip>
          <a:srcRect t="10046" b="10046"/>
          <a:stretch>
            <a:fillRect/>
          </a:stretch>
        </p:blipFill>
        <p:spPr/>
      </p:pic>
    </p:spTree>
    <p:extLst>
      <p:ext uri="{BB962C8B-B14F-4D97-AF65-F5344CB8AC3E}">
        <p14:creationId xmlns:p14="http://schemas.microsoft.com/office/powerpoint/2010/main" val="236954932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Nature, Jan. 2015</a:t>
            </a:r>
            <a:endParaRPr lang="en-US" dirty="0"/>
          </a:p>
        </p:txBody>
      </p:sp>
      <p:pic>
        <p:nvPicPr>
          <p:cNvPr id="6" name="Content Placeholder 5" descr="naturetitle.tiff"/>
          <p:cNvPicPr>
            <a:picLocks noGrp="1" noChangeAspect="1"/>
          </p:cNvPicPr>
          <p:nvPr>
            <p:ph idx="1"/>
          </p:nvPr>
        </p:nvPicPr>
        <p:blipFill>
          <a:blip r:embed="rId2">
            <a:extLst>
              <a:ext uri="{28A0092B-C50C-407E-A947-70E740481C1C}">
                <a14:useLocalDpi xmlns:a14="http://schemas.microsoft.com/office/drawing/2010/main" val="0"/>
              </a:ext>
            </a:extLst>
          </a:blip>
          <a:srcRect t="-28798" b="-28798"/>
          <a:stretch>
            <a:fillRect/>
          </a:stretch>
        </p:blipFill>
        <p:spPr/>
      </p:pic>
    </p:spTree>
    <p:extLst>
      <p:ext uri="{BB962C8B-B14F-4D97-AF65-F5344CB8AC3E}">
        <p14:creationId xmlns:p14="http://schemas.microsoft.com/office/powerpoint/2010/main" val="9193800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Pipeline</a:t>
            </a:r>
            <a:endParaRPr lang="en-US" dirty="0"/>
          </a:p>
        </p:txBody>
      </p:sp>
      <p:pic>
        <p:nvPicPr>
          <p:cNvPr id="4" name="Content Placeholder 3" descr="pharmapipeline.tiff"/>
          <p:cNvPicPr>
            <a:picLocks noGrp="1" noChangeAspect="1"/>
          </p:cNvPicPr>
          <p:nvPr>
            <p:ph idx="1"/>
          </p:nvPr>
        </p:nvPicPr>
        <p:blipFill>
          <a:blip r:embed="rId2">
            <a:extLst>
              <a:ext uri="{28A0092B-C50C-407E-A947-70E740481C1C}">
                <a14:useLocalDpi xmlns:a14="http://schemas.microsoft.com/office/drawing/2010/main" val="0"/>
              </a:ext>
            </a:extLst>
          </a:blip>
          <a:srcRect t="-26602" b="-26602"/>
          <a:stretch>
            <a:fillRect/>
          </a:stretch>
        </p:blipFill>
        <p:spPr>
          <a:xfrm>
            <a:off x="457200" y="1265018"/>
            <a:ext cx="8229600" cy="4525963"/>
          </a:xfrm>
        </p:spPr>
      </p:pic>
      <p:sp>
        <p:nvSpPr>
          <p:cNvPr id="5" name="TextBox 4"/>
          <p:cNvSpPr txBox="1"/>
          <p:nvPr/>
        </p:nvSpPr>
        <p:spPr>
          <a:xfrm>
            <a:off x="952546" y="5329316"/>
            <a:ext cx="4700175" cy="1477327"/>
          </a:xfrm>
          <a:prstGeom prst="rect">
            <a:avLst/>
          </a:prstGeom>
          <a:noFill/>
        </p:spPr>
        <p:txBody>
          <a:bodyPr wrap="none" rtlCol="0">
            <a:spAutoFit/>
          </a:bodyPr>
          <a:lstStyle/>
          <a:p>
            <a:r>
              <a:rPr lang="en-US" sz="2400" b="1" dirty="0" smtClean="0">
                <a:solidFill>
                  <a:srgbClr val="FF0000"/>
                </a:solidFill>
              </a:rPr>
              <a:t>Issues—Expense—Target Diseases?</a:t>
            </a:r>
          </a:p>
          <a:p>
            <a:r>
              <a:rPr lang="en-US" sz="2400" b="1" dirty="0" smtClean="0">
                <a:solidFill>
                  <a:srgbClr val="FF0000"/>
                </a:solidFill>
              </a:rPr>
              <a:t>Copy cat drugs</a:t>
            </a:r>
          </a:p>
          <a:p>
            <a:r>
              <a:rPr lang="en-US" sz="2400" b="1" dirty="0" smtClean="0">
                <a:solidFill>
                  <a:srgbClr val="FF0000"/>
                </a:solidFill>
              </a:rPr>
              <a:t>Off-label</a:t>
            </a:r>
          </a:p>
          <a:p>
            <a:endParaRPr lang="en-US" dirty="0"/>
          </a:p>
        </p:txBody>
      </p:sp>
    </p:spTree>
    <p:extLst>
      <p:ext uri="{BB962C8B-B14F-4D97-AF65-F5344CB8AC3E}">
        <p14:creationId xmlns:p14="http://schemas.microsoft.com/office/powerpoint/2010/main" val="10434745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iChip</a:t>
            </a:r>
            <a:r>
              <a:rPr lang="en-US" dirty="0" smtClean="0"/>
              <a:t>—helps cultivate uncultivable</a:t>
            </a:r>
            <a:endParaRPr lang="en-US" dirty="0"/>
          </a:p>
        </p:txBody>
      </p:sp>
      <p:pic>
        <p:nvPicPr>
          <p:cNvPr id="4" name="Content Placeholder 3" descr="ichip.tiff"/>
          <p:cNvPicPr>
            <a:picLocks noGrp="1" noChangeAspect="1"/>
          </p:cNvPicPr>
          <p:nvPr>
            <p:ph idx="1"/>
          </p:nvPr>
        </p:nvPicPr>
        <p:blipFill>
          <a:blip r:embed="rId2">
            <a:extLst>
              <a:ext uri="{28A0092B-C50C-407E-A947-70E740481C1C}">
                <a14:useLocalDpi xmlns:a14="http://schemas.microsoft.com/office/drawing/2010/main" val="0"/>
              </a:ext>
            </a:extLst>
          </a:blip>
          <a:srcRect t="-16604" b="-16604"/>
          <a:stretch>
            <a:fillRect/>
          </a:stretch>
        </p:blipFill>
        <p:spPr/>
      </p:pic>
    </p:spTree>
    <p:extLst>
      <p:ext uri="{BB962C8B-B14F-4D97-AF65-F5344CB8AC3E}">
        <p14:creationId xmlns:p14="http://schemas.microsoft.com/office/powerpoint/2010/main" val="2491389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Teixobactin</a:t>
            </a:r>
            <a:r>
              <a:rPr lang="en-US" dirty="0" smtClean="0"/>
              <a:t> from </a:t>
            </a:r>
            <a:r>
              <a:rPr lang="en-US" i="1" dirty="0" smtClean="0"/>
              <a:t>E. terrae </a:t>
            </a:r>
            <a:r>
              <a:rPr lang="en-US" dirty="0" smtClean="0"/>
              <a:t>(Gram -)</a:t>
            </a:r>
            <a:endParaRPr lang="en-US" i="1" dirty="0"/>
          </a:p>
        </p:txBody>
      </p:sp>
      <p:pic>
        <p:nvPicPr>
          <p:cNvPr id="4" name="Content Placeholder 3" descr="structuregenes.tiff"/>
          <p:cNvPicPr>
            <a:picLocks noGrp="1" noChangeAspect="1"/>
          </p:cNvPicPr>
          <p:nvPr>
            <p:ph idx="1"/>
          </p:nvPr>
        </p:nvPicPr>
        <p:blipFill>
          <a:blip r:embed="rId2">
            <a:extLst>
              <a:ext uri="{28A0092B-C50C-407E-A947-70E740481C1C}">
                <a14:useLocalDpi xmlns:a14="http://schemas.microsoft.com/office/drawing/2010/main" val="0"/>
              </a:ext>
            </a:extLst>
          </a:blip>
          <a:srcRect t="1139" b="1139"/>
          <a:stretch>
            <a:fillRect/>
          </a:stretch>
        </p:blipFill>
        <p:spPr/>
      </p:pic>
    </p:spTree>
    <p:extLst>
      <p:ext uri="{BB962C8B-B14F-4D97-AF65-F5344CB8AC3E}">
        <p14:creationId xmlns:p14="http://schemas.microsoft.com/office/powerpoint/2010/main" val="23556518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0"/>
            <a:ext cx="8229600" cy="1143000"/>
          </a:xfrm>
        </p:spPr>
        <p:txBody>
          <a:bodyPr/>
          <a:lstStyle/>
          <a:p>
            <a:r>
              <a:rPr lang="en-US" dirty="0" smtClean="0"/>
              <a:t>Kills Gram +</a:t>
            </a:r>
            <a:endParaRPr lang="en-US" dirty="0"/>
          </a:p>
        </p:txBody>
      </p:sp>
      <p:pic>
        <p:nvPicPr>
          <p:cNvPr id="4" name="Content Placeholder 3" descr="spectrumtxe.tiff"/>
          <p:cNvPicPr>
            <a:picLocks noGrp="1" noChangeAspect="1"/>
          </p:cNvPicPr>
          <p:nvPr>
            <p:ph idx="1"/>
          </p:nvPr>
        </p:nvPicPr>
        <p:blipFill>
          <a:blip r:embed="rId2">
            <a:extLst>
              <a:ext uri="{28A0092B-C50C-407E-A947-70E740481C1C}">
                <a14:useLocalDpi xmlns:a14="http://schemas.microsoft.com/office/drawing/2010/main" val="0"/>
              </a:ext>
            </a:extLst>
          </a:blip>
          <a:srcRect l="-32953" r="-32953"/>
          <a:stretch>
            <a:fillRect/>
          </a:stretch>
        </p:blipFill>
        <p:spPr>
          <a:xfrm>
            <a:off x="-762000" y="1417638"/>
            <a:ext cx="9644185" cy="5303930"/>
          </a:xfrm>
        </p:spPr>
      </p:pic>
    </p:spTree>
    <p:extLst>
      <p:ext uri="{BB962C8B-B14F-4D97-AF65-F5344CB8AC3E}">
        <p14:creationId xmlns:p14="http://schemas.microsoft.com/office/powerpoint/2010/main" val="36880140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Assays </a:t>
            </a:r>
            <a:endParaRPr lang="en-US" dirty="0"/>
          </a:p>
        </p:txBody>
      </p:sp>
      <p:pic>
        <p:nvPicPr>
          <p:cNvPr id="4" name="Content Placeholder 3" descr="txekills.tiff"/>
          <p:cNvPicPr>
            <a:picLocks noGrp="1" noChangeAspect="1"/>
          </p:cNvPicPr>
          <p:nvPr>
            <p:ph idx="1"/>
          </p:nvPr>
        </p:nvPicPr>
        <p:blipFill>
          <a:blip r:embed="rId2">
            <a:extLst>
              <a:ext uri="{28A0092B-C50C-407E-A947-70E740481C1C}">
                <a14:useLocalDpi xmlns:a14="http://schemas.microsoft.com/office/drawing/2010/main" val="0"/>
              </a:ext>
            </a:extLst>
          </a:blip>
          <a:srcRect l="-35992" r="-35992"/>
          <a:stretch>
            <a:fillRect/>
          </a:stretch>
        </p:blipFill>
        <p:spPr>
          <a:xfrm>
            <a:off x="0" y="1206177"/>
            <a:ext cx="9976338" cy="5486602"/>
          </a:xfrm>
        </p:spPr>
      </p:pic>
    </p:spTree>
    <p:extLst>
      <p:ext uri="{BB962C8B-B14F-4D97-AF65-F5344CB8AC3E}">
        <p14:creationId xmlns:p14="http://schemas.microsoft.com/office/powerpoint/2010/main" val="4089843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Teix</a:t>
            </a:r>
            <a:r>
              <a:rPr lang="en-US" dirty="0" smtClean="0"/>
              <a:t>. Targets/Binds Lipids</a:t>
            </a:r>
            <a:endParaRPr lang="en-US" dirty="0"/>
          </a:p>
        </p:txBody>
      </p:sp>
      <p:pic>
        <p:nvPicPr>
          <p:cNvPr id="4" name="Content Placeholder 3" descr="txemech.tiff"/>
          <p:cNvPicPr>
            <a:picLocks noGrp="1" noChangeAspect="1"/>
          </p:cNvPicPr>
          <p:nvPr>
            <p:ph idx="1"/>
          </p:nvPr>
        </p:nvPicPr>
        <p:blipFill>
          <a:blip r:embed="rId2">
            <a:extLst>
              <a:ext uri="{28A0092B-C50C-407E-A947-70E740481C1C}">
                <a14:useLocalDpi xmlns:a14="http://schemas.microsoft.com/office/drawing/2010/main" val="0"/>
              </a:ext>
            </a:extLst>
          </a:blip>
          <a:srcRect l="1705" r="1705"/>
          <a:stretch>
            <a:fillRect/>
          </a:stretch>
        </p:blipFill>
        <p:spPr/>
      </p:pic>
    </p:spTree>
    <p:extLst>
      <p:ext uri="{BB962C8B-B14F-4D97-AF65-F5344CB8AC3E}">
        <p14:creationId xmlns:p14="http://schemas.microsoft.com/office/powerpoint/2010/main" val="304150387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Dose-dependent Lipid I/Lipid II binding</a:t>
            </a:r>
            <a:endParaRPr lang="en-US" dirty="0"/>
          </a:p>
        </p:txBody>
      </p:sp>
      <p:pic>
        <p:nvPicPr>
          <p:cNvPr id="4" name="Content Placeholder 3" descr="mech2.tiff"/>
          <p:cNvPicPr>
            <a:picLocks noGrp="1" noChangeAspect="1"/>
          </p:cNvPicPr>
          <p:nvPr>
            <p:ph idx="1"/>
          </p:nvPr>
        </p:nvPicPr>
        <p:blipFill>
          <a:blip r:embed="rId2">
            <a:extLst>
              <a:ext uri="{28A0092B-C50C-407E-A947-70E740481C1C}">
                <a14:useLocalDpi xmlns:a14="http://schemas.microsoft.com/office/drawing/2010/main" val="0"/>
              </a:ext>
            </a:extLst>
          </a:blip>
          <a:srcRect t="-10662" b="-10662"/>
          <a:stretch>
            <a:fillRect/>
          </a:stretch>
        </p:blipFill>
        <p:spPr>
          <a:xfrm>
            <a:off x="125246" y="1632561"/>
            <a:ext cx="8561554" cy="4708525"/>
          </a:xfrm>
        </p:spPr>
      </p:pic>
    </p:spTree>
    <p:extLst>
      <p:ext uri="{BB962C8B-B14F-4D97-AF65-F5344CB8AC3E}">
        <p14:creationId xmlns:p14="http://schemas.microsoft.com/office/powerpoint/2010/main" val="37268716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Teixobactim</a:t>
            </a:r>
            <a:r>
              <a:rPr lang="en-US" dirty="0" smtClean="0"/>
              <a:t> Proposed Mechanism</a:t>
            </a:r>
            <a:endParaRPr lang="en-US" dirty="0"/>
          </a:p>
        </p:txBody>
      </p:sp>
      <p:pic>
        <p:nvPicPr>
          <p:cNvPr id="4" name="Content Placeholder 3" descr="cellwall.tiff"/>
          <p:cNvPicPr>
            <a:picLocks noGrp="1" noChangeAspect="1"/>
          </p:cNvPicPr>
          <p:nvPr>
            <p:ph idx="1"/>
          </p:nvPr>
        </p:nvPicPr>
        <p:blipFill>
          <a:blip r:embed="rId3">
            <a:extLst>
              <a:ext uri="{28A0092B-C50C-407E-A947-70E740481C1C}">
                <a14:useLocalDpi xmlns:a14="http://schemas.microsoft.com/office/drawing/2010/main" val="0"/>
              </a:ext>
            </a:extLst>
          </a:blip>
          <a:srcRect l="-19204" r="-19204"/>
          <a:stretch>
            <a:fillRect/>
          </a:stretch>
        </p:blipFill>
        <p:spPr/>
      </p:pic>
    </p:spTree>
    <p:extLst>
      <p:ext uri="{BB962C8B-B14F-4D97-AF65-F5344CB8AC3E}">
        <p14:creationId xmlns:p14="http://schemas.microsoft.com/office/powerpoint/2010/main" val="5340485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Discovering New Antibiotics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Target TB—Mycobacterium tuberculosis</a:t>
            </a:r>
          </a:p>
          <a:p>
            <a:pPr lvl="1"/>
            <a:r>
              <a:rPr lang="en-US" dirty="0" smtClean="0"/>
              <a:t>(10%)</a:t>
            </a:r>
          </a:p>
          <a:p>
            <a:endParaRPr lang="en-US" dirty="0"/>
          </a:p>
          <a:p>
            <a:r>
              <a:rPr lang="en-US" dirty="0" smtClean="0"/>
              <a:t>Screen natural soil extracts for </a:t>
            </a:r>
            <a:r>
              <a:rPr lang="en-US" u="sng" dirty="0" smtClean="0">
                <a:solidFill>
                  <a:srgbClr val="FF0000"/>
                </a:solidFill>
              </a:rPr>
              <a:t>selective</a:t>
            </a:r>
            <a:r>
              <a:rPr lang="en-US" dirty="0" smtClean="0"/>
              <a:t> anti-TB activity (Staphylococcus </a:t>
            </a:r>
            <a:r>
              <a:rPr lang="en-US" dirty="0" err="1" smtClean="0"/>
              <a:t>aureus</a:t>
            </a:r>
            <a:r>
              <a:rPr lang="en-US" dirty="0" smtClean="0"/>
              <a:t>) (30%)</a:t>
            </a:r>
          </a:p>
          <a:p>
            <a:endParaRPr lang="en-US" dirty="0"/>
          </a:p>
          <a:p>
            <a:r>
              <a:rPr lang="en-US" dirty="0" err="1" smtClean="0"/>
              <a:t>Lentzea</a:t>
            </a:r>
            <a:r>
              <a:rPr lang="en-US" dirty="0" smtClean="0"/>
              <a:t> </a:t>
            </a:r>
            <a:r>
              <a:rPr lang="en-US" dirty="0" err="1" smtClean="0"/>
              <a:t>kentuckyensis</a:t>
            </a:r>
            <a:r>
              <a:rPr lang="en-US" dirty="0" smtClean="0"/>
              <a:t> DQ291145 –</a:t>
            </a:r>
            <a:r>
              <a:rPr lang="en-US" dirty="0" err="1" smtClean="0"/>
              <a:t>lassomycin</a:t>
            </a:r>
            <a:r>
              <a:rPr lang="en-US" dirty="0" smtClean="0"/>
              <a:t> (2%) (selectively kills TB</a:t>
            </a:r>
          </a:p>
          <a:p>
            <a:endParaRPr lang="en-US" dirty="0"/>
          </a:p>
          <a:p>
            <a:endParaRPr lang="en-US" dirty="0" smtClean="0"/>
          </a:p>
          <a:p>
            <a:pPr lvl="1"/>
            <a:endParaRPr lang="en-US" dirty="0"/>
          </a:p>
        </p:txBody>
      </p:sp>
    </p:spTree>
    <p:extLst>
      <p:ext uri="{BB962C8B-B14F-4D97-AF65-F5344CB8AC3E}">
        <p14:creationId xmlns:p14="http://schemas.microsoft.com/office/powerpoint/2010/main" val="32262745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2014, </a:t>
            </a:r>
            <a:r>
              <a:rPr lang="en-US" dirty="0" err="1" smtClean="0"/>
              <a:t>Vol</a:t>
            </a:r>
            <a:r>
              <a:rPr lang="en-US" dirty="0" smtClean="0"/>
              <a:t> 21, 509-18.</a:t>
            </a:r>
            <a:endParaRPr lang="en-US" dirty="0"/>
          </a:p>
        </p:txBody>
      </p:sp>
      <p:pic>
        <p:nvPicPr>
          <p:cNvPr id="4" name="Content Placeholder 3" descr="lassomycintitle.tiff"/>
          <p:cNvPicPr>
            <a:picLocks noGrp="1" noChangeAspect="1"/>
          </p:cNvPicPr>
          <p:nvPr>
            <p:ph idx="1"/>
          </p:nvPr>
        </p:nvPicPr>
        <p:blipFill>
          <a:blip r:embed="rId2">
            <a:extLst>
              <a:ext uri="{28A0092B-C50C-407E-A947-70E740481C1C}">
                <a14:useLocalDpi xmlns:a14="http://schemas.microsoft.com/office/drawing/2010/main" val="0"/>
              </a:ext>
            </a:extLst>
          </a:blip>
          <a:srcRect t="-11308" b="-11308"/>
          <a:stretch>
            <a:fillRect/>
          </a:stretch>
        </p:blipFill>
        <p:spPr>
          <a:xfrm>
            <a:off x="125245" y="1475243"/>
            <a:ext cx="8888661" cy="4888421"/>
          </a:xfrm>
        </p:spPr>
      </p:pic>
    </p:spTree>
    <p:extLst>
      <p:ext uri="{BB962C8B-B14F-4D97-AF65-F5344CB8AC3E}">
        <p14:creationId xmlns:p14="http://schemas.microsoft.com/office/powerpoint/2010/main" val="109060977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Structure.</a:t>
            </a:r>
            <a:endParaRPr lang="en-US" dirty="0"/>
          </a:p>
        </p:txBody>
      </p:sp>
      <p:pic>
        <p:nvPicPr>
          <p:cNvPr id="4" name="Content Placeholder 3" descr="lassostructure.tiff"/>
          <p:cNvPicPr>
            <a:picLocks noGrp="1" noChangeAspect="1"/>
          </p:cNvPicPr>
          <p:nvPr>
            <p:ph idx="1"/>
          </p:nvPr>
        </p:nvPicPr>
        <p:blipFill>
          <a:blip r:embed="rId2">
            <a:extLst>
              <a:ext uri="{28A0092B-C50C-407E-A947-70E740481C1C}">
                <a14:useLocalDpi xmlns:a14="http://schemas.microsoft.com/office/drawing/2010/main" val="0"/>
              </a:ext>
            </a:extLst>
          </a:blip>
          <a:srcRect l="-23817" r="-23817"/>
          <a:stretch>
            <a:fillRect/>
          </a:stretch>
        </p:blipFill>
        <p:spPr/>
      </p:pic>
    </p:spTree>
    <p:extLst>
      <p:ext uri="{BB962C8B-B14F-4D97-AF65-F5344CB8AC3E}">
        <p14:creationId xmlns:p14="http://schemas.microsoft.com/office/powerpoint/2010/main" val="2114623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isocitrat2                                                     0003242DMac HD                         BD9C0EFA:"/>
          <p:cNvPicPr>
            <a:picLocks noChangeAspect="1" noChangeArrowheads="1"/>
          </p:cNvPicPr>
          <p:nvPr/>
        </p:nvPicPr>
        <p:blipFill>
          <a:blip r:embed="rId2"/>
          <a:srcRect r="36983"/>
          <a:stretch>
            <a:fillRect/>
          </a:stretch>
        </p:blipFill>
        <p:spPr bwMode="auto">
          <a:xfrm>
            <a:off x="4114800" y="228600"/>
            <a:ext cx="4876800" cy="3068638"/>
          </a:xfrm>
          <a:prstGeom prst="rect">
            <a:avLst/>
          </a:prstGeom>
          <a:noFill/>
        </p:spPr>
      </p:pic>
      <p:pic>
        <p:nvPicPr>
          <p:cNvPr id="11267" name="Picture 3" descr="&#10;isocitrat1                                                     0003242DMac HD                         BD9C0EFA:"/>
          <p:cNvPicPr>
            <a:picLocks noChangeAspect="1" noChangeArrowheads="1"/>
          </p:cNvPicPr>
          <p:nvPr/>
        </p:nvPicPr>
        <p:blipFill>
          <a:blip r:embed="rId3"/>
          <a:srcRect/>
          <a:stretch>
            <a:fillRect/>
          </a:stretch>
        </p:blipFill>
        <p:spPr bwMode="auto">
          <a:xfrm>
            <a:off x="228600" y="76200"/>
            <a:ext cx="4533900" cy="6477000"/>
          </a:xfrm>
          <a:prstGeom prst="rect">
            <a:avLst/>
          </a:prstGeom>
          <a:noFill/>
        </p:spPr>
      </p:pic>
      <p:pic>
        <p:nvPicPr>
          <p:cNvPr id="11268" name="Picture 4" descr="&#10;isocitrat2                                                     0003242DMac HD                         BD9C0EFA:"/>
          <p:cNvPicPr>
            <a:picLocks noChangeAspect="1" noChangeArrowheads="1"/>
          </p:cNvPicPr>
          <p:nvPr/>
        </p:nvPicPr>
        <p:blipFill>
          <a:blip r:embed="rId2"/>
          <a:srcRect l="59172"/>
          <a:stretch>
            <a:fillRect/>
          </a:stretch>
        </p:blipFill>
        <p:spPr bwMode="auto">
          <a:xfrm>
            <a:off x="5181600" y="3200400"/>
            <a:ext cx="3352800" cy="3255963"/>
          </a:xfrm>
          <a:prstGeom prst="rect">
            <a:avLst/>
          </a:prstGeom>
          <a:noFill/>
        </p:spPr>
      </p:pic>
    </p:spTree>
    <p:extLst>
      <p:ext uri="{BB962C8B-B14F-4D97-AF65-F5344CB8AC3E}">
        <p14:creationId xmlns:p14="http://schemas.microsoft.com/office/powerpoint/2010/main" val="96654180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operon</a:t>
            </a:r>
            <a:endParaRPr lang="en-US" dirty="0"/>
          </a:p>
        </p:txBody>
      </p:sp>
      <p:pic>
        <p:nvPicPr>
          <p:cNvPr id="4" name="Content Placeholder 3" descr="lassooperon.tiff"/>
          <p:cNvPicPr>
            <a:picLocks noGrp="1" noChangeAspect="1"/>
          </p:cNvPicPr>
          <p:nvPr>
            <p:ph idx="1"/>
          </p:nvPr>
        </p:nvPicPr>
        <p:blipFill>
          <a:blip r:embed="rId2">
            <a:extLst>
              <a:ext uri="{28A0092B-C50C-407E-A947-70E740481C1C}">
                <a14:useLocalDpi xmlns:a14="http://schemas.microsoft.com/office/drawing/2010/main" val="0"/>
              </a:ext>
            </a:extLst>
          </a:blip>
          <a:srcRect t="-90048" b="-90048"/>
          <a:stretch>
            <a:fillRect/>
          </a:stretch>
        </p:blipFill>
        <p:spPr/>
      </p:pic>
    </p:spTree>
    <p:extLst>
      <p:ext uri="{BB962C8B-B14F-4D97-AF65-F5344CB8AC3E}">
        <p14:creationId xmlns:p14="http://schemas.microsoft.com/office/powerpoint/2010/main" val="38393860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activity against TB</a:t>
            </a:r>
            <a:endParaRPr lang="en-US" dirty="0"/>
          </a:p>
        </p:txBody>
      </p:sp>
      <p:pic>
        <p:nvPicPr>
          <p:cNvPr id="4" name="Content Placeholder 3" descr="lassispectrum1.tiff"/>
          <p:cNvPicPr>
            <a:picLocks noGrp="1" noChangeAspect="1"/>
          </p:cNvPicPr>
          <p:nvPr>
            <p:ph idx="1"/>
          </p:nvPr>
        </p:nvPicPr>
        <p:blipFill>
          <a:blip r:embed="rId2">
            <a:extLst>
              <a:ext uri="{28A0092B-C50C-407E-A947-70E740481C1C}">
                <a14:useLocalDpi xmlns:a14="http://schemas.microsoft.com/office/drawing/2010/main" val="0"/>
              </a:ext>
            </a:extLst>
          </a:blip>
          <a:srcRect l="-53023" r="-53023"/>
          <a:stretch>
            <a:fillRect/>
          </a:stretch>
        </p:blipFill>
        <p:spPr>
          <a:xfrm>
            <a:off x="125245" y="1417638"/>
            <a:ext cx="9322891" cy="5127231"/>
          </a:xfrm>
        </p:spPr>
      </p:pic>
    </p:spTree>
    <p:extLst>
      <p:ext uri="{BB962C8B-B14F-4D97-AF65-F5344CB8AC3E}">
        <p14:creationId xmlns:p14="http://schemas.microsoft.com/office/powerpoint/2010/main" val="16543481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Lassomycin</a:t>
            </a:r>
            <a:r>
              <a:rPr lang="en-US" dirty="0" smtClean="0"/>
              <a:t> Activity against non TB</a:t>
            </a:r>
            <a:endParaRPr lang="en-US" dirty="0"/>
          </a:p>
        </p:txBody>
      </p:sp>
      <p:pic>
        <p:nvPicPr>
          <p:cNvPr id="4" name="Content Placeholder 3" descr="lassospect2.tiff"/>
          <p:cNvPicPr>
            <a:picLocks noGrp="1" noChangeAspect="1"/>
          </p:cNvPicPr>
          <p:nvPr>
            <p:ph idx="1"/>
          </p:nvPr>
        </p:nvPicPr>
        <p:blipFill>
          <a:blip r:embed="rId2">
            <a:extLst>
              <a:ext uri="{28A0092B-C50C-407E-A947-70E740481C1C}">
                <a14:useLocalDpi xmlns:a14="http://schemas.microsoft.com/office/drawing/2010/main" val="0"/>
              </a:ext>
            </a:extLst>
          </a:blip>
          <a:srcRect l="-47288" r="-47288"/>
          <a:stretch>
            <a:fillRect/>
          </a:stretch>
        </p:blipFill>
        <p:spPr>
          <a:xfrm>
            <a:off x="-110831" y="1287806"/>
            <a:ext cx="9783507" cy="5380552"/>
          </a:xfrm>
        </p:spPr>
      </p:pic>
    </p:spTree>
    <p:extLst>
      <p:ext uri="{BB962C8B-B14F-4D97-AF65-F5344CB8AC3E}">
        <p14:creationId xmlns:p14="http://schemas.microsoft.com/office/powerpoint/2010/main" val="10623571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008000"/>
                </a:solidFill>
              </a:rPr>
              <a:t>Lassomycin</a:t>
            </a:r>
            <a:r>
              <a:rPr lang="en-US" b="1" dirty="0" smtClean="0">
                <a:solidFill>
                  <a:srgbClr val="008000"/>
                </a:solidFill>
              </a:rPr>
              <a:t> </a:t>
            </a:r>
            <a:r>
              <a:rPr lang="en-US" b="1" dirty="0" err="1" smtClean="0">
                <a:solidFill>
                  <a:srgbClr val="008000"/>
                </a:solidFill>
              </a:rPr>
              <a:t>vs</a:t>
            </a:r>
            <a:r>
              <a:rPr lang="en-US" b="1" dirty="0" smtClean="0">
                <a:solidFill>
                  <a:srgbClr val="008000"/>
                </a:solidFill>
              </a:rPr>
              <a:t> exponential or stationary TB</a:t>
            </a:r>
            <a:endParaRPr lang="en-US" b="1" dirty="0">
              <a:solidFill>
                <a:srgbClr val="008000"/>
              </a:solidFill>
            </a:endParaRPr>
          </a:p>
        </p:txBody>
      </p:sp>
      <p:pic>
        <p:nvPicPr>
          <p:cNvPr id="4" name="Content Placeholder 3" descr="lassokill.tiff"/>
          <p:cNvPicPr>
            <a:picLocks noGrp="1" noChangeAspect="1"/>
          </p:cNvPicPr>
          <p:nvPr>
            <p:ph idx="1"/>
          </p:nvPr>
        </p:nvPicPr>
        <p:blipFill>
          <a:blip r:embed="rId2">
            <a:extLst>
              <a:ext uri="{28A0092B-C50C-407E-A947-70E740481C1C}">
                <a14:useLocalDpi xmlns:a14="http://schemas.microsoft.com/office/drawing/2010/main" val="0"/>
              </a:ext>
            </a:extLst>
          </a:blip>
          <a:srcRect t="1220" b="1220"/>
          <a:stretch>
            <a:fillRect/>
          </a:stretch>
        </p:blipFill>
        <p:spPr>
          <a:xfrm>
            <a:off x="457200" y="1600200"/>
            <a:ext cx="8541858" cy="4697693"/>
          </a:xfrm>
        </p:spPr>
      </p:pic>
    </p:spTree>
    <p:extLst>
      <p:ext uri="{BB962C8B-B14F-4D97-AF65-F5344CB8AC3E}">
        <p14:creationId xmlns:p14="http://schemas.microsoft.com/office/powerpoint/2010/main" val="114640565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143000"/>
          </a:xfrm>
        </p:spPr>
        <p:txBody>
          <a:bodyPr>
            <a:normAutofit fontScale="90000"/>
          </a:bodyPr>
          <a:lstStyle/>
          <a:p>
            <a:r>
              <a:rPr lang="en-US" dirty="0" smtClean="0"/>
              <a:t>Complete genome </a:t>
            </a:r>
            <a:r>
              <a:rPr lang="en-US" dirty="0" err="1" smtClean="0"/>
              <a:t>sequencing</a:t>
            </a:r>
            <a:r>
              <a:rPr lang="en-US" dirty="0" err="1" smtClean="0">
                <a:sym typeface="Wingdings"/>
              </a:rPr>
              <a:t>target</a:t>
            </a:r>
            <a:r>
              <a:rPr lang="en-US" dirty="0" smtClean="0">
                <a:sym typeface="Wingdings"/>
              </a:rPr>
              <a:t> </a:t>
            </a:r>
            <a:r>
              <a:rPr lang="en-US" dirty="0" smtClean="0"/>
              <a:t/>
            </a:r>
            <a:br>
              <a:rPr lang="en-US" dirty="0" smtClean="0"/>
            </a:br>
            <a:r>
              <a:rPr lang="en-US" dirty="0" err="1" smtClean="0"/>
              <a:t>Lassomycin</a:t>
            </a:r>
            <a:r>
              <a:rPr lang="en-US" dirty="0" smtClean="0"/>
              <a:t> resistance mutations ClpC1 ATP dependent Protease</a:t>
            </a:r>
            <a:endParaRPr lang="en-US" dirty="0"/>
          </a:p>
        </p:txBody>
      </p:sp>
      <p:pic>
        <p:nvPicPr>
          <p:cNvPr id="4" name="Content Placeholder 3" descr="lassotargetmutants.tiff"/>
          <p:cNvPicPr>
            <a:picLocks noGrp="1" noChangeAspect="1"/>
          </p:cNvPicPr>
          <p:nvPr>
            <p:ph idx="1"/>
          </p:nvPr>
        </p:nvPicPr>
        <p:blipFill>
          <a:blip r:embed="rId2">
            <a:extLst>
              <a:ext uri="{28A0092B-C50C-407E-A947-70E740481C1C}">
                <a14:useLocalDpi xmlns:a14="http://schemas.microsoft.com/office/drawing/2010/main" val="0"/>
              </a:ext>
            </a:extLst>
          </a:blip>
          <a:srcRect l="6250" r="6250"/>
          <a:stretch>
            <a:fillRect/>
          </a:stretch>
        </p:blipFill>
        <p:spPr>
          <a:xfrm>
            <a:off x="457200" y="2332037"/>
            <a:ext cx="8229600" cy="4525963"/>
          </a:xfrm>
        </p:spPr>
      </p:pic>
    </p:spTree>
    <p:extLst>
      <p:ext uri="{BB962C8B-B14F-4D97-AF65-F5344CB8AC3E}">
        <p14:creationId xmlns:p14="http://schemas.microsoft.com/office/powerpoint/2010/main" val="310292316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Activity/Specificity Assays</a:t>
            </a:r>
            <a:endParaRPr lang="en-US" dirty="0"/>
          </a:p>
        </p:txBody>
      </p:sp>
      <p:pic>
        <p:nvPicPr>
          <p:cNvPr id="4" name="Content Placeholder 3" descr="lassoatpase.tiff"/>
          <p:cNvPicPr>
            <a:picLocks noGrp="1" noChangeAspect="1"/>
          </p:cNvPicPr>
          <p:nvPr>
            <p:ph idx="1"/>
          </p:nvPr>
        </p:nvPicPr>
        <p:blipFill>
          <a:blip r:embed="rId2">
            <a:extLst>
              <a:ext uri="{28A0092B-C50C-407E-A947-70E740481C1C}">
                <a14:useLocalDpi xmlns:a14="http://schemas.microsoft.com/office/drawing/2010/main" val="0"/>
              </a:ext>
            </a:extLst>
          </a:blip>
          <a:srcRect l="-12051" r="-12051"/>
          <a:stretch>
            <a:fillRect/>
          </a:stretch>
        </p:blipFill>
        <p:spPr>
          <a:xfrm>
            <a:off x="0" y="1391811"/>
            <a:ext cx="9939221" cy="5466189"/>
          </a:xfrm>
        </p:spPr>
      </p:pic>
    </p:spTree>
    <p:extLst>
      <p:ext uri="{BB962C8B-B14F-4D97-AF65-F5344CB8AC3E}">
        <p14:creationId xmlns:p14="http://schemas.microsoft.com/office/powerpoint/2010/main" val="6446887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503"/>
            <a:ext cx="8229600" cy="1143000"/>
          </a:xfrm>
        </p:spPr>
        <p:txBody>
          <a:bodyPr>
            <a:normAutofit fontScale="90000"/>
          </a:bodyPr>
          <a:lstStyle/>
          <a:p>
            <a:r>
              <a:rPr lang="en-US" dirty="0" smtClean="0"/>
              <a:t>Docking </a:t>
            </a:r>
            <a:r>
              <a:rPr lang="en-US" dirty="0" err="1" smtClean="0"/>
              <a:t>Lassomycin</a:t>
            </a:r>
            <a:r>
              <a:rPr lang="en-US" dirty="0" smtClean="0"/>
              <a:t> , electrostatic and thermal maps (N-</a:t>
            </a:r>
            <a:r>
              <a:rPr lang="en-US" dirty="0" err="1" smtClean="0"/>
              <a:t>ter</a:t>
            </a:r>
            <a:r>
              <a:rPr lang="en-US" dirty="0" smtClean="0"/>
              <a:t> only)</a:t>
            </a:r>
            <a:endParaRPr lang="en-US" dirty="0"/>
          </a:p>
        </p:txBody>
      </p:sp>
      <p:pic>
        <p:nvPicPr>
          <p:cNvPr id="4" name="Content Placeholder 3" descr="lassodocks.tiff"/>
          <p:cNvPicPr>
            <a:picLocks noGrp="1" noChangeAspect="1"/>
          </p:cNvPicPr>
          <p:nvPr>
            <p:ph idx="1"/>
          </p:nvPr>
        </p:nvPicPr>
        <p:blipFill>
          <a:blip r:embed="rId2">
            <a:extLst>
              <a:ext uri="{28A0092B-C50C-407E-A947-70E740481C1C}">
                <a14:useLocalDpi xmlns:a14="http://schemas.microsoft.com/office/drawing/2010/main" val="0"/>
              </a:ext>
            </a:extLst>
          </a:blip>
          <a:srcRect t="-10349" b="-10349"/>
          <a:stretch>
            <a:fillRect/>
          </a:stretch>
        </p:blipFill>
        <p:spPr/>
      </p:pic>
    </p:spTree>
    <p:extLst>
      <p:ext uri="{BB962C8B-B14F-4D97-AF65-F5344CB8AC3E}">
        <p14:creationId xmlns:p14="http://schemas.microsoft.com/office/powerpoint/2010/main" val="4078428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4801" y="419084"/>
            <a:ext cx="8228160" cy="724396"/>
          </a:xfrm>
        </p:spPr>
        <p:txBody>
          <a:bodyPr tIns="12801"/>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a:t>Global distribution and prevalence of hepatitis C virus genotypes</a:t>
            </a:r>
          </a:p>
        </p:txBody>
      </p:sp>
      <p:pic>
        <p:nvPicPr>
          <p:cNvPr id="2051" name="Picture 2"/>
          <p:cNvPicPr>
            <a:picLocks noChangeAspect="1" noChangeArrowheads="1"/>
          </p:cNvPicPr>
          <p:nvPr/>
        </p:nvPicPr>
        <p:blipFill>
          <a:blip r:embed="rId3" cstate="print"/>
          <a:srcRect/>
          <a:stretch>
            <a:fillRect/>
          </a:stretch>
        </p:blipFill>
        <p:spPr bwMode="auto">
          <a:xfrm>
            <a:off x="306035" y="1566333"/>
            <a:ext cx="8346926" cy="3796994"/>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0" y="0"/>
            <a:ext cx="0" cy="0"/>
          </a:xfrm>
          <a:prstGeom prst="rect">
            <a:avLst/>
          </a:prstGeom>
          <a:noFill/>
          <a:ln w="9525">
            <a:noFill/>
            <a:round/>
            <a:headEnd/>
            <a:tailEnd/>
          </a:ln>
        </p:spPr>
      </p:pic>
      <p:sp>
        <p:nvSpPr>
          <p:cNvPr id="2053" name="Text Box 4"/>
          <p:cNvSpPr txBox="1">
            <a:spLocks noChangeArrowheads="1"/>
          </p:cNvSpPr>
          <p:nvPr/>
        </p:nvSpPr>
        <p:spPr bwMode="auto">
          <a:xfrm>
            <a:off x="115200" y="6205612"/>
            <a:ext cx="6252480" cy="505493"/>
          </a:xfrm>
          <a:prstGeom prst="rect">
            <a:avLst/>
          </a:prstGeom>
          <a:noFill/>
          <a:ln w="9525">
            <a:noFill/>
            <a:round/>
            <a:headEnd/>
            <a:tailEnd/>
          </a:ln>
        </p:spPr>
        <p:txBody>
          <a:bodyPr lIns="81639" tIns="49620" rIns="81639" bIns="40820"/>
          <a:lstStyle/>
          <a:p>
            <a:pPr>
              <a:tabLst>
                <a:tab pos="656650" algn="l"/>
                <a:tab pos="1313299" algn="l"/>
                <a:tab pos="1969949" algn="l"/>
                <a:tab pos="2626599" algn="l"/>
                <a:tab pos="3283248" algn="l"/>
                <a:tab pos="3939898" algn="l"/>
                <a:tab pos="4596548" algn="l"/>
                <a:tab pos="5253198" algn="l"/>
                <a:tab pos="5909847" algn="l"/>
              </a:tabLst>
            </a:pPr>
            <a:r>
              <a:rPr lang="en-GB" sz="1000" b="1">
                <a:solidFill>
                  <a:srgbClr val="000000"/>
                </a:solidFill>
              </a:rPr>
              <a:t>Hepatology</a:t>
            </a:r>
            <a:r>
              <a:rPr lang="en-GB" sz="1000">
                <a:solidFill>
                  <a:srgbClr val="000000"/>
                </a:solidFill>
              </a:rPr>
              <a:t/>
            </a:r>
            <a:br>
              <a:rPr lang="en-GB" sz="1000">
                <a:solidFill>
                  <a:srgbClr val="000000"/>
                </a:solidFill>
              </a:rPr>
            </a:br>
            <a:r>
              <a:rPr lang="en-GB" sz="1000">
                <a:solidFill>
                  <a:srgbClr val="000000"/>
                </a:solidFill>
                <a:hlinkClick r:id="rId5"/>
              </a:rPr>
              <a:t>Volume 61, Issue 1, </a:t>
            </a:r>
            <a:r>
              <a:rPr lang="en-GB" sz="1000">
                <a:solidFill>
                  <a:srgbClr val="000000"/>
                </a:solidFill>
              </a:rPr>
              <a:t>pages 77-87, 28 JUL 2014 DOI: 10.1002/hep.27259</a:t>
            </a:r>
            <a:br>
              <a:rPr lang="en-GB" sz="1000">
                <a:solidFill>
                  <a:srgbClr val="000000"/>
                </a:solidFill>
              </a:rPr>
            </a:br>
            <a:r>
              <a:rPr lang="en-GB" sz="1000">
                <a:solidFill>
                  <a:srgbClr val="000000"/>
                </a:solidFill>
                <a:hlinkClick r:id="rId6"/>
              </a:rPr>
              <a:t>http://onlinelibrary.wiley.com/doi/10.1002/hep.27259/full#hep27259-fig-0001</a:t>
            </a:r>
          </a:p>
        </p:txBody>
      </p:sp>
      <p:sp>
        <p:nvSpPr>
          <p:cNvPr id="2" name="TextBox 1"/>
          <p:cNvSpPr txBox="1"/>
          <p:nvPr/>
        </p:nvSpPr>
        <p:spPr>
          <a:xfrm>
            <a:off x="5591797" y="5574606"/>
            <a:ext cx="3544560" cy="1200328"/>
          </a:xfrm>
          <a:prstGeom prst="rect">
            <a:avLst/>
          </a:prstGeom>
          <a:noFill/>
        </p:spPr>
        <p:txBody>
          <a:bodyPr wrap="none" rtlCol="0">
            <a:spAutoFit/>
          </a:bodyPr>
          <a:lstStyle/>
          <a:p>
            <a:pPr marL="285750" indent="-285750">
              <a:buFont typeface="Wingdings" charset="0"/>
              <a:buChar char="Ø"/>
            </a:pPr>
            <a:r>
              <a:rPr lang="en-US" sz="2400" b="1" dirty="0" smtClean="0">
                <a:solidFill>
                  <a:srgbClr val="FF0000"/>
                </a:solidFill>
              </a:rPr>
              <a:t>&gt;3 million US</a:t>
            </a:r>
          </a:p>
          <a:p>
            <a:pPr marL="285750" indent="-285750">
              <a:buFont typeface="Wingdings" charset="0"/>
              <a:buChar char="Ø"/>
            </a:pPr>
            <a:r>
              <a:rPr lang="en-US" sz="2400" b="1" dirty="0" smtClean="0">
                <a:solidFill>
                  <a:srgbClr val="FF0000"/>
                </a:solidFill>
              </a:rPr>
              <a:t>&gt; 100 million worldwide</a:t>
            </a:r>
          </a:p>
          <a:p>
            <a:pPr marL="285750" indent="-285750">
              <a:buFont typeface="Wingdings" charset="0"/>
              <a:buChar char="Ø"/>
            </a:pPr>
            <a:r>
              <a:rPr lang="en-US" sz="2400" b="1" dirty="0" smtClean="0">
                <a:solidFill>
                  <a:srgbClr val="FF0000"/>
                </a:solidFill>
              </a:rPr>
              <a:t>blood</a:t>
            </a:r>
            <a:endParaRPr lang="en-US" sz="2400" b="1" dirty="0">
              <a:solidFill>
                <a:srgbClr val="FF0000"/>
              </a:solidFill>
            </a:endParaRPr>
          </a:p>
        </p:txBody>
      </p:sp>
    </p:spTree>
    <p:extLst>
      <p:ext uri="{BB962C8B-B14F-4D97-AF65-F5344CB8AC3E}">
        <p14:creationId xmlns:p14="http://schemas.microsoft.com/office/powerpoint/2010/main" val="24523165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HCV Genome 9 kb </a:t>
            </a:r>
            <a:br>
              <a:rPr lang="en-US" dirty="0" smtClean="0"/>
            </a:br>
            <a:r>
              <a:rPr lang="en-US" dirty="0" err="1" smtClean="0"/>
              <a:t>Flavivirus</a:t>
            </a:r>
            <a:r>
              <a:rPr lang="en-US" dirty="0" smtClean="0"/>
              <a:t> +RNA single strand</a:t>
            </a:r>
            <a:endParaRPr lang="en-US" dirty="0"/>
          </a:p>
        </p:txBody>
      </p:sp>
      <p:pic>
        <p:nvPicPr>
          <p:cNvPr id="7" name="Content Placeholder 6" descr="genome.tiff"/>
          <p:cNvPicPr>
            <a:picLocks noGrp="1" noChangeAspect="1"/>
          </p:cNvPicPr>
          <p:nvPr>
            <p:ph idx="1"/>
          </p:nvPr>
        </p:nvPicPr>
        <p:blipFill>
          <a:blip r:embed="rId2">
            <a:extLst>
              <a:ext uri="{28A0092B-C50C-407E-A947-70E740481C1C}">
                <a14:useLocalDpi xmlns:a14="http://schemas.microsoft.com/office/drawing/2010/main" val="0"/>
              </a:ext>
            </a:extLst>
          </a:blip>
          <a:srcRect t="-5283" b="-5283"/>
          <a:stretch>
            <a:fillRect/>
          </a:stretch>
        </p:blipFill>
        <p:spPr/>
      </p:pic>
    </p:spTree>
    <p:extLst>
      <p:ext uri="{BB962C8B-B14F-4D97-AF65-F5344CB8AC3E}">
        <p14:creationId xmlns:p14="http://schemas.microsoft.com/office/powerpoint/2010/main" val="4596424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Polyprotein</a:t>
            </a:r>
            <a:r>
              <a:rPr lang="en-US" dirty="0" err="1" smtClean="0">
                <a:sym typeface="Wingdings"/>
              </a:rPr>
              <a:t>protease</a:t>
            </a:r>
            <a:endParaRPr lang="en-US" dirty="0"/>
          </a:p>
        </p:txBody>
      </p:sp>
      <p:pic>
        <p:nvPicPr>
          <p:cNvPr id="4" name="Content Placeholder 3" descr="hcvproteins.tiff"/>
          <p:cNvPicPr>
            <a:picLocks noGrp="1" noChangeAspect="1"/>
          </p:cNvPicPr>
          <p:nvPr>
            <p:ph idx="1"/>
          </p:nvPr>
        </p:nvPicPr>
        <p:blipFill>
          <a:blip r:embed="rId2">
            <a:extLst>
              <a:ext uri="{28A0092B-C50C-407E-A947-70E740481C1C}">
                <a14:useLocalDpi xmlns:a14="http://schemas.microsoft.com/office/drawing/2010/main" val="0"/>
              </a:ext>
            </a:extLst>
          </a:blip>
          <a:srcRect l="-3131" r="-3131"/>
          <a:stretch>
            <a:fillRect/>
          </a:stretch>
        </p:blipFill>
        <p:spPr/>
      </p:pic>
    </p:spTree>
    <p:extLst>
      <p:ext uri="{BB962C8B-B14F-4D97-AF65-F5344CB8AC3E}">
        <p14:creationId xmlns:p14="http://schemas.microsoft.com/office/powerpoint/2010/main" val="40401269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46125" y="517525"/>
            <a:ext cx="6011863" cy="822325"/>
          </a:xfrm>
          <a:prstGeom prst="rect">
            <a:avLst/>
          </a:prstGeom>
          <a:noFill/>
          <a:ln w="9525">
            <a:noFill/>
            <a:miter lim="800000"/>
            <a:headEnd/>
            <a:tailEnd/>
          </a:ln>
          <a:effectLst/>
        </p:spPr>
        <p:txBody>
          <a:bodyPr wrap="none">
            <a:prstTxWarp prst="textNoShape">
              <a:avLst/>
            </a:prstTxWarp>
            <a:spAutoFit/>
          </a:bodyPr>
          <a:lstStyle/>
          <a:p>
            <a:r>
              <a:rPr lang="en-US"/>
              <a:t>Modern pharmaceutical approaches--</a:t>
            </a:r>
          </a:p>
          <a:p>
            <a:r>
              <a:rPr lang="en-US"/>
              <a:t>Figure out what enzymes the pathogen uses and</a:t>
            </a:r>
          </a:p>
        </p:txBody>
      </p:sp>
      <p:sp>
        <p:nvSpPr>
          <p:cNvPr id="10243" name="WordArt 3"/>
          <p:cNvSpPr>
            <a:spLocks noChangeArrowheads="1" noChangeShapeType="1" noTextEdit="1"/>
          </p:cNvSpPr>
          <p:nvPr/>
        </p:nvSpPr>
        <p:spPr bwMode="auto">
          <a:xfrm>
            <a:off x="914400" y="1600200"/>
            <a:ext cx="3048000" cy="15240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blurRad="63500" dist="125724" dir="18900000" algn="ctr" rotWithShape="0">
                    <a:srgbClr val="000099">
                      <a:alpha val="74998"/>
                    </a:srgbClr>
                  </a:outerShdw>
                </a:effectLst>
                <a:latin typeface="Impact"/>
                <a:ea typeface="Impact"/>
                <a:cs typeface="Impact"/>
              </a:rPr>
              <a:t>go for it!</a:t>
            </a:r>
          </a:p>
        </p:txBody>
      </p:sp>
      <p:sp>
        <p:nvSpPr>
          <p:cNvPr id="10245" name="Text Box 5"/>
          <p:cNvSpPr txBox="1">
            <a:spLocks noChangeArrowheads="1"/>
          </p:cNvSpPr>
          <p:nvPr/>
        </p:nvSpPr>
        <p:spPr bwMode="auto">
          <a:xfrm>
            <a:off x="746125" y="4632325"/>
            <a:ext cx="6440488" cy="1917700"/>
          </a:xfrm>
          <a:prstGeom prst="rect">
            <a:avLst/>
          </a:prstGeom>
          <a:noFill/>
          <a:ln w="9525">
            <a:noFill/>
            <a:miter lim="800000"/>
            <a:headEnd/>
            <a:tailEnd/>
          </a:ln>
          <a:effectLst/>
        </p:spPr>
        <p:txBody>
          <a:bodyPr wrap="none">
            <a:prstTxWarp prst="textNoShape">
              <a:avLst/>
            </a:prstTxWarp>
            <a:spAutoFit/>
          </a:bodyPr>
          <a:lstStyle/>
          <a:p>
            <a:r>
              <a:rPr lang="en-US"/>
              <a:t>Tuberculosis--isocitrate lyase seems to be required.</a:t>
            </a:r>
          </a:p>
          <a:p>
            <a:r>
              <a:rPr lang="en-US"/>
              <a:t>Genetic Engineering Experiments</a:t>
            </a:r>
          </a:p>
          <a:p>
            <a:r>
              <a:rPr lang="en-US"/>
              <a:t>Delete gene--few colonies</a:t>
            </a:r>
          </a:p>
          <a:p>
            <a:r>
              <a:rPr lang="en-US"/>
              <a:t>Restore gene--normal growth</a:t>
            </a:r>
          </a:p>
          <a:p>
            <a:endParaRPr lang="en-US"/>
          </a:p>
        </p:txBody>
      </p:sp>
      <p:sp>
        <p:nvSpPr>
          <p:cNvPr id="6" name="TextBox 5"/>
          <p:cNvSpPr txBox="1"/>
          <p:nvPr/>
        </p:nvSpPr>
        <p:spPr>
          <a:xfrm>
            <a:off x="6096000" y="1905000"/>
            <a:ext cx="2447004" cy="2585323"/>
          </a:xfrm>
          <a:prstGeom prst="rect">
            <a:avLst/>
          </a:prstGeom>
          <a:noFill/>
        </p:spPr>
        <p:txBody>
          <a:bodyPr wrap="none" rtlCol="0">
            <a:spAutoFit/>
          </a:bodyPr>
          <a:lstStyle/>
          <a:p>
            <a:r>
              <a:rPr lang="en-US" dirty="0" smtClean="0"/>
              <a:t>DRUG DISCOVERY</a:t>
            </a:r>
          </a:p>
          <a:p>
            <a:endParaRPr lang="en-US" dirty="0" smtClean="0"/>
          </a:p>
          <a:p>
            <a:r>
              <a:rPr lang="en-US" dirty="0" smtClean="0"/>
              <a:t>Identify pathogen</a:t>
            </a:r>
          </a:p>
          <a:p>
            <a:endParaRPr lang="en-US" dirty="0" smtClean="0"/>
          </a:p>
          <a:p>
            <a:r>
              <a:rPr lang="en-US" dirty="0" smtClean="0"/>
              <a:t>Find essential enzyme</a:t>
            </a:r>
          </a:p>
          <a:p>
            <a:endParaRPr lang="en-US" dirty="0" smtClean="0"/>
          </a:p>
          <a:p>
            <a:r>
              <a:rPr lang="en-US" dirty="0" smtClean="0"/>
              <a:t>Inhibit essential enzyme</a:t>
            </a:r>
          </a:p>
          <a:p>
            <a:endParaRPr lang="en-US" dirty="0" smtClean="0"/>
          </a:p>
          <a:p>
            <a:endParaRPr lang="en-US" dirty="0"/>
          </a:p>
        </p:txBody>
      </p:sp>
      <p:sp>
        <p:nvSpPr>
          <p:cNvPr id="8" name="TextBox 7"/>
          <p:cNvSpPr txBox="1"/>
          <p:nvPr/>
        </p:nvSpPr>
        <p:spPr>
          <a:xfrm>
            <a:off x="5486400" y="5257800"/>
            <a:ext cx="2864887" cy="369332"/>
          </a:xfrm>
          <a:prstGeom prst="rect">
            <a:avLst/>
          </a:prstGeom>
          <a:noFill/>
        </p:spPr>
        <p:txBody>
          <a:bodyPr wrap="none" rtlCol="0">
            <a:spAutoFit/>
          </a:bodyPr>
          <a:lstStyle/>
          <a:p>
            <a:r>
              <a:rPr lang="en-US" dirty="0" smtClean="0"/>
              <a:t>Data from 2000, 2005, today</a:t>
            </a:r>
            <a:endParaRPr lang="en-US" dirty="0"/>
          </a:p>
        </p:txBody>
      </p:sp>
    </p:spTree>
    <p:extLst>
      <p:ext uri="{BB962C8B-B14F-4D97-AF65-F5344CB8AC3E}">
        <p14:creationId xmlns:p14="http://schemas.microsoft.com/office/powerpoint/2010/main" val="42357326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Functions</a:t>
            </a:r>
            <a:endParaRPr lang="en-US" dirty="0"/>
          </a:p>
        </p:txBody>
      </p:sp>
      <p:pic>
        <p:nvPicPr>
          <p:cNvPr id="4" name="Content Placeholder 3" descr="hcvproteinstable.tiff"/>
          <p:cNvPicPr>
            <a:picLocks noGrp="1" noChangeAspect="1"/>
          </p:cNvPicPr>
          <p:nvPr>
            <p:ph idx="1"/>
          </p:nvPr>
        </p:nvPicPr>
        <p:blipFill>
          <a:blip r:embed="rId2">
            <a:extLst>
              <a:ext uri="{28A0092B-C50C-407E-A947-70E740481C1C}">
                <a14:useLocalDpi xmlns:a14="http://schemas.microsoft.com/office/drawing/2010/main" val="0"/>
              </a:ext>
            </a:extLst>
          </a:blip>
          <a:srcRect t="9622" b="9622"/>
          <a:stretch>
            <a:fillRect/>
          </a:stretch>
        </p:blipFill>
        <p:spPr/>
      </p:pic>
    </p:spTree>
    <p:extLst>
      <p:ext uri="{BB962C8B-B14F-4D97-AF65-F5344CB8AC3E}">
        <p14:creationId xmlns:p14="http://schemas.microsoft.com/office/powerpoint/2010/main" val="213042950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life cycle</a:t>
            </a:r>
            <a:endParaRPr lang="en-US" dirty="0"/>
          </a:p>
        </p:txBody>
      </p:sp>
      <p:pic>
        <p:nvPicPr>
          <p:cNvPr id="4" name="Content Placeholder 3" descr="lifecyclehcv.tiff"/>
          <p:cNvPicPr>
            <a:picLocks noGrp="1" noChangeAspect="1"/>
          </p:cNvPicPr>
          <p:nvPr>
            <p:ph idx="1"/>
          </p:nvPr>
        </p:nvPicPr>
        <p:blipFill>
          <a:blip r:embed="rId2">
            <a:extLst>
              <a:ext uri="{28A0092B-C50C-407E-A947-70E740481C1C}">
                <a14:useLocalDpi xmlns:a14="http://schemas.microsoft.com/office/drawing/2010/main" val="0"/>
              </a:ext>
            </a:extLst>
          </a:blip>
          <a:srcRect l="-58551" r="-58551"/>
          <a:stretch>
            <a:fillRect/>
          </a:stretch>
        </p:blipFill>
        <p:spPr/>
      </p:pic>
    </p:spTree>
    <p:extLst>
      <p:ext uri="{BB962C8B-B14F-4D97-AF65-F5344CB8AC3E}">
        <p14:creationId xmlns:p14="http://schemas.microsoft.com/office/powerpoint/2010/main" val="400156928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491762" y="617441"/>
            <a:ext cx="8169349" cy="4832093"/>
          </a:xfrm>
          <a:prstGeom prst="rect">
            <a:avLst/>
          </a:prstGeom>
        </p:spPr>
        <p:txBody>
          <a:bodyPr wrap="square">
            <a:spAutoFit/>
          </a:bodyPr>
          <a:lstStyle/>
          <a:p>
            <a:r>
              <a:rPr lang="en-US" b="1" dirty="0" smtClean="0"/>
              <a:t> Science 13 February 2015:</a:t>
            </a:r>
          </a:p>
          <a:p>
            <a:r>
              <a:rPr lang="en-US" b="1" dirty="0" smtClean="0"/>
              <a:t>Vol. 347 no. 6223 pp. 771-775</a:t>
            </a:r>
          </a:p>
          <a:p>
            <a:endParaRPr lang="en-US" dirty="0" smtClean="0"/>
          </a:p>
          <a:p>
            <a:r>
              <a:rPr lang="en-US" dirty="0" smtClean="0"/>
              <a:t>  </a:t>
            </a:r>
          </a:p>
          <a:p>
            <a:pPr algn="ctr"/>
            <a:r>
              <a:rPr lang="en-US" sz="2800" b="1" dirty="0" smtClean="0">
                <a:solidFill>
                  <a:srgbClr val="FF0000"/>
                </a:solidFill>
              </a:rPr>
              <a:t>Structural basis for RNA replication by the hepatitis C virus polymerase</a:t>
            </a:r>
          </a:p>
          <a:p>
            <a:endParaRPr lang="en-US" dirty="0" smtClean="0"/>
          </a:p>
          <a:p>
            <a:r>
              <a:rPr lang="en-US" dirty="0" smtClean="0"/>
              <a:t>    Todd C. Appleby1,*, Jason K. Perry1, </a:t>
            </a:r>
            <a:r>
              <a:rPr lang="en-US" dirty="0" err="1" smtClean="0"/>
              <a:t>Eisuke</a:t>
            </a:r>
            <a:r>
              <a:rPr lang="en-US" dirty="0" smtClean="0"/>
              <a:t> Murakami1,  </a:t>
            </a:r>
            <a:r>
              <a:rPr lang="en-US" dirty="0" err="1" smtClean="0"/>
              <a:t>Ona</a:t>
            </a:r>
            <a:r>
              <a:rPr lang="en-US" dirty="0" smtClean="0"/>
              <a:t> Barauskas1, Joy Feng1, Aesop Cho1, David Fox III2,  Diana R. Wetmore2,</a:t>
            </a:r>
          </a:p>
          <a:p>
            <a:r>
              <a:rPr lang="en-US" dirty="0" smtClean="0"/>
              <a:t>    Mary E. McGrath1, Adrian S. Ray1, Michael J. Sofia1,  S. Swaminathan1,</a:t>
            </a:r>
          </a:p>
          <a:p>
            <a:r>
              <a:rPr lang="en-US" dirty="0" smtClean="0"/>
              <a:t>    Thomas E. Edwards2,*</a:t>
            </a:r>
          </a:p>
          <a:p>
            <a:endParaRPr lang="en-US" dirty="0" smtClean="0"/>
          </a:p>
          <a:p>
            <a:r>
              <a:rPr lang="en-US" dirty="0" smtClean="0"/>
              <a:t>- Author Affiliations</a:t>
            </a:r>
          </a:p>
          <a:p>
            <a:endParaRPr lang="en-US" dirty="0" smtClean="0"/>
          </a:p>
          <a:p>
            <a:r>
              <a:rPr lang="en-US" dirty="0" smtClean="0"/>
              <a:t>    1Gilead Sciences, 333 Lakeside Drive, Foster City, CA 94404, USA.</a:t>
            </a:r>
          </a:p>
          <a:p>
            <a:r>
              <a:rPr lang="en-US" dirty="0" smtClean="0"/>
              <a:t>    2Beryllium, 7869 NE Day Road West, Bainbridge Island, WA 98110, USA.</a:t>
            </a:r>
            <a:endParaRPr lang="en-US" dirty="0"/>
          </a:p>
        </p:txBody>
      </p:sp>
    </p:spTree>
    <p:extLst>
      <p:ext uri="{BB962C8B-B14F-4D97-AF65-F5344CB8AC3E}">
        <p14:creationId xmlns:p14="http://schemas.microsoft.com/office/powerpoint/2010/main" val="8501783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Gilead—liver pipeline</a:t>
            </a:r>
            <a:endParaRPr lang="en-US" dirty="0"/>
          </a:p>
        </p:txBody>
      </p:sp>
      <p:pic>
        <p:nvPicPr>
          <p:cNvPr id="4" name="Content Placeholder 3" descr="gilead.tiff"/>
          <p:cNvPicPr>
            <a:picLocks noGrp="1" noChangeAspect="1"/>
          </p:cNvPicPr>
          <p:nvPr>
            <p:ph idx="1"/>
          </p:nvPr>
        </p:nvPicPr>
        <p:blipFill>
          <a:blip r:embed="rId2">
            <a:extLst>
              <a:ext uri="{28A0092B-C50C-407E-A947-70E740481C1C}">
                <a14:useLocalDpi xmlns:a14="http://schemas.microsoft.com/office/drawing/2010/main" val="0"/>
              </a:ext>
            </a:extLst>
          </a:blip>
          <a:srcRect t="5362" b="5362"/>
          <a:stretch>
            <a:fillRect/>
          </a:stretch>
        </p:blipFill>
        <p:spPr/>
      </p:pic>
    </p:spTree>
    <p:extLst>
      <p:ext uri="{BB962C8B-B14F-4D97-AF65-F5344CB8AC3E}">
        <p14:creationId xmlns:p14="http://schemas.microsoft.com/office/powerpoint/2010/main" val="227345033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sofosbuvir</a:t>
            </a:r>
            <a:endParaRPr lang="en-US" dirty="0"/>
          </a:p>
        </p:txBody>
      </p:sp>
      <p:pic>
        <p:nvPicPr>
          <p:cNvPr id="4" name="Content Placeholder 3" descr="drug.tiff"/>
          <p:cNvPicPr>
            <a:picLocks noGrp="1" noChangeAspect="1"/>
          </p:cNvPicPr>
          <p:nvPr>
            <p:ph idx="1"/>
          </p:nvPr>
        </p:nvPicPr>
        <p:blipFill>
          <a:blip r:embed="rId2">
            <a:extLst>
              <a:ext uri="{28A0092B-C50C-407E-A947-70E740481C1C}">
                <a14:useLocalDpi xmlns:a14="http://schemas.microsoft.com/office/drawing/2010/main" val="0"/>
              </a:ext>
            </a:extLst>
          </a:blip>
          <a:srcRect l="-40015" r="-40015"/>
          <a:stretch>
            <a:fillRect/>
          </a:stretch>
        </p:blipFill>
        <p:spPr/>
      </p:pic>
    </p:spTree>
    <p:extLst>
      <p:ext uri="{BB962C8B-B14F-4D97-AF65-F5344CB8AC3E}">
        <p14:creationId xmlns:p14="http://schemas.microsoft.com/office/powerpoint/2010/main" val="6646501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Crystallography—in Ghana?</a:t>
            </a:r>
            <a:endParaRPr lang="en-US" dirty="0"/>
          </a:p>
        </p:txBody>
      </p:sp>
      <p:pic>
        <p:nvPicPr>
          <p:cNvPr id="4" name="Content Placeholder 3" descr="xtall.tiff"/>
          <p:cNvPicPr>
            <a:picLocks noGrp="1" noChangeAspect="1"/>
          </p:cNvPicPr>
          <p:nvPr>
            <p:ph idx="1"/>
          </p:nvPr>
        </p:nvPicPr>
        <p:blipFill>
          <a:blip r:embed="rId2">
            <a:extLst>
              <a:ext uri="{28A0092B-C50C-407E-A947-70E740481C1C}">
                <a14:useLocalDpi xmlns:a14="http://schemas.microsoft.com/office/drawing/2010/main" val="0"/>
              </a:ext>
            </a:extLst>
          </a:blip>
          <a:srcRect l="-17242" r="-17242"/>
          <a:stretch>
            <a:fillRect/>
          </a:stretch>
        </p:blipFill>
        <p:spPr>
          <a:xfrm>
            <a:off x="457199" y="1600200"/>
            <a:ext cx="9350495" cy="5142412"/>
          </a:xfrm>
        </p:spPr>
      </p:pic>
      <p:sp>
        <p:nvSpPr>
          <p:cNvPr id="5" name="TextBox 4"/>
          <p:cNvSpPr txBox="1"/>
          <p:nvPr/>
        </p:nvSpPr>
        <p:spPr>
          <a:xfrm>
            <a:off x="316082" y="2522685"/>
            <a:ext cx="1248509" cy="1569660"/>
          </a:xfrm>
          <a:prstGeom prst="rect">
            <a:avLst/>
          </a:prstGeom>
          <a:noFill/>
        </p:spPr>
        <p:txBody>
          <a:bodyPr wrap="none" rtlCol="0">
            <a:spAutoFit/>
          </a:bodyPr>
          <a:lstStyle/>
          <a:p>
            <a:r>
              <a:rPr lang="en-US" sz="2400" b="1" dirty="0" smtClean="0"/>
              <a:t>Clone,</a:t>
            </a:r>
          </a:p>
          <a:p>
            <a:r>
              <a:rPr lang="en-US" sz="2400" b="1" dirty="0" smtClean="0"/>
              <a:t>Express,</a:t>
            </a:r>
          </a:p>
          <a:p>
            <a:r>
              <a:rPr lang="en-US" sz="2400" b="1" dirty="0" smtClean="0"/>
              <a:t>Purify</a:t>
            </a:r>
          </a:p>
          <a:p>
            <a:r>
              <a:rPr lang="en-US" sz="2400" b="1" dirty="0" smtClean="0"/>
              <a:t>Proteins</a:t>
            </a:r>
          </a:p>
        </p:txBody>
      </p:sp>
      <p:sp>
        <p:nvSpPr>
          <p:cNvPr id="6" name="TextBox 5"/>
          <p:cNvSpPr txBox="1"/>
          <p:nvPr/>
        </p:nvSpPr>
        <p:spPr>
          <a:xfrm>
            <a:off x="457199" y="4816037"/>
            <a:ext cx="1251414" cy="1323439"/>
          </a:xfrm>
          <a:prstGeom prst="rect">
            <a:avLst/>
          </a:prstGeom>
          <a:noFill/>
        </p:spPr>
        <p:txBody>
          <a:bodyPr wrap="none" rtlCol="0">
            <a:spAutoFit/>
          </a:bodyPr>
          <a:lstStyle/>
          <a:p>
            <a:r>
              <a:rPr lang="en-US" sz="2000" b="1" dirty="0" smtClean="0"/>
              <a:t>Lots </a:t>
            </a:r>
          </a:p>
          <a:p>
            <a:r>
              <a:rPr lang="en-US" sz="2000" b="1" dirty="0" smtClean="0"/>
              <a:t>Of</a:t>
            </a:r>
          </a:p>
          <a:p>
            <a:r>
              <a:rPr lang="en-US" sz="2000" b="1" dirty="0" smtClean="0"/>
              <a:t>Computer</a:t>
            </a:r>
          </a:p>
          <a:p>
            <a:r>
              <a:rPr lang="en-US" sz="2000" b="1" dirty="0" smtClean="0"/>
              <a:t>Work</a:t>
            </a:r>
            <a:endParaRPr lang="en-US" sz="2000" b="1" dirty="0"/>
          </a:p>
        </p:txBody>
      </p:sp>
      <p:sp>
        <p:nvSpPr>
          <p:cNvPr id="9" name="Curved Down Arrow 8"/>
          <p:cNvSpPr/>
          <p:nvPr/>
        </p:nvSpPr>
        <p:spPr>
          <a:xfrm>
            <a:off x="1708613" y="4322084"/>
            <a:ext cx="3883184" cy="776211"/>
          </a:xfrm>
          <a:prstGeom prst="curved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586021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Polymerase-RdRp-NS5B</a:t>
            </a:r>
            <a:endParaRPr lang="en-US" dirty="0"/>
          </a:p>
        </p:txBody>
      </p:sp>
      <p:pic>
        <p:nvPicPr>
          <p:cNvPr id="4" name="Content Placeholder 3" descr="hcv1a.tiff"/>
          <p:cNvPicPr>
            <a:picLocks noGrp="1" noChangeAspect="1"/>
          </p:cNvPicPr>
          <p:nvPr>
            <p:ph idx="1"/>
          </p:nvPr>
        </p:nvPicPr>
        <p:blipFill>
          <a:blip r:embed="rId2">
            <a:extLst>
              <a:ext uri="{28A0092B-C50C-407E-A947-70E740481C1C}">
                <a14:useLocalDpi xmlns:a14="http://schemas.microsoft.com/office/drawing/2010/main" val="0"/>
              </a:ext>
            </a:extLst>
          </a:blip>
          <a:srcRect l="-4209" r="-4209"/>
          <a:stretch>
            <a:fillRect/>
          </a:stretch>
        </p:blipFill>
        <p:spPr/>
      </p:pic>
    </p:spTree>
    <p:extLst>
      <p:ext uri="{BB962C8B-B14F-4D97-AF65-F5344CB8AC3E}">
        <p14:creationId xmlns:p14="http://schemas.microsoft.com/office/powerpoint/2010/main" val="38120642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Active site-2 </a:t>
            </a:r>
            <a:r>
              <a:rPr lang="en-US" dirty="0" err="1" smtClean="0"/>
              <a:t>RdRps</a:t>
            </a:r>
            <a:r>
              <a:rPr lang="en-US" dirty="0" smtClean="0"/>
              <a:t>—same structure</a:t>
            </a:r>
            <a:endParaRPr lang="en-US" dirty="0"/>
          </a:p>
        </p:txBody>
      </p:sp>
      <p:pic>
        <p:nvPicPr>
          <p:cNvPr id="4" name="Content Placeholder 3" descr="hcv2b.tiff"/>
          <p:cNvPicPr>
            <a:picLocks noGrp="1" noChangeAspect="1"/>
          </p:cNvPicPr>
          <p:nvPr>
            <p:ph idx="1"/>
          </p:nvPr>
        </p:nvPicPr>
        <p:blipFill>
          <a:blip r:embed="rId2">
            <a:extLst>
              <a:ext uri="{28A0092B-C50C-407E-A947-70E740481C1C}">
                <a14:useLocalDpi xmlns:a14="http://schemas.microsoft.com/office/drawing/2010/main" val="0"/>
              </a:ext>
            </a:extLst>
          </a:blip>
          <a:srcRect l="4136" r="4136"/>
          <a:stretch>
            <a:fillRect/>
          </a:stretch>
        </p:blipFill>
        <p:spPr/>
      </p:pic>
    </p:spTree>
    <p:extLst>
      <p:ext uri="{BB962C8B-B14F-4D97-AF65-F5344CB8AC3E}">
        <p14:creationId xmlns:p14="http://schemas.microsoft.com/office/powerpoint/2010/main" val="38509306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a:t>
            </a:r>
            <a:r>
              <a:rPr lang="en-US" dirty="0" err="1" smtClean="0"/>
              <a:t>RdRp</a:t>
            </a:r>
            <a:r>
              <a:rPr lang="en-US" dirty="0" smtClean="0"/>
              <a:t>-Initiation Complex</a:t>
            </a:r>
            <a:endParaRPr lang="en-US" dirty="0"/>
          </a:p>
        </p:txBody>
      </p:sp>
      <p:pic>
        <p:nvPicPr>
          <p:cNvPr id="4" name="Content Placeholder 3" descr="hcvfig2b.tiff"/>
          <p:cNvPicPr>
            <a:picLocks noGrp="1" noChangeAspect="1"/>
          </p:cNvPicPr>
          <p:nvPr>
            <p:ph idx="1"/>
          </p:nvPr>
        </p:nvPicPr>
        <p:blipFill>
          <a:blip r:embed="rId2">
            <a:extLst>
              <a:ext uri="{28A0092B-C50C-407E-A947-70E740481C1C}">
                <a14:useLocalDpi xmlns:a14="http://schemas.microsoft.com/office/drawing/2010/main" val="0"/>
              </a:ext>
            </a:extLst>
          </a:blip>
          <a:srcRect l="-22778" r="-22778"/>
          <a:stretch>
            <a:fillRect/>
          </a:stretch>
        </p:blipFill>
        <p:spPr/>
      </p:pic>
    </p:spTree>
    <p:extLst>
      <p:ext uri="{BB962C8B-B14F-4D97-AF65-F5344CB8AC3E}">
        <p14:creationId xmlns:p14="http://schemas.microsoft.com/office/powerpoint/2010/main" val="14222353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site</a:t>
            </a:r>
            <a:endParaRPr lang="en-US" dirty="0"/>
          </a:p>
        </p:txBody>
      </p:sp>
      <p:pic>
        <p:nvPicPr>
          <p:cNvPr id="4" name="Content Placeholder 3" descr="hcvfig2de.tiff"/>
          <p:cNvPicPr>
            <a:picLocks noGrp="1" noChangeAspect="1"/>
          </p:cNvPicPr>
          <p:nvPr>
            <p:ph idx="1"/>
          </p:nvPr>
        </p:nvPicPr>
        <p:blipFill>
          <a:blip r:embed="rId2">
            <a:extLst>
              <a:ext uri="{28A0092B-C50C-407E-A947-70E740481C1C}">
                <a14:useLocalDpi xmlns:a14="http://schemas.microsoft.com/office/drawing/2010/main" val="0"/>
              </a:ext>
            </a:extLst>
          </a:blip>
          <a:srcRect t="-25345" b="-25345"/>
          <a:stretch>
            <a:fillRect/>
          </a:stretch>
        </p:blipFill>
        <p:spPr/>
      </p:pic>
    </p:spTree>
    <p:extLst>
      <p:ext uri="{BB962C8B-B14F-4D97-AF65-F5344CB8AC3E}">
        <p14:creationId xmlns:p14="http://schemas.microsoft.com/office/powerpoint/2010/main" val="23874670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1189038"/>
            <a:ext cx="5181600" cy="5470525"/>
          </a:xfrm>
          <a:prstGeom prst="rect">
            <a:avLst/>
          </a:prstGeom>
          <a:noFill/>
          <a:ln w="9525">
            <a:noFill/>
            <a:miter lim="800000"/>
            <a:headEnd/>
            <a:tailEnd/>
          </a:ln>
          <a:effectLst/>
        </p:spPr>
        <p:txBody>
          <a:bodyPr>
            <a:prstTxWarp prst="textNoShape">
              <a:avLst/>
            </a:prstTxWarp>
            <a:spAutoFit/>
          </a:bodyPr>
          <a:lstStyle/>
          <a:p>
            <a:r>
              <a:rPr lang="en-US" sz="1600" dirty="0">
                <a:solidFill>
                  <a:srgbClr val="000000"/>
                </a:solidFill>
                <a:latin typeface="Times New Roman" charset="0"/>
              </a:rPr>
              <a:t>Easily the most successful human pathogen in the world,</a:t>
            </a:r>
          </a:p>
          <a:p>
            <a:r>
              <a:rPr lang="en-US" sz="1600" dirty="0">
                <a:solidFill>
                  <a:srgbClr val="000000"/>
                </a:solidFill>
                <a:latin typeface="Times New Roman" charset="0"/>
              </a:rPr>
              <a:t> the bacterium that causes tuberculosis infects one-third</a:t>
            </a:r>
          </a:p>
          <a:p>
            <a:r>
              <a:rPr lang="en-US" sz="1600" dirty="0">
                <a:solidFill>
                  <a:srgbClr val="000000"/>
                </a:solidFill>
                <a:latin typeface="Times New Roman" charset="0"/>
              </a:rPr>
              <a:t> of the world's population. Often acting in deadly combination </a:t>
            </a:r>
          </a:p>
          <a:p>
            <a:r>
              <a:rPr lang="en-US" sz="1600" dirty="0">
                <a:solidFill>
                  <a:srgbClr val="000000"/>
                </a:solidFill>
                <a:latin typeface="Times New Roman" charset="0"/>
              </a:rPr>
              <a:t>with AIDS, TB kills 2 million to 3 million people per year, </a:t>
            </a:r>
          </a:p>
          <a:p>
            <a:r>
              <a:rPr lang="en-US" sz="1600" dirty="0">
                <a:solidFill>
                  <a:srgbClr val="000000"/>
                </a:solidFill>
                <a:latin typeface="Times New Roman" charset="0"/>
              </a:rPr>
              <a:t>more than any other infectious disease. </a:t>
            </a:r>
          </a:p>
          <a:p>
            <a:r>
              <a:rPr lang="en-US" sz="1600" dirty="0">
                <a:solidFill>
                  <a:srgbClr val="000000"/>
                </a:solidFill>
                <a:latin typeface="Times New Roman" charset="0"/>
              </a:rPr>
              <a:t>The secret of the pathogen's success is that it can linger </a:t>
            </a:r>
          </a:p>
          <a:p>
            <a:r>
              <a:rPr lang="en-US" sz="1600" dirty="0">
                <a:solidFill>
                  <a:srgbClr val="000000"/>
                </a:solidFill>
                <a:latin typeface="Times New Roman" charset="0"/>
              </a:rPr>
              <a:t>undetected in the lungs for decades</a:t>
            </a:r>
          </a:p>
          <a:p>
            <a:endParaRPr lang="en-US" sz="1600" dirty="0">
              <a:solidFill>
                <a:srgbClr val="000000"/>
              </a:solidFill>
              <a:latin typeface="Times New Roman" charset="0"/>
            </a:endParaRPr>
          </a:p>
          <a:p>
            <a:r>
              <a:rPr lang="en-US" sz="1600" dirty="0">
                <a:solidFill>
                  <a:srgbClr val="000000"/>
                </a:solidFill>
                <a:latin typeface="Times New Roman" charset="0"/>
              </a:rPr>
              <a:t>During its latent days inside macrophages, the bacterium is stuck with a restricted diet: It eats carbon from lipids via a pathway called the </a:t>
            </a:r>
            <a:r>
              <a:rPr lang="en-US" sz="1600" dirty="0" err="1">
                <a:solidFill>
                  <a:srgbClr val="000000"/>
                </a:solidFill>
                <a:latin typeface="Times New Roman" charset="0"/>
              </a:rPr>
              <a:t>glyoxylate</a:t>
            </a:r>
            <a:r>
              <a:rPr lang="en-US" sz="1600" dirty="0">
                <a:solidFill>
                  <a:srgbClr val="000000"/>
                </a:solidFill>
                <a:latin typeface="Times New Roman" charset="0"/>
              </a:rPr>
              <a:t> shunt present in bacteria and plants. The TB bacterium also builds amino acids via the oft-memorized Krebs cycle, explains McKinney, but "we went after the </a:t>
            </a:r>
            <a:r>
              <a:rPr lang="en-US" sz="1600" dirty="0" err="1">
                <a:solidFill>
                  <a:srgbClr val="000000"/>
                </a:solidFill>
                <a:latin typeface="Times New Roman" charset="0"/>
              </a:rPr>
              <a:t>glyoxylate</a:t>
            </a:r>
            <a:r>
              <a:rPr lang="en-US" sz="1600" dirty="0">
                <a:solidFill>
                  <a:srgbClr val="000000"/>
                </a:solidFill>
                <a:latin typeface="Times New Roman" charset="0"/>
              </a:rPr>
              <a:t> shunt because it's the only [pathway the bacteria use for metabolism] not found in humans.”</a:t>
            </a:r>
          </a:p>
          <a:p>
            <a:endParaRPr lang="en-US" sz="1600" dirty="0">
              <a:solidFill>
                <a:srgbClr val="000000"/>
              </a:solidFill>
              <a:latin typeface="Times New Roman" charset="0"/>
            </a:endParaRPr>
          </a:p>
          <a:p>
            <a:r>
              <a:rPr lang="en-US" sz="1600" dirty="0">
                <a:solidFill>
                  <a:srgbClr val="000000"/>
                </a:solidFill>
                <a:latin typeface="Times New Roman" charset="0"/>
              </a:rPr>
              <a:t>In a second publication in the August issue of </a:t>
            </a:r>
            <a:r>
              <a:rPr lang="en-US" sz="1600" i="1" dirty="0">
                <a:solidFill>
                  <a:srgbClr val="000000"/>
                </a:solidFill>
                <a:latin typeface="Times New Roman" charset="0"/>
              </a:rPr>
              <a:t>Nature Structural Biology</a:t>
            </a:r>
            <a:r>
              <a:rPr lang="en-US" sz="1600" dirty="0">
                <a:solidFill>
                  <a:srgbClr val="000000"/>
                </a:solidFill>
                <a:latin typeface="Times New Roman" charset="0"/>
              </a:rPr>
              <a:t>, they describe the protein structure of ICL. They also identify two compounds that smother the active end of ICL and shut down the enzyme, thus preventing it from playing its part in the </a:t>
            </a:r>
            <a:r>
              <a:rPr lang="en-US" sz="1600" dirty="0" err="1">
                <a:solidFill>
                  <a:srgbClr val="000000"/>
                </a:solidFill>
                <a:latin typeface="Times New Roman" charset="0"/>
              </a:rPr>
              <a:t>glyoxylate</a:t>
            </a:r>
            <a:r>
              <a:rPr lang="en-US" sz="1600" dirty="0">
                <a:solidFill>
                  <a:srgbClr val="000000"/>
                </a:solidFill>
                <a:latin typeface="Times New Roman" charset="0"/>
              </a:rPr>
              <a:t> shunt.</a:t>
            </a:r>
          </a:p>
        </p:txBody>
      </p:sp>
      <p:sp>
        <p:nvSpPr>
          <p:cNvPr id="12291" name="Rectangle 3"/>
          <p:cNvSpPr>
            <a:spLocks noChangeArrowheads="1"/>
          </p:cNvSpPr>
          <p:nvPr/>
        </p:nvSpPr>
        <p:spPr bwMode="auto">
          <a:xfrm>
            <a:off x="609600" y="205581"/>
            <a:ext cx="5443538" cy="655638"/>
          </a:xfrm>
          <a:prstGeom prst="rect">
            <a:avLst/>
          </a:prstGeom>
          <a:noFill/>
          <a:ln w="9525">
            <a:noFill/>
            <a:miter lim="800000"/>
            <a:headEnd/>
            <a:tailEnd/>
          </a:ln>
          <a:effectLst/>
        </p:spPr>
        <p:txBody>
          <a:bodyPr wrap="none">
            <a:prstTxWarp prst="textNoShape">
              <a:avLst/>
            </a:prstTxWarp>
            <a:spAutoFit/>
          </a:bodyPr>
          <a:lstStyle/>
          <a:p>
            <a:r>
              <a:rPr lang="en-US" sz="1300" i="1" dirty="0">
                <a:solidFill>
                  <a:srgbClr val="000000"/>
                </a:solidFill>
                <a:latin typeface="Times New Roman" charset="0"/>
              </a:rPr>
              <a:t>Science</a:t>
            </a:r>
            <a:r>
              <a:rPr lang="en-US" sz="1300" dirty="0">
                <a:solidFill>
                  <a:srgbClr val="000000"/>
                </a:solidFill>
                <a:latin typeface="Times New Roman" charset="0"/>
              </a:rPr>
              <a:t>, </a:t>
            </a:r>
            <a:r>
              <a:rPr lang="en-US" sz="1300" dirty="0" err="1">
                <a:solidFill>
                  <a:srgbClr val="000000"/>
                </a:solidFill>
                <a:latin typeface="Times New Roman" charset="0"/>
              </a:rPr>
              <a:t>Vol</a:t>
            </a:r>
            <a:r>
              <a:rPr lang="en-US" sz="1300" dirty="0">
                <a:solidFill>
                  <a:srgbClr val="000000"/>
                </a:solidFill>
                <a:latin typeface="Times New Roman" charset="0"/>
              </a:rPr>
              <a:t> 289, Issue 5482, 1123-1125 , 18 August 2000</a:t>
            </a:r>
            <a:endParaRPr lang="en-US" sz="1600" dirty="0">
              <a:solidFill>
                <a:srgbClr val="000000"/>
              </a:solidFill>
              <a:latin typeface="Times New Roman" charset="0"/>
            </a:endParaRPr>
          </a:p>
          <a:p>
            <a:r>
              <a:rPr lang="en-US" b="1" dirty="0">
                <a:solidFill>
                  <a:srgbClr val="000000"/>
                </a:solidFill>
                <a:latin typeface="Times New Roman" charset="0"/>
              </a:rPr>
              <a:t>A Weak Link in TB Bacterium Is Found</a:t>
            </a:r>
          </a:p>
        </p:txBody>
      </p:sp>
      <p:pic>
        <p:nvPicPr>
          <p:cNvPr id="12292" name="Picture 4"/>
          <p:cNvPicPr>
            <a:picLocks noChangeAspect="1" noChangeArrowheads="1"/>
          </p:cNvPicPr>
          <p:nvPr/>
        </p:nvPicPr>
        <p:blipFill>
          <a:blip r:embed="rId2"/>
          <a:srcRect/>
          <a:stretch>
            <a:fillRect/>
          </a:stretch>
        </p:blipFill>
        <p:spPr bwMode="auto">
          <a:xfrm>
            <a:off x="5715000" y="3048000"/>
            <a:ext cx="3175000" cy="3175000"/>
          </a:xfrm>
          <a:prstGeom prst="rect">
            <a:avLst/>
          </a:prstGeom>
          <a:noFill/>
          <a:ln w="9525">
            <a:noFill/>
            <a:miter lim="800000"/>
            <a:headEnd/>
            <a:tailEnd/>
          </a:ln>
          <a:effectLst/>
        </p:spPr>
      </p:pic>
    </p:spTree>
    <p:extLst>
      <p:ext uri="{BB962C8B-B14F-4D97-AF65-F5344CB8AC3E}">
        <p14:creationId xmlns:p14="http://schemas.microsoft.com/office/powerpoint/2010/main" val="4205903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Elongation Complex-</a:t>
            </a:r>
            <a:r>
              <a:rPr lang="en-US" b="1" dirty="0" smtClean="0">
                <a:solidFill>
                  <a:srgbClr val="FFFF00"/>
                </a:solidFill>
              </a:rPr>
              <a:t>deleted B-loop</a:t>
            </a:r>
            <a:endParaRPr lang="en-US" b="1" dirty="0">
              <a:solidFill>
                <a:srgbClr val="FFFF00"/>
              </a:solidFill>
            </a:endParaRPr>
          </a:p>
        </p:txBody>
      </p:sp>
      <p:pic>
        <p:nvPicPr>
          <p:cNvPr id="4" name="Content Placeholder 3" descr="hcvfig3a.tiff"/>
          <p:cNvPicPr>
            <a:picLocks noGrp="1" noChangeAspect="1"/>
          </p:cNvPicPr>
          <p:nvPr>
            <p:ph idx="1"/>
          </p:nvPr>
        </p:nvPicPr>
        <p:blipFill>
          <a:blip r:embed="rId2">
            <a:extLst>
              <a:ext uri="{28A0092B-C50C-407E-A947-70E740481C1C}">
                <a14:useLocalDpi xmlns:a14="http://schemas.microsoft.com/office/drawing/2010/main" val="0"/>
              </a:ext>
            </a:extLst>
          </a:blip>
          <a:srcRect l="-7412" r="-7412"/>
          <a:stretch>
            <a:fillRect/>
          </a:stretch>
        </p:blipFill>
        <p:spPr/>
      </p:pic>
    </p:spTree>
    <p:extLst>
      <p:ext uri="{BB962C8B-B14F-4D97-AF65-F5344CB8AC3E}">
        <p14:creationId xmlns:p14="http://schemas.microsoft.com/office/powerpoint/2010/main" val="3545442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Sofosbuvir</a:t>
            </a:r>
            <a:r>
              <a:rPr lang="en-US" dirty="0" smtClean="0"/>
              <a:t>—replaces substrate, but H bonds disrupted</a:t>
            </a:r>
            <a:endParaRPr lang="en-US" dirty="0"/>
          </a:p>
        </p:txBody>
      </p:sp>
      <p:pic>
        <p:nvPicPr>
          <p:cNvPr id="6" name="Content Placeholder 5" descr="elongadrug.tiff"/>
          <p:cNvPicPr>
            <a:picLocks noGrp="1" noChangeAspect="1"/>
          </p:cNvPicPr>
          <p:nvPr>
            <p:ph idx="1"/>
          </p:nvPr>
        </p:nvPicPr>
        <p:blipFill>
          <a:blip r:embed="rId2">
            <a:extLst>
              <a:ext uri="{28A0092B-C50C-407E-A947-70E740481C1C}">
                <a14:useLocalDpi xmlns:a14="http://schemas.microsoft.com/office/drawing/2010/main" val="0"/>
              </a:ext>
            </a:extLst>
          </a:blip>
          <a:srcRect l="-12205" r="-12205"/>
          <a:stretch>
            <a:fillRect/>
          </a:stretch>
        </p:blipFill>
        <p:spPr/>
      </p:pic>
    </p:spTree>
    <p:extLst>
      <p:ext uri="{BB962C8B-B14F-4D97-AF65-F5344CB8AC3E}">
        <p14:creationId xmlns:p14="http://schemas.microsoft.com/office/powerpoint/2010/main" val="384559258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Initiation to Elongation</a:t>
            </a:r>
            <a:br>
              <a:rPr lang="en-US" dirty="0" smtClean="0"/>
            </a:br>
            <a:r>
              <a:rPr lang="en-US" dirty="0" smtClean="0"/>
              <a:t>Does structure support kinetics data?</a:t>
            </a:r>
            <a:endParaRPr lang="en-US" dirty="0"/>
          </a:p>
        </p:txBody>
      </p:sp>
      <p:pic>
        <p:nvPicPr>
          <p:cNvPr id="4" name="Content Placeholder 3" descr="hcvcartoon.tiff"/>
          <p:cNvPicPr>
            <a:picLocks noGrp="1" noChangeAspect="1"/>
          </p:cNvPicPr>
          <p:nvPr>
            <p:ph idx="1"/>
          </p:nvPr>
        </p:nvPicPr>
        <p:blipFill>
          <a:blip r:embed="rId2">
            <a:extLst>
              <a:ext uri="{28A0092B-C50C-407E-A947-70E740481C1C}">
                <a14:useLocalDpi xmlns:a14="http://schemas.microsoft.com/office/drawing/2010/main" val="0"/>
              </a:ext>
            </a:extLst>
          </a:blip>
          <a:srcRect t="-80326" b="-80326"/>
          <a:stretch>
            <a:fillRect/>
          </a:stretch>
        </p:blipFill>
        <p:spPr/>
      </p:pic>
    </p:spTree>
    <p:extLst>
      <p:ext uri="{BB962C8B-B14F-4D97-AF65-F5344CB8AC3E}">
        <p14:creationId xmlns:p14="http://schemas.microsoft.com/office/powerpoint/2010/main" val="2835899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90600"/>
            <a:ext cx="7620000" cy="5078314"/>
          </a:xfrm>
          <a:prstGeom prst="rect">
            <a:avLst/>
          </a:prstGeom>
        </p:spPr>
        <p:txBody>
          <a:bodyPr wrap="square">
            <a:spAutoFit/>
          </a:bodyPr>
          <a:lstStyle/>
          <a:p>
            <a:r>
              <a:rPr lang="en-US" dirty="0" smtClean="0"/>
              <a:t>M. tuberculosis </a:t>
            </a:r>
            <a:r>
              <a:rPr lang="en-US" dirty="0" err="1" smtClean="0"/>
              <a:t>isocitrate</a:t>
            </a:r>
            <a:r>
              <a:rPr lang="en-US" dirty="0" smtClean="0"/>
              <a:t> </a:t>
            </a:r>
            <a:r>
              <a:rPr lang="en-US" dirty="0" err="1" smtClean="0"/>
              <a:t>lyases</a:t>
            </a:r>
            <a:r>
              <a:rPr lang="en-US" dirty="0" smtClean="0"/>
              <a:t> 1 and 2 are jointly required for in vivo growth and virulence</a:t>
            </a:r>
          </a:p>
          <a:p>
            <a:r>
              <a:rPr lang="en-US" dirty="0" smtClean="0"/>
              <a:t>Ernesto J. Muñoz-Elías1 and John D. McKinney1,*</a:t>
            </a:r>
          </a:p>
          <a:p>
            <a:r>
              <a:rPr lang="en-US" dirty="0" smtClean="0"/>
              <a:t>Laboratory of Infection Biology, The Rockefeller University, New York, NY 10021 </a:t>
            </a:r>
          </a:p>
          <a:p>
            <a:r>
              <a:rPr lang="en-US" dirty="0" smtClean="0"/>
              <a:t>Abstract</a:t>
            </a:r>
          </a:p>
          <a:p>
            <a:r>
              <a:rPr lang="en-US" dirty="0" smtClean="0"/>
              <a:t>Genes involved in fatty acid catabolism have undergone extensive duplication in the genus </a:t>
            </a:r>
            <a:r>
              <a:rPr lang="en-US" i="1" dirty="0" smtClean="0"/>
              <a:t>Mycobacterium, which includes the etiologic agents of leprosy and tuberculosis. Here, we show that </a:t>
            </a:r>
            <a:r>
              <a:rPr lang="en-US" dirty="0" smtClean="0"/>
              <a:t>prokaryotic- and eukaryotic-like </a:t>
            </a:r>
            <a:r>
              <a:rPr lang="en-US" dirty="0" err="1" smtClean="0"/>
              <a:t>isoforms</a:t>
            </a:r>
            <a:r>
              <a:rPr lang="en-US" dirty="0" smtClean="0"/>
              <a:t> of the </a:t>
            </a:r>
            <a:r>
              <a:rPr lang="en-US" dirty="0" err="1" smtClean="0"/>
              <a:t>glyoxylate</a:t>
            </a:r>
            <a:r>
              <a:rPr lang="en-US" dirty="0" smtClean="0"/>
              <a:t> cycle enzyme </a:t>
            </a:r>
            <a:r>
              <a:rPr lang="en-US" dirty="0" err="1" smtClean="0"/>
              <a:t>isocitrate</a:t>
            </a:r>
            <a:r>
              <a:rPr lang="en-US" dirty="0" smtClean="0"/>
              <a:t> </a:t>
            </a:r>
            <a:r>
              <a:rPr lang="en-US" dirty="0" err="1" smtClean="0"/>
              <a:t>lyase</a:t>
            </a:r>
            <a:r>
              <a:rPr lang="en-US" dirty="0" smtClean="0"/>
              <a:t> (ICL) are </a:t>
            </a:r>
            <a:r>
              <a:rPr lang="en-US" dirty="0" smtClean="0">
                <a:solidFill>
                  <a:srgbClr val="FF0000"/>
                </a:solidFill>
              </a:rPr>
              <a:t>jointly required for fatty acid catabolism</a:t>
            </a:r>
            <a:r>
              <a:rPr lang="en-US" dirty="0" smtClean="0"/>
              <a:t> and virulence in </a:t>
            </a:r>
            <a:r>
              <a:rPr lang="en-US" i="1" dirty="0" smtClean="0"/>
              <a:t>Mycobacterium tuberculosis. While</a:t>
            </a:r>
          </a:p>
          <a:p>
            <a:r>
              <a:rPr lang="en-US" dirty="0" smtClean="0"/>
              <a:t>deletion of </a:t>
            </a:r>
            <a:r>
              <a:rPr lang="en-US" i="1" dirty="0" smtClean="0"/>
              <a:t>icl1 or icl2 had little effect on bacterial growth in macrophages and mice, deletion of both </a:t>
            </a:r>
            <a:r>
              <a:rPr lang="en-US" dirty="0" smtClean="0"/>
              <a:t>genes resulted in complete impairment of intracellular replication and rapid elimination from the lungs. The feasibility of targeting ICL1 and ICL2 for chemical inhibition was demonstrated using a dual-specific ICL inhibitor, which blocked growth of </a:t>
            </a:r>
            <a:r>
              <a:rPr lang="en-US" i="1" dirty="0" smtClean="0"/>
              <a:t>M. tuberculosis on fatty acids and in</a:t>
            </a:r>
          </a:p>
          <a:p>
            <a:r>
              <a:rPr lang="en-US" dirty="0" smtClean="0"/>
              <a:t>macrophages. The absence of ICL </a:t>
            </a:r>
            <a:r>
              <a:rPr lang="en-US" dirty="0" err="1" smtClean="0"/>
              <a:t>orthologs</a:t>
            </a:r>
            <a:r>
              <a:rPr lang="en-US" dirty="0" smtClean="0"/>
              <a:t> in mammals should facilitate the development of </a:t>
            </a:r>
            <a:r>
              <a:rPr lang="en-US" dirty="0" err="1" smtClean="0"/>
              <a:t>glyoxylate</a:t>
            </a:r>
            <a:r>
              <a:rPr lang="en-US" dirty="0" smtClean="0"/>
              <a:t> cycle inhibitors as novel drugs for the treatment of tuberculosis</a:t>
            </a:r>
          </a:p>
        </p:txBody>
      </p:sp>
      <p:sp>
        <p:nvSpPr>
          <p:cNvPr id="3" name="TextBox 2"/>
          <p:cNvSpPr txBox="1"/>
          <p:nvPr/>
        </p:nvSpPr>
        <p:spPr>
          <a:xfrm>
            <a:off x="914400" y="381000"/>
            <a:ext cx="2278501" cy="369332"/>
          </a:xfrm>
          <a:prstGeom prst="rect">
            <a:avLst/>
          </a:prstGeom>
          <a:noFill/>
        </p:spPr>
        <p:txBody>
          <a:bodyPr wrap="none" rtlCol="0">
            <a:spAutoFit/>
          </a:bodyPr>
          <a:lstStyle/>
          <a:p>
            <a:r>
              <a:rPr lang="en-US" dirty="0" smtClean="0"/>
              <a:t>2005 Nature Medicine</a:t>
            </a:r>
            <a:endParaRPr lang="en-US" dirty="0"/>
          </a:p>
        </p:txBody>
      </p:sp>
    </p:spTree>
    <p:extLst>
      <p:ext uri="{BB962C8B-B14F-4D97-AF65-F5344CB8AC3E}">
        <p14:creationId xmlns:p14="http://schemas.microsoft.com/office/powerpoint/2010/main" val="40160892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6850" y="1219200"/>
            <a:ext cx="6210300" cy="4826000"/>
          </a:xfrm>
          <a:prstGeom prst="rect">
            <a:avLst/>
          </a:prstGeom>
        </p:spPr>
      </p:pic>
      <p:sp>
        <p:nvSpPr>
          <p:cNvPr id="3" name="TextBox 2"/>
          <p:cNvSpPr txBox="1"/>
          <p:nvPr/>
        </p:nvSpPr>
        <p:spPr>
          <a:xfrm>
            <a:off x="685800" y="609600"/>
            <a:ext cx="5802190" cy="369332"/>
          </a:xfrm>
          <a:prstGeom prst="rect">
            <a:avLst/>
          </a:prstGeom>
          <a:noFill/>
        </p:spPr>
        <p:txBody>
          <a:bodyPr wrap="none" rtlCol="0">
            <a:spAutoFit/>
          </a:bodyPr>
          <a:lstStyle/>
          <a:p>
            <a:r>
              <a:rPr lang="en-US" dirty="0" smtClean="0"/>
              <a:t>Fatty Acids, not Glucose are important fuels during infection</a:t>
            </a:r>
            <a:endParaRPr lang="en-US" dirty="0"/>
          </a:p>
        </p:txBody>
      </p:sp>
      <p:sp>
        <p:nvSpPr>
          <p:cNvPr id="4" name="TextBox 3"/>
          <p:cNvSpPr txBox="1"/>
          <p:nvPr/>
        </p:nvSpPr>
        <p:spPr>
          <a:xfrm>
            <a:off x="7677150" y="2133600"/>
            <a:ext cx="1010951" cy="369332"/>
          </a:xfrm>
          <a:prstGeom prst="rect">
            <a:avLst/>
          </a:prstGeom>
          <a:noFill/>
        </p:spPr>
        <p:txBody>
          <a:bodyPr wrap="none" rtlCol="0">
            <a:spAutoFit/>
          </a:bodyPr>
          <a:lstStyle/>
          <a:p>
            <a:r>
              <a:rPr lang="en-US" dirty="0" smtClean="0"/>
              <a:t>ICL 1 &amp; 2</a:t>
            </a:r>
            <a:endParaRPr lang="en-US" dirty="0"/>
          </a:p>
        </p:txBody>
      </p:sp>
    </p:spTree>
    <p:extLst>
      <p:ext uri="{BB962C8B-B14F-4D97-AF65-F5344CB8AC3E}">
        <p14:creationId xmlns:p14="http://schemas.microsoft.com/office/powerpoint/2010/main" val="15825044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950" y="1219200"/>
            <a:ext cx="7150100" cy="4991100"/>
          </a:xfrm>
          <a:prstGeom prst="rect">
            <a:avLst/>
          </a:prstGeom>
        </p:spPr>
      </p:pic>
      <p:sp>
        <p:nvSpPr>
          <p:cNvPr id="3" name="TextBox 2"/>
          <p:cNvSpPr txBox="1"/>
          <p:nvPr/>
        </p:nvSpPr>
        <p:spPr>
          <a:xfrm>
            <a:off x="996950" y="457200"/>
            <a:ext cx="6945531" cy="369332"/>
          </a:xfrm>
          <a:prstGeom prst="rect">
            <a:avLst/>
          </a:prstGeom>
          <a:noFill/>
        </p:spPr>
        <p:txBody>
          <a:bodyPr wrap="none" rtlCol="0">
            <a:spAutoFit/>
          </a:bodyPr>
          <a:lstStyle/>
          <a:p>
            <a:r>
              <a:rPr lang="en-US" dirty="0" smtClean="0"/>
              <a:t>Duplicated Genes—28% identical—1 </a:t>
            </a:r>
            <a:r>
              <a:rPr lang="en-US" dirty="0" err="1" smtClean="0"/>
              <a:t>xtal</a:t>
            </a:r>
            <a:r>
              <a:rPr lang="en-US" dirty="0" smtClean="0"/>
              <a:t> structure—circled catalytic site</a:t>
            </a:r>
            <a:endParaRPr lang="en-US" dirty="0"/>
          </a:p>
        </p:txBody>
      </p:sp>
    </p:spTree>
    <p:extLst>
      <p:ext uri="{BB962C8B-B14F-4D97-AF65-F5344CB8AC3E}">
        <p14:creationId xmlns:p14="http://schemas.microsoft.com/office/powerpoint/2010/main" val="36775510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19200" y="152400"/>
            <a:ext cx="3276600" cy="6431047"/>
          </a:xfrm>
          <a:prstGeom prst="rect">
            <a:avLst/>
          </a:prstGeom>
        </p:spPr>
      </p:pic>
      <p:sp>
        <p:nvSpPr>
          <p:cNvPr id="3" name="TextBox 2"/>
          <p:cNvSpPr txBox="1"/>
          <p:nvPr/>
        </p:nvSpPr>
        <p:spPr>
          <a:xfrm>
            <a:off x="4495800" y="1066800"/>
            <a:ext cx="3874491" cy="4801315"/>
          </a:xfrm>
          <a:prstGeom prst="rect">
            <a:avLst/>
          </a:prstGeom>
          <a:noFill/>
        </p:spPr>
        <p:txBody>
          <a:bodyPr wrap="none" rtlCol="0">
            <a:spAutoFit/>
          </a:bodyPr>
          <a:lstStyle/>
          <a:p>
            <a:r>
              <a:rPr lang="en-US" dirty="0" smtClean="0"/>
              <a:t>Glycerol, glucose</a:t>
            </a:r>
          </a:p>
          <a:p>
            <a:endParaRPr lang="en-US" dirty="0" smtClean="0"/>
          </a:p>
          <a:p>
            <a:endParaRPr lang="en-US" dirty="0" smtClean="0"/>
          </a:p>
          <a:p>
            <a:endParaRPr lang="en-US" dirty="0" smtClean="0"/>
          </a:p>
          <a:p>
            <a:endParaRPr lang="en-US" dirty="0" smtClean="0"/>
          </a:p>
          <a:p>
            <a:r>
              <a:rPr lang="en-US" dirty="0" smtClean="0"/>
              <a:t>Acetate, </a:t>
            </a:r>
            <a:r>
              <a:rPr lang="en-US" dirty="0" err="1" smtClean="0"/>
              <a:t>proprionate</a:t>
            </a:r>
            <a:endParaRPr lang="en-US" dirty="0" smtClean="0"/>
          </a:p>
          <a:p>
            <a:endParaRPr lang="en-US" dirty="0" smtClean="0"/>
          </a:p>
          <a:p>
            <a:endParaRPr lang="en-US" dirty="0" smtClean="0"/>
          </a:p>
          <a:p>
            <a:endParaRPr lang="en-US" dirty="0" smtClean="0"/>
          </a:p>
          <a:p>
            <a:endParaRPr lang="en-US" dirty="0" smtClean="0"/>
          </a:p>
          <a:p>
            <a:r>
              <a:rPr lang="en-US" dirty="0" smtClean="0"/>
              <a:t>Various fatty acids</a:t>
            </a:r>
          </a:p>
          <a:p>
            <a:r>
              <a:rPr lang="en-US" dirty="0" smtClean="0"/>
              <a:t>Lipids</a:t>
            </a:r>
          </a:p>
          <a:p>
            <a:endParaRPr lang="en-US" dirty="0" smtClean="0"/>
          </a:p>
          <a:p>
            <a:endParaRPr lang="en-US" dirty="0" smtClean="0"/>
          </a:p>
          <a:p>
            <a:endParaRPr lang="en-US" dirty="0" smtClean="0"/>
          </a:p>
          <a:p>
            <a:r>
              <a:rPr lang="en-US" dirty="0" smtClean="0"/>
              <a:t>Wt, delete ICl1, delete ICl2, delete both</a:t>
            </a:r>
          </a:p>
          <a:p>
            <a:r>
              <a:rPr lang="en-US" dirty="0" smtClean="0"/>
              <a:t>(open diamonds) </a:t>
            </a:r>
            <a:endParaRPr lang="en-US" dirty="0"/>
          </a:p>
        </p:txBody>
      </p:sp>
      <p:sp>
        <p:nvSpPr>
          <p:cNvPr id="4" name="TextBox 3"/>
          <p:cNvSpPr txBox="1"/>
          <p:nvPr/>
        </p:nvSpPr>
        <p:spPr>
          <a:xfrm>
            <a:off x="4876800" y="501134"/>
            <a:ext cx="2945863" cy="369332"/>
          </a:xfrm>
          <a:prstGeom prst="rect">
            <a:avLst/>
          </a:prstGeom>
          <a:noFill/>
        </p:spPr>
        <p:txBody>
          <a:bodyPr wrap="none" rtlCol="0">
            <a:spAutoFit/>
          </a:bodyPr>
          <a:lstStyle/>
          <a:p>
            <a:r>
              <a:rPr lang="en-US" dirty="0" smtClean="0"/>
              <a:t>Grow bacteria in liquid media</a:t>
            </a:r>
            <a:endParaRPr lang="en-US" dirty="0"/>
          </a:p>
        </p:txBody>
      </p:sp>
    </p:spTree>
    <p:extLst>
      <p:ext uri="{BB962C8B-B14F-4D97-AF65-F5344CB8AC3E}">
        <p14:creationId xmlns:p14="http://schemas.microsoft.com/office/powerpoint/2010/main" val="8536382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1086</TotalTime>
  <Words>1213</Words>
  <Application>Microsoft Macintosh PowerPoint</Application>
  <PresentationFormat>On-screen Show (4:3)</PresentationFormat>
  <Paragraphs>177</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New pharmaceuticals</vt:lpstr>
      <vt:lpstr>Pharmaceutical Pipeline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Mycobacteria metabolism target</vt:lpstr>
      <vt:lpstr>TB strategies</vt:lpstr>
      <vt:lpstr>Cholesterol degradation enzymes</vt:lpstr>
      <vt:lpstr>Hetero tetramer (unlike other species)</vt:lpstr>
      <vt:lpstr>Substrate cleft—hot dog roll</vt:lpstr>
      <vt:lpstr>Large substrateunique tetramer</vt:lpstr>
      <vt:lpstr>Large substrate—small helix</vt:lpstr>
      <vt:lpstr>Nature, Jan. 2015</vt:lpstr>
      <vt:lpstr>iChip—helps cultivate uncultivable</vt:lpstr>
      <vt:lpstr>Teixobactin from E. terrae (Gram -)</vt:lpstr>
      <vt:lpstr>Kills Gram +</vt:lpstr>
      <vt:lpstr>Assays </vt:lpstr>
      <vt:lpstr>Teix. Targets/Binds Lipids</vt:lpstr>
      <vt:lpstr>Dose-dependent Lipid I/Lipid II binding</vt:lpstr>
      <vt:lpstr>Teixobactim Proposed Mechanism</vt:lpstr>
      <vt:lpstr>Discovering New Antibiotics</vt:lpstr>
      <vt:lpstr>April, 2014, Vol 21, 509-18.</vt:lpstr>
      <vt:lpstr>Lassomycin Structure.</vt:lpstr>
      <vt:lpstr>Lassomycin operon</vt:lpstr>
      <vt:lpstr>Lassomycin activity against TB</vt:lpstr>
      <vt:lpstr>Lassomycin Activity against non TB</vt:lpstr>
      <vt:lpstr>Lassomycin vs exponential or stationary TB</vt:lpstr>
      <vt:lpstr>Complete genome sequencingtarget  Lassomycin resistance mutations ClpC1 ATP dependent Protease</vt:lpstr>
      <vt:lpstr>Activity/Specificity Assays</vt:lpstr>
      <vt:lpstr>Docking Lassomycin , electrostatic and thermal maps (N-ter only)</vt:lpstr>
      <vt:lpstr>Global distribution and prevalence of hepatitis C virus genotypes</vt:lpstr>
      <vt:lpstr>HCV Genome 9 kb  Flavivirus +RNA single strand</vt:lpstr>
      <vt:lpstr>Polyproteinprotease</vt:lpstr>
      <vt:lpstr>Protein Functions</vt:lpstr>
      <vt:lpstr>HCV life cycle</vt:lpstr>
      <vt:lpstr>PowerPoint Presentation</vt:lpstr>
      <vt:lpstr>Gilead—liver pipeline</vt:lpstr>
      <vt:lpstr>sofosbuvir</vt:lpstr>
      <vt:lpstr>Crystallography—in Ghana?</vt:lpstr>
      <vt:lpstr>HCV Polymerase-RdRp-NS5B</vt:lpstr>
      <vt:lpstr>Active site-2 RdRps—same structure</vt:lpstr>
      <vt:lpstr>HCV-RdRp-Initiation Complex</vt:lpstr>
      <vt:lpstr>Active site</vt:lpstr>
      <vt:lpstr>Elongation Complex-deleted B-loop</vt:lpstr>
      <vt:lpstr>Sofosbuvir—replaces substrate, but H bonds disrupted</vt:lpstr>
      <vt:lpstr>Initiation to Elongation Does structure support kinetics data?</vt:lpstr>
    </vt:vector>
  </TitlesOfParts>
  <Company>bryn mawr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White</dc:creator>
  <cp:lastModifiedBy>Susan White</cp:lastModifiedBy>
  <cp:revision>25</cp:revision>
  <dcterms:created xsi:type="dcterms:W3CDTF">2015-02-21T20:47:58Z</dcterms:created>
  <dcterms:modified xsi:type="dcterms:W3CDTF">2015-03-11T09:51:07Z</dcterms:modified>
</cp:coreProperties>
</file>