
<file path=[Content_Types].xml><?xml version="1.0" encoding="utf-8"?>
<Types xmlns="http://schemas.openxmlformats.org/package/2006/content-types">
  <Default Extension="xml" ContentType="application/xml"/>
  <Default Extension="bmp" ContentType="image/bmp"/>
  <Default Extension="jpeg" ContentType="image/jpeg"/>
  <Default Extension="JPG" ContentType="image/jpeg"/>
  <Default Extension="emf" ContentType="image/x-emf"/>
  <Default Extension="tiff" ContentType="image/tiff"/>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3"/>
  </p:notesMasterIdLst>
  <p:sldIdLst>
    <p:sldId id="256" r:id="rId2"/>
    <p:sldId id="281" r:id="rId3"/>
    <p:sldId id="282" r:id="rId4"/>
    <p:sldId id="257" r:id="rId5"/>
    <p:sldId id="258" r:id="rId6"/>
    <p:sldId id="280" r:id="rId7"/>
    <p:sldId id="261" r:id="rId8"/>
    <p:sldId id="262" r:id="rId9"/>
    <p:sldId id="263" r:id="rId10"/>
    <p:sldId id="260" r:id="rId11"/>
    <p:sldId id="265" r:id="rId12"/>
    <p:sldId id="264" r:id="rId13"/>
    <p:sldId id="269" r:id="rId14"/>
    <p:sldId id="268" r:id="rId15"/>
    <p:sldId id="270" r:id="rId16"/>
    <p:sldId id="271" r:id="rId17"/>
    <p:sldId id="259" r:id="rId18"/>
    <p:sldId id="272" r:id="rId19"/>
    <p:sldId id="273" r:id="rId20"/>
    <p:sldId id="266" r:id="rId21"/>
    <p:sldId id="267" r:id="rId22"/>
    <p:sldId id="274" r:id="rId23"/>
    <p:sldId id="275" r:id="rId24"/>
    <p:sldId id="279" r:id="rId25"/>
    <p:sldId id="285" r:id="rId26"/>
    <p:sldId id="290" r:id="rId27"/>
    <p:sldId id="286" r:id="rId28"/>
    <p:sldId id="287" r:id="rId29"/>
    <p:sldId id="288" r:id="rId30"/>
    <p:sldId id="284" r:id="rId31"/>
    <p:sldId id="276" r:id="rId32"/>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mn-cs"/>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mn-cs"/>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mn-cs"/>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mn-cs"/>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mn-cs"/>
      </a:defRPr>
    </a:lvl5pPr>
    <a:lvl6pPr marL="2286000" algn="l" defTabSz="457200" rtl="0" eaLnBrk="1" latinLnBrk="0" hangingPunct="1">
      <a:defRPr sz="2400" kern="1200">
        <a:solidFill>
          <a:schemeClr val="tx1"/>
        </a:solidFill>
        <a:latin typeface="Times" charset="0"/>
        <a:ea typeface="ＭＳ Ｐゴシック" charset="0"/>
        <a:cs typeface="+mn-cs"/>
      </a:defRPr>
    </a:lvl6pPr>
    <a:lvl7pPr marL="2743200" algn="l" defTabSz="457200" rtl="0" eaLnBrk="1" latinLnBrk="0" hangingPunct="1">
      <a:defRPr sz="2400" kern="1200">
        <a:solidFill>
          <a:schemeClr val="tx1"/>
        </a:solidFill>
        <a:latin typeface="Times" charset="0"/>
        <a:ea typeface="ＭＳ Ｐゴシック" charset="0"/>
        <a:cs typeface="+mn-cs"/>
      </a:defRPr>
    </a:lvl7pPr>
    <a:lvl8pPr marL="3200400" algn="l" defTabSz="457200" rtl="0" eaLnBrk="1" latinLnBrk="0" hangingPunct="1">
      <a:defRPr sz="2400" kern="1200">
        <a:solidFill>
          <a:schemeClr val="tx1"/>
        </a:solidFill>
        <a:latin typeface="Times" charset="0"/>
        <a:ea typeface="ＭＳ Ｐゴシック" charset="0"/>
        <a:cs typeface="+mn-cs"/>
      </a:defRPr>
    </a:lvl8pPr>
    <a:lvl9pPr marL="3657600" algn="l" defTabSz="457200" rtl="0" eaLnBrk="1" latinLnBrk="0" hangingPunct="1">
      <a:defRPr sz="2400" kern="1200">
        <a:solidFill>
          <a:schemeClr val="tx1"/>
        </a:solidFill>
        <a:latin typeface="Times" charset="0"/>
        <a:ea typeface="ＭＳ Ｐゴシック" charset="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800080"/>
    <a:srgbClr val="FFFF00"/>
    <a:srgbClr val="0000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55" autoAdjust="0"/>
    <p:restoredTop sz="96218" autoAdjust="0"/>
  </p:normalViewPr>
  <p:slideViewPr>
    <p:cSldViewPr snapToGrid="0">
      <p:cViewPr>
        <p:scale>
          <a:sx n="100" d="100"/>
          <a:sy n="100" d="100"/>
        </p:scale>
        <p:origin x="-71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720"/>
    </p:cViewPr>
  </p:sorterViewPr>
  <p:notesViewPr>
    <p:cSldViewPr snapToGrid="0">
      <p:cViewPr varScale="1">
        <p:scale>
          <a:sx n="98" d="100"/>
          <a:sy n="98" d="100"/>
        </p:scale>
        <p:origin x="-2592"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printerSettings" Target="printerSettings/printerSettings1.bin"/><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17411"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741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17413"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4"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17415"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9463606-3406-4E43-9876-B0BD7FE6888B}" type="slidenum">
              <a:rPr lang="en-US"/>
              <a:pPr/>
              <a:t>‹#›</a:t>
            </a:fld>
            <a:endParaRPr lang="en-US"/>
          </a:p>
        </p:txBody>
      </p:sp>
    </p:spTree>
    <p:extLst>
      <p:ext uri="{BB962C8B-B14F-4D97-AF65-F5344CB8AC3E}">
        <p14:creationId xmlns:p14="http://schemas.microsoft.com/office/powerpoint/2010/main" val="7198507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charset="0"/>
        <a:ea typeface="ＭＳ Ｐゴシック" charset="0"/>
        <a:cs typeface="+mn-cs"/>
      </a:defRPr>
    </a:lvl1pPr>
    <a:lvl2pPr marL="457200" algn="l" rtl="0" fontAlgn="base">
      <a:spcBef>
        <a:spcPct val="30000"/>
      </a:spcBef>
      <a:spcAft>
        <a:spcPct val="0"/>
      </a:spcAft>
      <a:defRPr sz="1200" kern="1200">
        <a:solidFill>
          <a:schemeClr val="tx1"/>
        </a:solidFill>
        <a:latin typeface="Times" charset="0"/>
        <a:ea typeface="ＭＳ Ｐゴシック" charset="0"/>
        <a:cs typeface="+mn-cs"/>
      </a:defRPr>
    </a:lvl2pPr>
    <a:lvl3pPr marL="914400" algn="l" rtl="0" fontAlgn="base">
      <a:spcBef>
        <a:spcPct val="30000"/>
      </a:spcBef>
      <a:spcAft>
        <a:spcPct val="0"/>
      </a:spcAft>
      <a:defRPr sz="1200" kern="1200">
        <a:solidFill>
          <a:schemeClr val="tx1"/>
        </a:solidFill>
        <a:latin typeface="Times"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3E9C610-CF5A-CE43-A473-80D9F03C1434}" type="slidenum">
              <a:rPr lang="en-US"/>
              <a:pPr/>
              <a:t>1</a:t>
            </a:fld>
            <a:endParaRPr lang="en-US"/>
          </a:p>
        </p:txBody>
      </p:sp>
      <p:sp>
        <p:nvSpPr>
          <p:cNvPr id="419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19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1B4FFA1-BCDA-3346-8D3D-8164D4EA6254}" type="slidenum">
              <a:rPr lang="en-US"/>
              <a:pPr/>
              <a:t>12</a:t>
            </a:fld>
            <a:endParaRPr lang="en-US"/>
          </a:p>
        </p:txBody>
      </p:sp>
      <p:sp>
        <p:nvSpPr>
          <p:cNvPr id="184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8435" name="Rectangle 3"/>
          <p:cNvSpPr>
            <a:spLocks noGrp="1" noChangeArrowheads="1"/>
          </p:cNvSpPr>
          <p:nvPr>
            <p:ph type="body" idx="1"/>
          </p:nvPr>
        </p:nvSpPr>
        <p:spPr/>
        <p:txBody>
          <a:bodyPr/>
          <a:lstStyle/>
          <a:p>
            <a:r>
              <a:rPr lang="en-US"/>
              <a:t>The conserved portions are shown in red and purple and the fold is a alternating alpha-beta structure.  </a:t>
            </a:r>
          </a:p>
          <a:p>
            <a:r>
              <a:rPr lang="en-US"/>
              <a:t>The protein contacts the RNA via the loops between the secondary structure elements.</a:t>
            </a:r>
          </a:p>
          <a:p>
            <a:r>
              <a:rPr lang="en-US"/>
              <a:t>Thus, this protein architecture affords a flexible platform for specific RNA recognition.</a:t>
            </a:r>
          </a:p>
          <a:p>
            <a:r>
              <a:rPr lang="en-US"/>
              <a:t>Generally single amino acid mutations do not greatly weaken protein binding and overall the effects of mutating one </a:t>
            </a:r>
          </a:p>
          <a:p>
            <a:r>
              <a:rPr lang="en-US"/>
              <a:t>Amino acid residue are not dramatic.</a:t>
            </a:r>
          </a:p>
          <a:p>
            <a:r>
              <a:rPr lang="en-US"/>
              <a:t>The yellow residues shown--K28, N47, and F85 by factors of 15-20X</a:t>
            </a:r>
          </a:p>
          <a:p>
            <a:r>
              <a:rPr lang="en-US"/>
              <a:t>All mutants tested are on outside protein surface and according to Circular Dichroism experiments, do not destabilize the protein structure.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CE5F863-AD6C-6F41-97EA-676FDABAC3C7}" type="slidenum">
              <a:rPr lang="en-US"/>
              <a:pPr/>
              <a:t>13</a:t>
            </a:fld>
            <a:endParaRPr lang="en-US"/>
          </a:p>
        </p:txBody>
      </p:sp>
      <p:sp>
        <p:nvSpPr>
          <p:cNvPr id="368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6867" name="Rectangle 3"/>
          <p:cNvSpPr>
            <a:spLocks noGrp="1" noChangeArrowheads="1"/>
          </p:cNvSpPr>
          <p:nvPr>
            <p:ph type="body" idx="1"/>
          </p:nvPr>
        </p:nvSpPr>
        <p:spPr/>
        <p:txBody>
          <a:bodyPr/>
          <a:lstStyle/>
          <a:p>
            <a:r>
              <a:rPr lang="en-US"/>
              <a:t>In  collaboration with Jamie Williamson</a:t>
            </a:r>
            <a:r>
              <a:rPr lang="ja-JP" altLang="en-US">
                <a:latin typeface="Arial"/>
              </a:rPr>
              <a:t>’</a:t>
            </a:r>
            <a:r>
              <a:rPr lang="en-US"/>
              <a:t>s lab at Scripps, we targeted numerous interface residues for mutageneis.  In the electrophoretic bandshift experiment, wild type maltose binding protein fusion is compared to the F85W mutant.</a:t>
            </a:r>
          </a:p>
          <a:p>
            <a:r>
              <a:rPr lang="en-US"/>
              <a:t>In the nitrocellulose filter binding experiment, the wild type L30 fusion is compared to the conservative histidine and tryptophan substituted proteins.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665CBCF-418C-4848-85D6-433CB3638760}" type="slidenum">
              <a:rPr lang="en-US"/>
              <a:pPr/>
              <a:t>14</a:t>
            </a:fld>
            <a:endParaRPr lang="en-US"/>
          </a:p>
        </p:txBody>
      </p:sp>
      <p:sp>
        <p:nvSpPr>
          <p:cNvPr id="358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5843" name="Rectangle 3"/>
          <p:cNvSpPr>
            <a:spLocks noGrp="1" noChangeArrowheads="1"/>
          </p:cNvSpPr>
          <p:nvPr>
            <p:ph type="body" idx="1"/>
          </p:nvPr>
        </p:nvSpPr>
        <p:spPr/>
        <p:txBody>
          <a:bodyPr/>
          <a:lstStyle/>
          <a:p>
            <a:r>
              <a:rPr lang="en-US"/>
              <a:t>Here is an example of a single amino acid mutation.  The binding affinities are measure by nitrocellulose filter binding.</a:t>
            </a:r>
          </a:p>
          <a:p>
            <a:r>
              <a:rPr lang="en-US"/>
              <a:t>Phenylalanine 85 stacks on top of the non-canonical stem and </a:t>
            </a:r>
            <a:r>
              <a:rPr lang="ja-JP" altLang="en-US">
                <a:latin typeface="Arial"/>
              </a:rPr>
              <a:t>“</a:t>
            </a:r>
            <a:r>
              <a:rPr lang="en-US"/>
              <a:t>enforces</a:t>
            </a:r>
            <a:r>
              <a:rPr lang="ja-JP" altLang="en-US">
                <a:latin typeface="Arial"/>
              </a:rPr>
              <a:t>”</a:t>
            </a:r>
            <a:r>
              <a:rPr lang="en-US"/>
              <a:t> the K-turn.  Mutation to alanine weakens binding significantly, but conservative subsitutions are generally tolerated.  Insterestingly, no L30</a:t>
            </a:r>
            <a:r>
              <a:rPr lang="ja-JP" altLang="en-US">
                <a:latin typeface="Arial"/>
              </a:rPr>
              <a:t>’</a:t>
            </a:r>
            <a:r>
              <a:rPr lang="en-US"/>
              <a:t>s have tryptophan or isoleucine at</a:t>
            </a:r>
          </a:p>
          <a:p>
            <a:r>
              <a:rPr lang="en-US"/>
              <a:t>This position and these substitutions weaken binding slightly.  There are examples of proteins in the L7/L12 class where isoleucine is commonly found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8337361-A040-834B-A7F5-0AE12EE26FBC}" type="slidenum">
              <a:rPr lang="en-US"/>
              <a:pPr/>
              <a:t>15</a:t>
            </a:fld>
            <a:endParaRPr lang="en-US"/>
          </a:p>
        </p:txBody>
      </p:sp>
      <p:sp>
        <p:nvSpPr>
          <p:cNvPr id="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459" name="Rectangle 3"/>
          <p:cNvSpPr>
            <a:spLocks noGrp="1" noChangeArrowheads="1"/>
          </p:cNvSpPr>
          <p:nvPr>
            <p:ph type="body" idx="1"/>
          </p:nvPr>
        </p:nvSpPr>
        <p:spPr/>
        <p:txBody>
          <a:bodyPr/>
          <a:lstStyle/>
          <a:p>
            <a:r>
              <a:rPr lang="en-US"/>
              <a:t>Let</a:t>
            </a:r>
            <a:r>
              <a:rPr lang="ja-JP" altLang="en-US">
                <a:latin typeface="Arial"/>
              </a:rPr>
              <a:t>’</a:t>
            </a:r>
            <a:r>
              <a:rPr lang="en-US"/>
              <a:t>s turn our attention to the RNA.  As you can imagine,</a:t>
            </a:r>
          </a:p>
          <a:p>
            <a:r>
              <a:rPr lang="en-US"/>
              <a:t>Problem with RNA mutations--can disrupt RNA-protein contact or intricate architecture of K-turn.</a:t>
            </a:r>
          </a:p>
          <a:p>
            <a:r>
              <a:rPr lang="en-US"/>
              <a:t>In this filter binding experiment only one substitution retains wild type binding ability and that is the A that stacks on the </a:t>
            </a:r>
          </a:p>
          <a:p>
            <a:r>
              <a:rPr lang="en-US"/>
              <a:t>Canonical stem.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D27DCB2-9118-9E49-9556-2419AB2A738F}" type="slidenum">
              <a:rPr lang="en-US"/>
              <a:pPr/>
              <a:t>16</a:t>
            </a:fld>
            <a:endParaRPr lang="en-US"/>
          </a:p>
        </p:txBody>
      </p:sp>
      <p:sp>
        <p:nvSpPr>
          <p:cNvPr id="378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r>
              <a:rPr lang="en-US"/>
              <a:t>So far, I have described in vitro experiments with purified RNAs and proteins.  Now I will shift gears to</a:t>
            </a:r>
          </a:p>
          <a:p>
            <a:r>
              <a:rPr lang="en-US"/>
              <a:t>Describe an in vivo assay that tests L30e</a:t>
            </a:r>
            <a:r>
              <a:rPr lang="ja-JP" altLang="en-US">
                <a:latin typeface="Arial"/>
              </a:rPr>
              <a:t>’</a:t>
            </a:r>
            <a:r>
              <a:rPr lang="en-US"/>
              <a:t>s ability to repress translation of an enzyme.  This is analalgous</a:t>
            </a:r>
          </a:p>
          <a:p>
            <a:r>
              <a:rPr lang="en-US"/>
              <a:t>to its autoregulatory activity.</a:t>
            </a:r>
          </a:p>
          <a:p>
            <a:endParaRPr lang="en-US"/>
          </a:p>
          <a:p>
            <a:endParaRPr lang="en-US"/>
          </a:p>
          <a:p>
            <a:r>
              <a:rPr lang="en-US"/>
              <a:t>The two plasmid assay was carried out in E. coli asks whether or not the L30e protein is capable of repressing production of </a:t>
            </a:r>
          </a:p>
          <a:p>
            <a:r>
              <a:rPr lang="en-US"/>
              <a:t>Beta galactosidase.  In brief, one plasmid encodes the gene for the L30e protein.</a:t>
            </a:r>
          </a:p>
          <a:p>
            <a:r>
              <a:rPr lang="en-US"/>
              <a:t>The other reporter plasmid encodes the beta galactosidase gene preceded by the L30e binding site.</a:t>
            </a:r>
          </a:p>
          <a:p>
            <a:r>
              <a:rPr lang="en-US"/>
              <a:t>The repression ratio, RR, is just the ratio of b-gal produced in the absense of repressor, compared to</a:t>
            </a:r>
          </a:p>
          <a:p>
            <a:r>
              <a:rPr lang="en-US"/>
              <a:t>The amount of b-gal produced in the presence of L30 repressor.  If a strong interaction occurs, the repression</a:t>
            </a:r>
          </a:p>
          <a:p>
            <a:r>
              <a:rPr lang="en-US"/>
              <a:t>Ratio is high, around 500, and the binding affinity low (about 10 nM).</a:t>
            </a:r>
          </a:p>
          <a:p>
            <a:r>
              <a:rPr lang="en-US"/>
              <a:t>Conversely, if binding is weak, the RR is 1 and the Kd is very large.</a:t>
            </a:r>
          </a:p>
          <a:p>
            <a:r>
              <a:rPr lang="en-US"/>
              <a:t>We used this assay to screen for protein mutations that restore binding to mutant RNAs that bind protein weakly.</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96AE21D-A521-2640-802A-914B807A1104}" type="slidenum">
              <a:rPr lang="en-US"/>
              <a:pPr/>
              <a:t>17</a:t>
            </a:fld>
            <a:endParaRPr lang="en-US"/>
          </a:p>
        </p:txBody>
      </p:sp>
      <p:sp>
        <p:nvSpPr>
          <p:cNvPr id="21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1507" name="Rectangle 3"/>
          <p:cNvSpPr>
            <a:spLocks noGrp="1" noChangeArrowheads="1"/>
          </p:cNvSpPr>
          <p:nvPr>
            <p:ph type="body" idx="1"/>
          </p:nvPr>
        </p:nvSpPr>
        <p:spPr/>
        <p:txBody>
          <a:bodyPr/>
          <a:lstStyle/>
          <a:p>
            <a:r>
              <a:rPr lang="en-US"/>
              <a:t>Initially we picked an RNA with weak to moderate protein affinity.</a:t>
            </a:r>
          </a:p>
          <a:p>
            <a:r>
              <a:rPr lang="en-US"/>
              <a:t>The plasmid encoding the L30e protein was randomly mutated.</a:t>
            </a:r>
          </a:p>
          <a:p>
            <a:r>
              <a:rPr lang="en-US"/>
              <a:t>Both plasmids were inserted into Ecoli and bacterial colonies that</a:t>
            </a:r>
          </a:p>
          <a:p>
            <a:r>
              <a:rPr lang="en-US"/>
              <a:t>No longer produce Bgal were screened. The specific mutation was located.</a:t>
            </a:r>
          </a:p>
          <a:p>
            <a:r>
              <a:rPr lang="en-US"/>
              <a:t>Interesting mutations were then tested for specificity to make sure that</a:t>
            </a:r>
          </a:p>
          <a:p>
            <a:r>
              <a:rPr lang="en-US"/>
              <a:t>The increase in repression ratio was specific to the RNA and protein under consideration.</a:t>
            </a:r>
          </a:p>
          <a:p>
            <a:r>
              <a:rPr lang="en-US"/>
              <a:t>Finally, interesting protein mutants  were tested in vitro.</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E4949DF0-2973-D74C-83A7-337F96D9E2E6}" type="slidenum">
              <a:rPr lang="en-US"/>
              <a:pPr/>
              <a:t>18</a:t>
            </a:fld>
            <a:endParaRPr lang="en-US"/>
          </a:p>
        </p:txBody>
      </p:sp>
      <p:sp>
        <p:nvSpPr>
          <p:cNvPr id="3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8915" name="Rectangle 3"/>
          <p:cNvSpPr>
            <a:spLocks noGrp="1" noChangeArrowheads="1"/>
          </p:cNvSpPr>
          <p:nvPr>
            <p:ph type="body" idx="1"/>
          </p:nvPr>
        </p:nvSpPr>
        <p:spPr/>
        <p:txBody>
          <a:bodyPr/>
          <a:lstStyle/>
          <a:p>
            <a:r>
              <a:rPr lang="en-US"/>
              <a:t>In order to gain confidence in our system, the two plasmid system was used to study point</a:t>
            </a:r>
          </a:p>
          <a:p>
            <a:r>
              <a:rPr lang="en-US"/>
              <a:t>Mutations in the RNA or protein that we already knew weakened binding.</a:t>
            </a:r>
          </a:p>
          <a:p>
            <a:r>
              <a:rPr lang="en-US"/>
              <a:t>On the left we have the structure of the two GA pairs and on the right</a:t>
            </a:r>
          </a:p>
          <a:p>
            <a:r>
              <a:rPr lang="en-US"/>
              <a:t>We see that any mutations in three of the four nucleotides results in a repression</a:t>
            </a:r>
          </a:p>
          <a:p>
            <a:r>
              <a:rPr lang="en-US"/>
              <a:t>Ratio of 1 and thus no binding.  We assume that these mutations disrupt the kink-turn</a:t>
            </a:r>
          </a:p>
          <a:p>
            <a:r>
              <a:rPr lang="en-US"/>
              <a:t>Architecture.  At the G11 position and A or U depresses the RR and thus weakens binding,</a:t>
            </a:r>
          </a:p>
          <a:p>
            <a:r>
              <a:rPr lang="en-US"/>
              <a:t>But not as disasterously.  Thus, these mutations are reasonable candidates for our</a:t>
            </a:r>
          </a:p>
          <a:p>
            <a:r>
              <a:rPr lang="en-US"/>
              <a:t>Suppressor search.  Finally we see that a protein mutation also greatly reduces the</a:t>
            </a:r>
          </a:p>
          <a:p>
            <a:r>
              <a:rPr lang="en-US"/>
              <a:t>Repression ration.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036920B-7E72-7F48-909C-71829B025F52}" type="slidenum">
              <a:rPr lang="en-US"/>
              <a:pPr/>
              <a:t>19</a:t>
            </a:fld>
            <a:endParaRPr lang="en-US"/>
          </a:p>
        </p:txBody>
      </p:sp>
      <p:sp>
        <p:nvSpPr>
          <p:cNvPr id="266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6627" name="Rectangle 3"/>
          <p:cNvSpPr>
            <a:spLocks noGrp="1" noChangeArrowheads="1"/>
          </p:cNvSpPr>
          <p:nvPr>
            <p:ph type="body" idx="1"/>
          </p:nvPr>
        </p:nvSpPr>
        <p:spPr/>
        <p:txBody>
          <a:bodyPr/>
          <a:lstStyle/>
          <a:p>
            <a:r>
              <a:rPr lang="en-US"/>
              <a:t>This table summarizes our search for protein suppressors of moderate RNA mutations.  Unfortunatley, no protein</a:t>
            </a:r>
          </a:p>
          <a:p>
            <a:r>
              <a:rPr lang="en-US"/>
              <a:t>Supprssor was found to reverse the G11 mutations.  Perhaps this is reasonable given that this mutation</a:t>
            </a:r>
          </a:p>
          <a:p>
            <a:r>
              <a:rPr lang="en-US"/>
              <a:t>May disrupt the kink-turn and not an RNA-protein contact.  A55G makes protein contacts via its ribose,</a:t>
            </a:r>
          </a:p>
          <a:p>
            <a:r>
              <a:rPr lang="en-US"/>
              <a:t>Not via its base so it is not surprising that no suppressor was found for this mutation.  G56 and A57 are both unpaired</a:t>
            </a:r>
          </a:p>
          <a:p>
            <a:r>
              <a:rPr lang="en-US"/>
              <a:t>And A57 makes extensive protein contacts.  In both cases we see quite a moderate, but specific, increase in </a:t>
            </a:r>
          </a:p>
          <a:p>
            <a:r>
              <a:rPr lang="en-US"/>
              <a:t>The repression ratio.</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B983F91-2B8A-384E-AB1F-D7441304BD4D}" type="slidenum">
              <a:rPr lang="en-US"/>
              <a:pPr/>
              <a:t>20</a:t>
            </a:fld>
            <a:endParaRPr lang="en-US"/>
          </a:p>
        </p:txBody>
      </p:sp>
      <p:sp>
        <p:nvSpPr>
          <p:cNvPr id="399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9939" name="Rectangle 3"/>
          <p:cNvSpPr>
            <a:spLocks noGrp="1" noChangeArrowheads="1"/>
          </p:cNvSpPr>
          <p:nvPr>
            <p:ph type="body" idx="1"/>
          </p:nvPr>
        </p:nvSpPr>
        <p:spPr/>
        <p:txBody>
          <a:bodyPr/>
          <a:lstStyle/>
          <a:p>
            <a:r>
              <a:rPr lang="en-US"/>
              <a:t>Let</a:t>
            </a:r>
            <a:r>
              <a:rPr lang="ja-JP" altLang="en-US">
                <a:latin typeface="Arial"/>
              </a:rPr>
              <a:t>’</a:t>
            </a:r>
            <a:r>
              <a:rPr lang="en-US"/>
              <a:t>s examine one supressor in detail.  Wild type protein binds G56U RNA much more</a:t>
            </a:r>
          </a:p>
          <a:p>
            <a:r>
              <a:rPr lang="en-US"/>
              <a:t>Weakly than it  does wild type RNA.</a:t>
            </a:r>
          </a:p>
          <a:p>
            <a:r>
              <a:rPr lang="en-US"/>
              <a:t>The Glycine 88 to serine mutation weakens binding to the wild type RNA but</a:t>
            </a:r>
          </a:p>
          <a:p>
            <a:r>
              <a:rPr lang="en-US"/>
              <a:t>Strengthens binding to the G56U mutant.  </a:t>
            </a:r>
          </a:p>
          <a:p>
            <a:r>
              <a:rPr lang="en-US"/>
              <a:t>In contrast the G88 alanine mutant strengthens binding to both RNAs and</a:t>
            </a:r>
          </a:p>
          <a:p>
            <a:r>
              <a:rPr lang="en-US"/>
              <a:t>Would thus be non-specific.</a:t>
            </a:r>
          </a:p>
          <a:p>
            <a:r>
              <a:rPr lang="en-US"/>
              <a:t>This data supports the existence of an important contact between U56 and Ser88.</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8C5E65A-3A5C-8345-800E-AA4EABF4971C}" type="slidenum">
              <a:rPr lang="en-US"/>
              <a:pPr/>
              <a:t>21</a:t>
            </a:fld>
            <a:endParaRPr lang="en-US"/>
          </a:p>
        </p:txBody>
      </p:sp>
      <p:sp>
        <p:nvSpPr>
          <p:cNvPr id="409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63" name="Rectangle 3"/>
          <p:cNvSpPr>
            <a:spLocks noGrp="1" noChangeArrowheads="1"/>
          </p:cNvSpPr>
          <p:nvPr>
            <p:ph type="body" idx="1"/>
          </p:nvPr>
        </p:nvSpPr>
        <p:spPr/>
        <p:txBody>
          <a:bodyPr/>
          <a:lstStyle/>
          <a:p>
            <a:r>
              <a:rPr lang="en-US"/>
              <a:t>Shown here is the structure of the wild type RNA-wild type protein complex.  Once again,</a:t>
            </a:r>
          </a:p>
          <a:p>
            <a:r>
              <a:rPr lang="en-US"/>
              <a:t>We can see F85 stacked on G 56.  The glycine abuts the G and perhaps when the smaller</a:t>
            </a:r>
          </a:p>
          <a:p>
            <a:r>
              <a:rPr lang="en-US"/>
              <a:t>U replaces the purine, more room is created for the serine.  Normally Gly 88 </a:t>
            </a:r>
            <a:r>
              <a:rPr lang="ja-JP" altLang="en-US">
                <a:latin typeface="Arial"/>
              </a:rPr>
              <a:t>‘</a:t>
            </a:r>
            <a:r>
              <a:rPr lang="en-US"/>
              <a:t>s backbone</a:t>
            </a:r>
          </a:p>
          <a:p>
            <a:r>
              <a:rPr lang="en-US"/>
              <a:t>Amide makes a hydrogen bond with A57</a:t>
            </a:r>
            <a:r>
              <a:rPr lang="ja-JP" altLang="en-US">
                <a:latin typeface="Arial"/>
              </a:rPr>
              <a:t>’</a:t>
            </a:r>
            <a:r>
              <a:rPr lang="en-US"/>
              <a:t>s phosphate so it seems likely that this</a:t>
            </a:r>
          </a:p>
          <a:p>
            <a:r>
              <a:rPr lang="en-US"/>
              <a:t>Pair of mutations causes some localized rearrangements.</a:t>
            </a:r>
          </a:p>
          <a:p>
            <a:r>
              <a:rPr lang="en-US"/>
              <a:t>One reason to use this two plasmid approach is to find mutations that one couldn</a:t>
            </a:r>
            <a:r>
              <a:rPr lang="ja-JP" altLang="en-US">
                <a:latin typeface="Arial"/>
              </a:rPr>
              <a:t>’</a:t>
            </a:r>
            <a:r>
              <a:rPr lang="en-US"/>
              <a:t>t predict</a:t>
            </a:r>
          </a:p>
          <a:p>
            <a:r>
              <a:rPr lang="en-US"/>
              <a:t>Based on looking at the structure alone.  Do we find surprises?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26620EF-BCA9-9246-A72C-0F047A1D7B18}" type="slidenum">
              <a:rPr lang="en-US"/>
              <a:pPr>
                <a:defRPr/>
              </a:pPr>
              <a:t>3</a:t>
            </a:fld>
            <a:endParaRPr lang="en-US"/>
          </a:p>
        </p:txBody>
      </p:sp>
      <p:sp>
        <p:nvSpPr>
          <p:cNvPr id="81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val="1"/>
            </a:ext>
          </a:extLst>
        </p:spPr>
      </p:sp>
      <p:sp>
        <p:nvSpPr>
          <p:cNvPr id="81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smtClean="0">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9DF46CF-4F24-5D4C-960C-ED9A34699989}" type="slidenum">
              <a:rPr lang="en-US"/>
              <a:pPr/>
              <a:t>22</a:t>
            </a:fld>
            <a:endParaRPr lang="en-US"/>
          </a:p>
        </p:txBody>
      </p:sp>
      <p:sp>
        <p:nvSpPr>
          <p:cNvPr id="256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5603" name="Rectangle 3"/>
          <p:cNvSpPr>
            <a:spLocks noGrp="1" noChangeArrowheads="1"/>
          </p:cNvSpPr>
          <p:nvPr>
            <p:ph type="body" idx="1"/>
          </p:nvPr>
        </p:nvSpPr>
        <p:spPr/>
        <p:txBody>
          <a:bodyPr/>
          <a:lstStyle/>
          <a:p>
            <a:r>
              <a:rPr lang="en-US"/>
              <a:t>You may remember that the Search for Protein suppressor of A55 found none, but A55G mutation may be suppressed by an RNA mutation as shown here.</a:t>
            </a:r>
          </a:p>
          <a:p>
            <a:r>
              <a:rPr lang="en-US"/>
              <a:t>On the protein side, it appears that the R52 to leucine or isoleucine produce proteins that are better binders.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D063080-C423-224A-9B50-D32B32E76206}" type="slidenum">
              <a:rPr lang="en-US"/>
              <a:pPr/>
              <a:t>23</a:t>
            </a:fld>
            <a:endParaRPr lang="en-US"/>
          </a:p>
        </p:txBody>
      </p:sp>
      <p:sp>
        <p:nvSpPr>
          <p:cNvPr id="44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40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44ECBB3-49F9-1141-B41D-326C73C32BF3}" type="slidenum">
              <a:rPr lang="en-US"/>
              <a:pPr/>
              <a:t>31</a:t>
            </a:fld>
            <a:endParaRPr lang="en-US"/>
          </a:p>
        </p:txBody>
      </p:sp>
      <p:sp>
        <p:nvSpPr>
          <p:cNvPr id="450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5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D769F0A-3BFE-5643-A6D7-4C4BEEF91C07}" type="slidenum">
              <a:rPr lang="en-US"/>
              <a:pPr/>
              <a:t>4</a:t>
            </a:fld>
            <a:endParaRPr lang="en-US"/>
          </a:p>
        </p:txBody>
      </p:sp>
      <p:sp>
        <p:nvSpPr>
          <p:cNvPr id="430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3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D40CC13-C2FB-674F-8A7F-F445E4C917F1}" type="slidenum">
              <a:rPr lang="en-US"/>
              <a:pPr/>
              <a:t>5</a:t>
            </a:fld>
            <a:endParaRPr lang="en-US"/>
          </a:p>
        </p:txBody>
      </p:sp>
      <p:sp>
        <p:nvSpPr>
          <p:cNvPr id="3481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p:txBody>
          <a:bodyPr/>
          <a:lstStyle/>
          <a:p>
            <a:r>
              <a:rPr lang="en-US"/>
              <a:t>Normally, the L30e protein is incorporated into the ribosome.  Under conditions of excess L30e, the protein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86DDD8F-CC86-B440-9D98-0212D2D00EA4}" type="slidenum">
              <a:rPr lang="en-US"/>
              <a:pPr/>
              <a:t>7</a:t>
            </a:fld>
            <a:endParaRPr lang="en-US"/>
          </a:p>
        </p:txBody>
      </p:sp>
      <p:sp>
        <p:nvSpPr>
          <p:cNvPr id="296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29699" name="Rectangle 3"/>
          <p:cNvSpPr>
            <a:spLocks noGrp="1" noChangeArrowheads="1"/>
          </p:cNvSpPr>
          <p:nvPr>
            <p:ph type="body" idx="1"/>
          </p:nvPr>
        </p:nvSpPr>
        <p:spPr/>
        <p:txBody>
          <a:bodyPr/>
          <a:lstStyle/>
          <a:p>
            <a:r>
              <a:rPr lang="en-US"/>
              <a:t>Ribosomal Protein L30e is essential in yeast and according to recent EM work is part of the subunit interface.</a:t>
            </a:r>
          </a:p>
          <a:p>
            <a:r>
              <a:rPr lang="en-US"/>
              <a:t>As can be seen by  sequence alignment, members of the L7/L12 class of proteins share homology over their full length and fold into a mixed alpha beta domain where two pairs of alpha helices sandwich four strands of beta sheets.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62663C87-1CA8-6040-A939-27B67FC0E650}" type="slidenum">
              <a:rPr lang="en-US"/>
              <a:pPr/>
              <a:t>8</a:t>
            </a:fld>
            <a:endParaRPr lang="en-US"/>
          </a:p>
        </p:txBody>
      </p:sp>
      <p:sp>
        <p:nvSpPr>
          <p:cNvPr id="3072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0723" name="Rectangle 3"/>
          <p:cNvSpPr>
            <a:spLocks noGrp="1" noChangeArrowheads="1"/>
          </p:cNvSpPr>
          <p:nvPr>
            <p:ph type="body" idx="1"/>
          </p:nvPr>
        </p:nvSpPr>
        <p:spPr/>
        <p:txBody>
          <a:bodyPr/>
          <a:lstStyle/>
          <a:p>
            <a:r>
              <a:rPr lang="en-US"/>
              <a:t>During the analysis of ribosomal crystal stucture, it was noticed that RNAs often fold into a strikingly bent configuration.  These RNAs are often bound to proteins and share certain secondary structure characteristics.  This motif was named </a:t>
            </a:r>
            <a:r>
              <a:rPr lang="ja-JP" altLang="en-US">
                <a:latin typeface="Arial"/>
              </a:rPr>
              <a:t>“</a:t>
            </a:r>
            <a:r>
              <a:rPr lang="en-US"/>
              <a:t>kink-turn</a:t>
            </a:r>
            <a:r>
              <a:rPr lang="ja-JP" altLang="en-US">
                <a:latin typeface="Arial"/>
              </a:rPr>
              <a:t>”</a:t>
            </a:r>
            <a:r>
              <a:rPr lang="en-US"/>
              <a:t> or  the GA motif originally found in snoRNAs.  The consensus sequence shows two stems separated by a three base bulge.</a:t>
            </a:r>
          </a:p>
          <a:p>
            <a:r>
              <a:rPr lang="en-US"/>
              <a:t>The non-canonical stem has two GA pairs and the tight turn is stabilized by an A-minor interaction between the circled bases.  Based on ribosomal crystal structure and the L30 NMR structure, Klein et al suggested that the L30e complex also contained a K-turn RNA.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03E1764-30F0-6548-93ED-57227B774A6C}" type="slidenum">
              <a:rPr lang="en-US"/>
              <a:pPr/>
              <a:t>9</a:t>
            </a:fld>
            <a:endParaRPr lang="en-US"/>
          </a:p>
        </p:txBody>
      </p:sp>
      <p:sp>
        <p:nvSpPr>
          <p:cNvPr id="31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747" name="Rectangle 3"/>
          <p:cNvSpPr>
            <a:spLocks noGrp="1" noChangeArrowheads="1"/>
          </p:cNvSpPr>
          <p:nvPr>
            <p:ph type="body" idx="1"/>
          </p:nvPr>
        </p:nvSpPr>
        <p:spPr/>
        <p:txBody>
          <a:bodyPr/>
          <a:lstStyle/>
          <a:p>
            <a:r>
              <a:rPr lang="en-US"/>
              <a:t>Chao and Williamson crystallized the L30e complex and indeed found that the L30e RNA forms a K-turn with two GA sheared pairs.  Both the NMR and the crystal structures indicate that upon binding both the RNA and the protein become more structured.  Thus this is an example of mutually induced fit.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85F18F3-D311-DC47-A4A6-C2D8318DABC5}" type="slidenum">
              <a:rPr lang="en-US"/>
              <a:pPr/>
              <a:t>10</a:t>
            </a:fld>
            <a:endParaRPr lang="en-US"/>
          </a:p>
        </p:txBody>
      </p:sp>
      <p:sp>
        <p:nvSpPr>
          <p:cNvPr id="32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2771" name="Rectangle 3"/>
          <p:cNvSpPr>
            <a:spLocks noGrp="1" noChangeArrowheads="1"/>
          </p:cNvSpPr>
          <p:nvPr>
            <p:ph type="body" idx="1"/>
          </p:nvPr>
        </p:nvSpPr>
        <p:spPr/>
        <p:txBody>
          <a:bodyPr/>
          <a:lstStyle/>
          <a:p>
            <a:r>
              <a:rPr lang="en-US"/>
              <a:t>This figure shows the secondary structure of the L30 K=turn RNA.  The purple helix is the non-canonical stem and G56 is stacked on top of this stem.  To anticipate a bit, Phe85 is in turn stacked on G56.   The canonical stem is topped by A55 and A57 juts out into a protein pocket.  In our earlier SELEX experiments we found almost complete conservation of the two GA pairs and some variation of the three unpaired nucleotides.  The two stems come together at an acute angle and this is stabilized by an A-minor interaction between A59 and the G13-C54 pairs.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B9C7C6E-3AC7-E24B-A07D-8F826F1E1750}" type="slidenum">
              <a:rPr lang="en-US"/>
              <a:pPr/>
              <a:t>11</a:t>
            </a:fld>
            <a:endParaRPr lang="en-US"/>
          </a:p>
        </p:txBody>
      </p:sp>
      <p:sp>
        <p:nvSpPr>
          <p:cNvPr id="3379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3795" name="Rectangle 3"/>
          <p:cNvSpPr>
            <a:spLocks noGrp="1" noChangeArrowheads="1"/>
          </p:cNvSpPr>
          <p:nvPr>
            <p:ph type="body" idx="1"/>
          </p:nvPr>
        </p:nvSpPr>
        <p:spPr/>
        <p:txBody>
          <a:bodyPr/>
          <a:lstStyle/>
          <a:p>
            <a:r>
              <a:rPr lang="en-US"/>
              <a:t>Even in the absence of protein, some protection from chemical modification is seen. The lines and arrows indicate the network of hydrogen bonding that occurs in the iternal loop and the circles indicate protection from chemical modification. About 10 mM magnesium was used and the reactivities of GN1 were probed with dimethylsulfate and AN1</a:t>
            </a:r>
            <a:r>
              <a:rPr lang="ja-JP" altLang="en-US">
                <a:latin typeface="Arial"/>
              </a:rPr>
              <a:t>’</a:t>
            </a:r>
            <a:r>
              <a:rPr lang="en-US"/>
              <a:t>s reactivity with CMCT.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D476F0-E8D0-764C-BBAB-E9835432F041}" type="slidenum">
              <a:rPr lang="en-US"/>
              <a:pPr/>
              <a:t>‹#›</a:t>
            </a:fld>
            <a:endParaRPr lang="en-US"/>
          </a:p>
        </p:txBody>
      </p:sp>
    </p:spTree>
    <p:extLst>
      <p:ext uri="{BB962C8B-B14F-4D97-AF65-F5344CB8AC3E}">
        <p14:creationId xmlns:p14="http://schemas.microsoft.com/office/powerpoint/2010/main" val="3983104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CAFE9D1-5316-7C4D-A069-73ABDF0E2CAC}" type="slidenum">
              <a:rPr lang="en-US"/>
              <a:pPr/>
              <a:t>‹#›</a:t>
            </a:fld>
            <a:endParaRPr lang="en-US"/>
          </a:p>
        </p:txBody>
      </p:sp>
    </p:spTree>
    <p:extLst>
      <p:ext uri="{BB962C8B-B14F-4D97-AF65-F5344CB8AC3E}">
        <p14:creationId xmlns:p14="http://schemas.microsoft.com/office/powerpoint/2010/main" val="1099512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3C1CD1-4C52-B64C-8AC1-A1DE14F1F89B}" type="slidenum">
              <a:rPr lang="en-US"/>
              <a:pPr/>
              <a:t>‹#›</a:t>
            </a:fld>
            <a:endParaRPr lang="en-US"/>
          </a:p>
        </p:txBody>
      </p:sp>
    </p:spTree>
    <p:extLst>
      <p:ext uri="{BB962C8B-B14F-4D97-AF65-F5344CB8AC3E}">
        <p14:creationId xmlns:p14="http://schemas.microsoft.com/office/powerpoint/2010/main" val="33433097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1A9B4BA-2AED-5F4F-AA26-A260755A4C62}" type="slidenum">
              <a:rPr lang="en-US"/>
              <a:pPr/>
              <a:t>‹#›</a:t>
            </a:fld>
            <a:endParaRPr lang="en-US"/>
          </a:p>
        </p:txBody>
      </p:sp>
    </p:spTree>
    <p:extLst>
      <p:ext uri="{BB962C8B-B14F-4D97-AF65-F5344CB8AC3E}">
        <p14:creationId xmlns:p14="http://schemas.microsoft.com/office/powerpoint/2010/main" val="13997294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C552B4AD-8150-5E42-903B-597865829DEB}" type="slidenum">
              <a:rPr lang="en-US"/>
              <a:pPr/>
              <a:t>‹#›</a:t>
            </a:fld>
            <a:endParaRPr lang="en-US"/>
          </a:p>
        </p:txBody>
      </p:sp>
    </p:spTree>
    <p:extLst>
      <p:ext uri="{BB962C8B-B14F-4D97-AF65-F5344CB8AC3E}">
        <p14:creationId xmlns:p14="http://schemas.microsoft.com/office/powerpoint/2010/main" val="2877947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315198-69F5-3C49-947D-F575B0187F63}" type="slidenum">
              <a:rPr lang="en-US"/>
              <a:pPr/>
              <a:t>‹#›</a:t>
            </a:fld>
            <a:endParaRPr lang="en-US"/>
          </a:p>
        </p:txBody>
      </p:sp>
    </p:spTree>
    <p:extLst>
      <p:ext uri="{BB962C8B-B14F-4D97-AF65-F5344CB8AC3E}">
        <p14:creationId xmlns:p14="http://schemas.microsoft.com/office/powerpoint/2010/main" val="558904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1B58CF3-D039-4E41-924F-69BC1E2798DB}" type="slidenum">
              <a:rPr lang="en-US"/>
              <a:pPr/>
              <a:t>‹#›</a:t>
            </a:fld>
            <a:endParaRPr lang="en-US"/>
          </a:p>
        </p:txBody>
      </p:sp>
    </p:spTree>
    <p:extLst>
      <p:ext uri="{BB962C8B-B14F-4D97-AF65-F5344CB8AC3E}">
        <p14:creationId xmlns:p14="http://schemas.microsoft.com/office/powerpoint/2010/main" val="2367534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B5A506F-BBF5-2743-A7BC-5FD30ED7CD5F}" type="slidenum">
              <a:rPr lang="en-US"/>
              <a:pPr/>
              <a:t>‹#›</a:t>
            </a:fld>
            <a:endParaRPr lang="en-US"/>
          </a:p>
        </p:txBody>
      </p:sp>
    </p:spTree>
    <p:extLst>
      <p:ext uri="{BB962C8B-B14F-4D97-AF65-F5344CB8AC3E}">
        <p14:creationId xmlns:p14="http://schemas.microsoft.com/office/powerpoint/2010/main" val="2756831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730E3837-E185-4A43-B26E-80300AB835E9}" type="slidenum">
              <a:rPr lang="en-US"/>
              <a:pPr/>
              <a:t>‹#›</a:t>
            </a:fld>
            <a:endParaRPr lang="en-US"/>
          </a:p>
        </p:txBody>
      </p:sp>
    </p:spTree>
    <p:extLst>
      <p:ext uri="{BB962C8B-B14F-4D97-AF65-F5344CB8AC3E}">
        <p14:creationId xmlns:p14="http://schemas.microsoft.com/office/powerpoint/2010/main" val="3028914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352FB0CE-2AC2-914E-8F67-72B19DAE2FE2}" type="slidenum">
              <a:rPr lang="en-US"/>
              <a:pPr/>
              <a:t>‹#›</a:t>
            </a:fld>
            <a:endParaRPr lang="en-US"/>
          </a:p>
        </p:txBody>
      </p:sp>
    </p:spTree>
    <p:extLst>
      <p:ext uri="{BB962C8B-B14F-4D97-AF65-F5344CB8AC3E}">
        <p14:creationId xmlns:p14="http://schemas.microsoft.com/office/powerpoint/2010/main" val="412169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43CD8BA-B10D-C447-9930-EB20BF24543F}" type="slidenum">
              <a:rPr lang="en-US"/>
              <a:pPr/>
              <a:t>‹#›</a:t>
            </a:fld>
            <a:endParaRPr lang="en-US"/>
          </a:p>
        </p:txBody>
      </p:sp>
    </p:spTree>
    <p:extLst>
      <p:ext uri="{BB962C8B-B14F-4D97-AF65-F5344CB8AC3E}">
        <p14:creationId xmlns:p14="http://schemas.microsoft.com/office/powerpoint/2010/main" val="1781504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373A2F8-0D52-AD43-989D-6F76470C058D}" type="slidenum">
              <a:rPr lang="en-US"/>
              <a:pPr/>
              <a:t>‹#›</a:t>
            </a:fld>
            <a:endParaRPr lang="en-US"/>
          </a:p>
        </p:txBody>
      </p:sp>
    </p:spTree>
    <p:extLst>
      <p:ext uri="{BB962C8B-B14F-4D97-AF65-F5344CB8AC3E}">
        <p14:creationId xmlns:p14="http://schemas.microsoft.com/office/powerpoint/2010/main" val="24286972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E7576E-2E7C-3244-8F46-7D8ECEBF3E6C}" type="slidenum">
              <a:rPr lang="en-US"/>
              <a:pPr/>
              <a:t>‹#›</a:t>
            </a:fld>
            <a:endParaRPr lang="en-US"/>
          </a:p>
        </p:txBody>
      </p:sp>
    </p:spTree>
    <p:extLst>
      <p:ext uri="{BB962C8B-B14F-4D97-AF65-F5344CB8AC3E}">
        <p14:creationId xmlns:p14="http://schemas.microsoft.com/office/powerpoint/2010/main" val="14468395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lvl1pPr>
          </a:lstStyle>
          <a:p>
            <a:fld id="{45276082-286D-114D-BBDA-F076972C8E9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charset="0"/>
          <a:ea typeface="ＭＳ Ｐゴシック" charset="0"/>
        </a:defRPr>
      </a:lvl2pPr>
      <a:lvl3pPr algn="ctr" rtl="0" fontAlgn="base">
        <a:spcBef>
          <a:spcPct val="0"/>
        </a:spcBef>
        <a:spcAft>
          <a:spcPct val="0"/>
        </a:spcAft>
        <a:defRPr sz="4400">
          <a:solidFill>
            <a:schemeClr val="tx2"/>
          </a:solidFill>
          <a:latin typeface="Times" charset="0"/>
          <a:ea typeface="ＭＳ Ｐゴシック" charset="0"/>
        </a:defRPr>
      </a:lvl3pPr>
      <a:lvl4pPr algn="ctr" rtl="0" fontAlgn="base">
        <a:spcBef>
          <a:spcPct val="0"/>
        </a:spcBef>
        <a:spcAft>
          <a:spcPct val="0"/>
        </a:spcAft>
        <a:defRPr sz="4400">
          <a:solidFill>
            <a:schemeClr val="tx2"/>
          </a:solidFill>
          <a:latin typeface="Times" charset="0"/>
          <a:ea typeface="ＭＳ Ｐゴシック" charset="0"/>
        </a:defRPr>
      </a:lvl4pPr>
      <a:lvl5pPr algn="ctr" rtl="0" fontAlgn="base">
        <a:spcBef>
          <a:spcPct val="0"/>
        </a:spcBef>
        <a:spcAft>
          <a:spcPct val="0"/>
        </a:spcAft>
        <a:defRPr sz="4400">
          <a:solidFill>
            <a:schemeClr val="tx2"/>
          </a:solidFill>
          <a:latin typeface="Times" charset="0"/>
          <a:ea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bmp"/><Relationship Id="rId4" Type="http://schemas.openxmlformats.org/officeDocument/2006/relationships/image" Target="../media/image15.bmp"/><Relationship Id="rId5" Type="http://schemas.openxmlformats.org/officeDocument/2006/relationships/image" Target="../media/image16.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8.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oleObject" Target="../embeddings/oleObject1.bin"/><Relationship Id="rId5" Type="http://schemas.openxmlformats.org/officeDocument/2006/relationships/image" Target="../media/image22.emf"/><Relationship Id="rId1" Type="http://schemas.openxmlformats.org/officeDocument/2006/relationships/vmlDrawing" Target="../drawings/vmlDrawing1.vml"/><Relationship Id="rId2"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5.emf"/></Relationships>
</file>

<file path=ppt/slides/_rels/slide30.xml.rels><?xml version="1.0" encoding="UTF-8" standalone="yes"?>
<Relationships xmlns="http://schemas.openxmlformats.org/package/2006/relationships"><Relationship Id="rId3" Type="http://schemas.openxmlformats.org/officeDocument/2006/relationships/image" Target="../media/image31.tif"/><Relationship Id="rId4" Type="http://schemas.openxmlformats.org/officeDocument/2006/relationships/image" Target="../media/image32.JPG"/><Relationship Id="rId1" Type="http://schemas.openxmlformats.org/officeDocument/2006/relationships/slideLayout" Target="../slideLayouts/slideLayout1.xml"/><Relationship Id="rId2" Type="http://schemas.openxmlformats.org/officeDocument/2006/relationships/image" Target="../media/image30.tiff"/></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 kturn.png                                                      000310B9Mac HD                         BD9C0EFA:"/>
          <p:cNvPicPr>
            <a:picLocks noChangeAspect="1" noChangeArrowheads="1"/>
          </p:cNvPicPr>
          <p:nvPr/>
        </p:nvPicPr>
        <p:blipFill>
          <a:blip r:embed="rId3">
            <a:extLst>
              <a:ext uri="{28A0092B-C50C-407E-A947-70E740481C1C}">
                <a14:useLocalDpi xmlns:a14="http://schemas.microsoft.com/office/drawing/2010/main" val="0"/>
              </a:ext>
            </a:extLst>
          </a:blip>
          <a:srcRect t="43724"/>
          <a:stretch>
            <a:fillRect/>
          </a:stretch>
        </p:blipFill>
        <p:spPr bwMode="auto">
          <a:xfrm>
            <a:off x="4495800" y="2819400"/>
            <a:ext cx="4429125" cy="2492375"/>
          </a:xfrm>
          <a:prstGeom prst="rect">
            <a:avLst/>
          </a:prstGeom>
          <a:noFill/>
          <a:extLst>
            <a:ext uri="{909E8E84-426E-40dd-AFC4-6F175D3DCCD1}">
              <a14:hiddenFill xmlns:a14="http://schemas.microsoft.com/office/drawing/2010/main">
                <a:solidFill>
                  <a:srgbClr val="FFFFFF"/>
                </a:solidFill>
              </a14:hiddenFill>
            </a:ext>
          </a:extLst>
        </p:spPr>
      </p:pic>
      <p:sp>
        <p:nvSpPr>
          <p:cNvPr id="2050" name="Rectangle 2"/>
          <p:cNvSpPr>
            <a:spLocks noGrp="1" noChangeArrowheads="1"/>
          </p:cNvSpPr>
          <p:nvPr>
            <p:ph type="ctrTitle"/>
          </p:nvPr>
        </p:nvSpPr>
        <p:spPr>
          <a:xfrm>
            <a:off x="609600" y="1219200"/>
            <a:ext cx="7772400" cy="1143000"/>
          </a:xfrm>
        </p:spPr>
        <p:txBody>
          <a:bodyPr/>
          <a:lstStyle/>
          <a:p>
            <a:r>
              <a:rPr lang="en-US" b="1" dirty="0"/>
              <a:t/>
            </a:r>
            <a:br>
              <a:rPr lang="en-US" b="1" dirty="0"/>
            </a:br>
            <a:r>
              <a:rPr lang="en-US" b="1" dirty="0"/>
              <a:t> </a:t>
            </a:r>
            <a:r>
              <a:rPr lang="en-US" b="1" dirty="0" smtClean="0"/>
              <a:t>An RNA-Protein Interaction: Specificity and Shape of the Yeast L30 System</a:t>
            </a:r>
            <a:r>
              <a:rPr lang="en-US" b="1" dirty="0"/>
              <a:t/>
            </a:r>
            <a:br>
              <a:rPr lang="en-US" b="1" dirty="0"/>
            </a:br>
            <a:r>
              <a:rPr lang="en-US" dirty="0">
                <a:solidFill>
                  <a:schemeClr val="tx1"/>
                </a:solidFill>
              </a:rPr>
              <a:t/>
            </a:r>
            <a:br>
              <a:rPr lang="en-US" dirty="0">
                <a:solidFill>
                  <a:schemeClr val="tx1"/>
                </a:solidFill>
              </a:rPr>
            </a:br>
            <a:endParaRPr lang="en-US" dirty="0">
              <a:solidFill>
                <a:schemeClr val="tx1"/>
              </a:solidFill>
            </a:endParaRPr>
          </a:p>
        </p:txBody>
      </p:sp>
      <p:sp>
        <p:nvSpPr>
          <p:cNvPr id="2051" name="Rectangle 3"/>
          <p:cNvSpPr>
            <a:spLocks noGrp="1" noChangeArrowheads="1"/>
          </p:cNvSpPr>
          <p:nvPr>
            <p:ph type="subTitle" idx="1"/>
          </p:nvPr>
        </p:nvSpPr>
        <p:spPr>
          <a:xfrm>
            <a:off x="431800" y="4876800"/>
            <a:ext cx="8001000" cy="1752600"/>
          </a:xfrm>
        </p:spPr>
        <p:txBody>
          <a:bodyPr/>
          <a:lstStyle/>
          <a:p>
            <a:endParaRPr lang="en-US" dirty="0" smtClean="0"/>
          </a:p>
          <a:p>
            <a:endParaRPr lang="en-US" dirty="0"/>
          </a:p>
          <a:p>
            <a:r>
              <a:rPr lang="en-US" dirty="0" smtClean="0"/>
              <a:t>University of Ghana--Oct. 2014</a:t>
            </a:r>
            <a:endParaRPr lang="en-US" dirty="0"/>
          </a:p>
        </p:txBody>
      </p:sp>
      <p:pic>
        <p:nvPicPr>
          <p:cNvPr id="2052" name="Picture 4" descr=" L7ae2.png                                                      000310B9Mac HD                         BD9C0EFA:"/>
          <p:cNvPicPr>
            <a:picLocks noChangeAspect="1" noChangeArrowheads="1"/>
          </p:cNvPicPr>
          <p:nvPr/>
        </p:nvPicPr>
        <p:blipFill>
          <a:blip r:embed="rId4">
            <a:extLst>
              <a:ext uri="{28A0092B-C50C-407E-A947-70E740481C1C}">
                <a14:useLocalDpi xmlns:a14="http://schemas.microsoft.com/office/drawing/2010/main" val="0"/>
              </a:ext>
            </a:extLst>
          </a:blip>
          <a:srcRect l="14575" t="14575" r="14575" b="14575"/>
          <a:stretch>
            <a:fillRect/>
          </a:stretch>
        </p:blipFill>
        <p:spPr bwMode="auto">
          <a:xfrm>
            <a:off x="762000" y="2514600"/>
            <a:ext cx="2482850" cy="2482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822325" y="1127125"/>
            <a:ext cx="109855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a:p>
            <a:r>
              <a:rPr lang="en-US"/>
              <a:t>	</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19100"/>
            <a:ext cx="7192963" cy="451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6167" name="Group 23"/>
          <p:cNvGrpSpPr>
            <a:grpSpLocks/>
          </p:cNvGrpSpPr>
          <p:nvPr/>
        </p:nvGrpSpPr>
        <p:grpSpPr bwMode="auto">
          <a:xfrm>
            <a:off x="1241425" y="4886325"/>
            <a:ext cx="7369175" cy="1438275"/>
            <a:chOff x="782" y="3078"/>
            <a:chExt cx="4642" cy="906"/>
          </a:xfrm>
        </p:grpSpPr>
        <p:sp>
          <p:nvSpPr>
            <p:cNvPr id="6148" name="Text Box 4"/>
            <p:cNvSpPr txBox="1">
              <a:spLocks noChangeArrowheads="1"/>
            </p:cNvSpPr>
            <p:nvPr/>
          </p:nvSpPr>
          <p:spPr bwMode="auto">
            <a:xfrm>
              <a:off x="782" y="3470"/>
              <a:ext cx="7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C-stem</a:t>
              </a:r>
              <a:r>
                <a:rPr lang="en-US"/>
                <a:t> </a:t>
              </a:r>
            </a:p>
          </p:txBody>
        </p:sp>
        <p:sp>
          <p:nvSpPr>
            <p:cNvPr id="6149" name="Text Box 5"/>
            <p:cNvSpPr txBox="1">
              <a:spLocks noChangeArrowheads="1"/>
            </p:cNvSpPr>
            <p:nvPr/>
          </p:nvSpPr>
          <p:spPr bwMode="auto">
            <a:xfrm>
              <a:off x="1574" y="3302"/>
              <a:ext cx="29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5</a:t>
              </a:r>
              <a:r>
                <a:rPr lang="ja-JP" altLang="en-US">
                  <a:latin typeface="Arial"/>
                </a:rPr>
                <a:t>’</a:t>
              </a:r>
              <a:r>
                <a:rPr lang="en-US"/>
                <a:t> </a:t>
              </a:r>
              <a:r>
                <a:rPr lang="en-US" b="1">
                  <a:solidFill>
                    <a:schemeClr val="accent2"/>
                  </a:solidFill>
                </a:rPr>
                <a:t>G C</a:t>
              </a:r>
              <a:r>
                <a:rPr lang="en-US" b="1" baseline="-25000"/>
                <a:t>54</a:t>
              </a:r>
              <a:r>
                <a:rPr lang="en-US" b="1"/>
                <a:t>                  </a:t>
              </a:r>
              <a:r>
                <a:rPr lang="en-US" b="1">
                  <a:solidFill>
                    <a:srgbClr val="800080"/>
                  </a:solidFill>
                </a:rPr>
                <a:t>G</a:t>
              </a:r>
              <a:r>
                <a:rPr lang="en-US" b="1" baseline="-25000"/>
                <a:t>58</a:t>
              </a:r>
              <a:r>
                <a:rPr lang="en-US" b="1"/>
                <a:t> </a:t>
              </a:r>
              <a:r>
                <a:rPr lang="en-US" b="1">
                  <a:solidFill>
                    <a:srgbClr val="800080"/>
                  </a:solidFill>
                </a:rPr>
                <a:t>A</a:t>
              </a:r>
              <a:r>
                <a:rPr lang="en-US" b="1" baseline="-25000"/>
                <a:t>59</a:t>
              </a:r>
              <a:r>
                <a:rPr lang="en-US" b="1"/>
                <a:t> </a:t>
              </a:r>
              <a:r>
                <a:rPr lang="en-US" b="1">
                  <a:solidFill>
                    <a:srgbClr val="800080"/>
                  </a:solidFill>
                </a:rPr>
                <a:t>U</a:t>
              </a:r>
              <a:r>
                <a:rPr lang="en-US" b="1" baseline="-25000"/>
                <a:t>60</a:t>
              </a:r>
              <a:r>
                <a:rPr lang="en-US" b="1"/>
                <a:t> </a:t>
              </a:r>
              <a:r>
                <a:rPr lang="en-US" b="1">
                  <a:solidFill>
                    <a:srgbClr val="800080"/>
                  </a:solidFill>
                </a:rPr>
                <a:t>G</a:t>
              </a:r>
              <a:r>
                <a:rPr lang="en-US"/>
                <a:t> 3</a:t>
              </a:r>
              <a:r>
                <a:rPr lang="ja-JP" altLang="en-US">
                  <a:latin typeface="Arial"/>
                </a:rPr>
                <a:t>’</a:t>
              </a:r>
              <a:endParaRPr lang="en-US"/>
            </a:p>
          </p:txBody>
        </p:sp>
        <p:sp>
          <p:nvSpPr>
            <p:cNvPr id="6150" name="Text Box 6"/>
            <p:cNvSpPr txBox="1">
              <a:spLocks noChangeArrowheads="1"/>
            </p:cNvSpPr>
            <p:nvPr/>
          </p:nvSpPr>
          <p:spPr bwMode="auto">
            <a:xfrm>
              <a:off x="1584" y="3696"/>
              <a:ext cx="29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3</a:t>
              </a:r>
              <a:r>
                <a:rPr lang="ja-JP" altLang="en-US">
                  <a:latin typeface="Arial"/>
                </a:rPr>
                <a:t>’</a:t>
              </a:r>
              <a:r>
                <a:rPr lang="en-US"/>
                <a:t> </a:t>
              </a:r>
              <a:r>
                <a:rPr lang="en-US" b="1">
                  <a:solidFill>
                    <a:schemeClr val="accent2"/>
                  </a:solidFill>
                </a:rPr>
                <a:t>C G</a:t>
              </a:r>
              <a:r>
                <a:rPr lang="en-US" b="1" baseline="-25000"/>
                <a:t>13 </a:t>
              </a:r>
              <a:r>
                <a:rPr lang="en-US" b="1"/>
                <a:t>                 </a:t>
              </a:r>
              <a:r>
                <a:rPr lang="en-US" b="1">
                  <a:solidFill>
                    <a:srgbClr val="800080"/>
                  </a:solidFill>
                </a:rPr>
                <a:t>A</a:t>
              </a:r>
              <a:r>
                <a:rPr lang="en-US" b="1" baseline="-25000"/>
                <a:t>12</a:t>
              </a:r>
              <a:r>
                <a:rPr lang="en-US" b="1"/>
                <a:t> </a:t>
              </a:r>
              <a:r>
                <a:rPr lang="en-US" b="1">
                  <a:solidFill>
                    <a:srgbClr val="800080"/>
                  </a:solidFill>
                </a:rPr>
                <a:t>G</a:t>
              </a:r>
              <a:r>
                <a:rPr lang="en-US" b="1" baseline="-25000"/>
                <a:t>11</a:t>
              </a:r>
              <a:r>
                <a:rPr lang="en-US" b="1"/>
                <a:t> </a:t>
              </a:r>
              <a:r>
                <a:rPr lang="en-US" b="1">
                  <a:solidFill>
                    <a:srgbClr val="800080"/>
                  </a:solidFill>
                </a:rPr>
                <a:t>G</a:t>
              </a:r>
              <a:r>
                <a:rPr lang="en-US" b="1" baseline="-25000"/>
                <a:t>10</a:t>
              </a:r>
              <a:r>
                <a:rPr lang="en-US" b="1"/>
                <a:t> </a:t>
              </a:r>
              <a:r>
                <a:rPr lang="en-US" b="1">
                  <a:solidFill>
                    <a:srgbClr val="800080"/>
                  </a:solidFill>
                </a:rPr>
                <a:t>C</a:t>
              </a:r>
              <a:r>
                <a:rPr lang="en-US"/>
                <a:t> 5</a:t>
              </a:r>
              <a:r>
                <a:rPr lang="ja-JP" altLang="en-US">
                  <a:latin typeface="Arial"/>
                </a:rPr>
                <a:t>’</a:t>
              </a:r>
              <a:endParaRPr lang="en-US"/>
            </a:p>
          </p:txBody>
        </p:sp>
        <p:sp>
          <p:nvSpPr>
            <p:cNvPr id="6151" name="Text Box 7"/>
            <p:cNvSpPr txBox="1">
              <a:spLocks noChangeArrowheads="1"/>
            </p:cNvSpPr>
            <p:nvPr/>
          </p:nvSpPr>
          <p:spPr bwMode="auto">
            <a:xfrm>
              <a:off x="4582" y="3504"/>
              <a:ext cx="8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NC-stem</a:t>
              </a:r>
              <a:endParaRPr lang="en-US"/>
            </a:p>
          </p:txBody>
        </p:sp>
        <p:sp>
          <p:nvSpPr>
            <p:cNvPr id="6152" name="Text Box 8"/>
            <p:cNvSpPr txBox="1">
              <a:spLocks noChangeArrowheads="1"/>
            </p:cNvSpPr>
            <p:nvPr/>
          </p:nvSpPr>
          <p:spPr bwMode="auto">
            <a:xfrm>
              <a:off x="2250" y="3078"/>
              <a:ext cx="10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0000"/>
                  </a:solidFill>
                </a:rPr>
                <a:t>A</a:t>
              </a:r>
              <a:r>
                <a:rPr lang="en-US" b="1" baseline="-25000"/>
                <a:t>55</a:t>
              </a:r>
              <a:r>
                <a:rPr lang="en-US" b="1"/>
                <a:t> </a:t>
              </a:r>
              <a:r>
                <a:rPr lang="en-US" b="1">
                  <a:solidFill>
                    <a:srgbClr val="FF0000"/>
                  </a:solidFill>
                </a:rPr>
                <a:t>G</a:t>
              </a:r>
              <a:r>
                <a:rPr lang="en-US" b="1" baseline="-25000"/>
                <a:t>56</a:t>
              </a:r>
              <a:r>
                <a:rPr lang="en-US" b="1"/>
                <a:t> </a:t>
              </a:r>
              <a:r>
                <a:rPr lang="en-US" b="1">
                  <a:solidFill>
                    <a:srgbClr val="FF0000"/>
                  </a:solidFill>
                </a:rPr>
                <a:t>A</a:t>
              </a:r>
              <a:r>
                <a:rPr lang="en-US" b="1" baseline="-25000"/>
                <a:t>57</a:t>
              </a:r>
              <a:endParaRPr lang="en-US"/>
            </a:p>
          </p:txBody>
        </p:sp>
        <p:sp>
          <p:nvSpPr>
            <p:cNvPr id="6153" name="Line 9"/>
            <p:cNvSpPr>
              <a:spLocks noChangeShapeType="1"/>
            </p:cNvSpPr>
            <p:nvPr/>
          </p:nvSpPr>
          <p:spPr bwMode="auto">
            <a:xfrm>
              <a:off x="2244" y="3836"/>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4" name="Line 10"/>
            <p:cNvSpPr>
              <a:spLocks noChangeShapeType="1"/>
            </p:cNvSpPr>
            <p:nvPr/>
          </p:nvSpPr>
          <p:spPr bwMode="auto">
            <a:xfrm>
              <a:off x="2096" y="3548"/>
              <a:ext cx="0" cy="1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5" name="Line 11"/>
            <p:cNvSpPr>
              <a:spLocks noChangeShapeType="1"/>
            </p:cNvSpPr>
            <p:nvPr/>
          </p:nvSpPr>
          <p:spPr bwMode="auto">
            <a:xfrm>
              <a:off x="4208" y="354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6" name="Line 12"/>
            <p:cNvSpPr>
              <a:spLocks noChangeShapeType="1"/>
            </p:cNvSpPr>
            <p:nvPr/>
          </p:nvSpPr>
          <p:spPr bwMode="auto">
            <a:xfrm>
              <a:off x="1912" y="354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7" name="Oval 13"/>
            <p:cNvSpPr>
              <a:spLocks noChangeArrowheads="1"/>
            </p:cNvSpPr>
            <p:nvPr/>
          </p:nvSpPr>
          <p:spPr bwMode="auto">
            <a:xfrm>
              <a:off x="3465" y="3353"/>
              <a:ext cx="176" cy="173"/>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8" name="Oval 14"/>
            <p:cNvSpPr>
              <a:spLocks noChangeArrowheads="1"/>
            </p:cNvSpPr>
            <p:nvPr/>
          </p:nvSpPr>
          <p:spPr bwMode="auto">
            <a:xfrm>
              <a:off x="2024" y="3744"/>
              <a:ext cx="176" cy="18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59" name="Oval 15"/>
            <p:cNvSpPr>
              <a:spLocks noChangeArrowheads="1"/>
            </p:cNvSpPr>
            <p:nvPr/>
          </p:nvSpPr>
          <p:spPr bwMode="auto">
            <a:xfrm>
              <a:off x="2015" y="3332"/>
              <a:ext cx="176"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0" name="Oval 16"/>
            <p:cNvSpPr>
              <a:spLocks noChangeArrowheads="1"/>
            </p:cNvSpPr>
            <p:nvPr/>
          </p:nvSpPr>
          <p:spPr bwMode="auto">
            <a:xfrm>
              <a:off x="3851" y="3610"/>
              <a:ext cx="72" cy="5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1" name="Oval 17"/>
            <p:cNvSpPr>
              <a:spLocks noChangeArrowheads="1"/>
            </p:cNvSpPr>
            <p:nvPr/>
          </p:nvSpPr>
          <p:spPr bwMode="auto">
            <a:xfrm>
              <a:off x="3532" y="3601"/>
              <a:ext cx="80" cy="6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162" name="Oval 18"/>
            <p:cNvSpPr>
              <a:spLocks noChangeArrowheads="1"/>
            </p:cNvSpPr>
            <p:nvPr/>
          </p:nvSpPr>
          <p:spPr bwMode="auto">
            <a:xfrm>
              <a:off x="3200" y="3609"/>
              <a:ext cx="84" cy="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6164" name="Text Box 20"/>
          <p:cNvSpPr txBox="1">
            <a:spLocks noChangeArrowheads="1"/>
          </p:cNvSpPr>
          <p:nvPr/>
        </p:nvSpPr>
        <p:spPr bwMode="auto">
          <a:xfrm>
            <a:off x="5889625" y="758825"/>
            <a:ext cx="2555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L30e K-turn RNA</a:t>
            </a:r>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1026" descr="fig5asecstruc.jpg                                              0005F855meilleurschoses                B7709F9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196850"/>
            <a:ext cx="3668713" cy="2120900"/>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1027" descr="fig4dec032.jpg                                                 0005F855meilleurschoses                B7709F9F:"/>
          <p:cNvPicPr>
            <a:picLocks noChangeAspect="1" noChangeArrowheads="1"/>
          </p:cNvPicPr>
          <p:nvPr/>
        </p:nvPicPr>
        <p:blipFill>
          <a:blip r:embed="rId4">
            <a:extLst>
              <a:ext uri="{28A0092B-C50C-407E-A947-70E740481C1C}">
                <a14:useLocalDpi xmlns:a14="http://schemas.microsoft.com/office/drawing/2010/main" val="0"/>
              </a:ext>
            </a:extLst>
          </a:blip>
          <a:srcRect l="25641" r="5128"/>
          <a:stretch>
            <a:fillRect/>
          </a:stretch>
        </p:blipFill>
        <p:spPr bwMode="auto">
          <a:xfrm>
            <a:off x="3554413" y="1992313"/>
            <a:ext cx="5418137" cy="4649787"/>
          </a:xfrm>
          <a:prstGeom prst="rect">
            <a:avLst/>
          </a:prstGeom>
          <a:noFill/>
          <a:extLst>
            <a:ext uri="{909E8E84-426E-40dd-AFC4-6F175D3DCCD1}">
              <a14:hiddenFill xmlns:a14="http://schemas.microsoft.com/office/drawing/2010/main">
                <a:solidFill>
                  <a:srgbClr val="FFFFFF"/>
                </a:solidFill>
              </a14:hiddenFill>
            </a:ext>
          </a:extLst>
        </p:spPr>
      </p:pic>
      <p:sp>
        <p:nvSpPr>
          <p:cNvPr id="11269" name="Text Box 1029"/>
          <p:cNvSpPr txBox="1">
            <a:spLocks noChangeArrowheads="1"/>
          </p:cNvSpPr>
          <p:nvPr/>
        </p:nvSpPr>
        <p:spPr bwMode="auto">
          <a:xfrm>
            <a:off x="4454525" y="530225"/>
            <a:ext cx="4178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Free RNA sites protected from</a:t>
            </a:r>
          </a:p>
          <a:p>
            <a:r>
              <a:rPr lang="en-US" b="1"/>
              <a:t>chemical reactivity</a:t>
            </a:r>
            <a:r>
              <a:rPr lang="en-US"/>
              <a:t> * or </a:t>
            </a:r>
          </a:p>
        </p:txBody>
      </p:sp>
      <p:sp>
        <p:nvSpPr>
          <p:cNvPr id="11270" name="Oval 1030"/>
          <p:cNvSpPr>
            <a:spLocks noChangeArrowheads="1"/>
          </p:cNvSpPr>
          <p:nvPr/>
        </p:nvSpPr>
        <p:spPr bwMode="auto">
          <a:xfrm>
            <a:off x="7696200" y="1041400"/>
            <a:ext cx="101600" cy="127000"/>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1" name="Text Box 1031"/>
          <p:cNvSpPr txBox="1">
            <a:spLocks noChangeArrowheads="1"/>
          </p:cNvSpPr>
          <p:nvPr/>
        </p:nvSpPr>
        <p:spPr bwMode="auto">
          <a:xfrm>
            <a:off x="4543425" y="1406525"/>
            <a:ext cx="26066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A nascent K-turn?</a:t>
            </a:r>
            <a:endParaRPr lang="en-US"/>
          </a:p>
        </p:txBody>
      </p:sp>
      <p:grpSp>
        <p:nvGrpSpPr>
          <p:cNvPr id="11272" name="Group 1032"/>
          <p:cNvGrpSpPr>
            <a:grpSpLocks/>
          </p:cNvGrpSpPr>
          <p:nvPr/>
        </p:nvGrpSpPr>
        <p:grpSpPr bwMode="auto">
          <a:xfrm>
            <a:off x="152400" y="3602038"/>
            <a:ext cx="3433763" cy="2697162"/>
            <a:chOff x="552" y="1077"/>
            <a:chExt cx="2995" cy="1955"/>
          </a:xfrm>
        </p:grpSpPr>
        <p:pic>
          <p:nvPicPr>
            <p:cNvPr id="11273" name="Picture 1033" descr="&#10;g13a59g11.gif                                                  0005F855meilleurschoses                B7709F9F:"/>
            <p:cNvPicPr>
              <a:picLocks noChangeAspect="1" noChangeArrowheads="1"/>
            </p:cNvPicPr>
            <p:nvPr/>
          </p:nvPicPr>
          <p:blipFill>
            <a:blip r:embed="rId5">
              <a:extLst>
                <a:ext uri="{28A0092B-C50C-407E-A947-70E740481C1C}">
                  <a14:useLocalDpi xmlns:a14="http://schemas.microsoft.com/office/drawing/2010/main" val="0"/>
                </a:ext>
              </a:extLst>
            </a:blip>
            <a:srcRect l="9000" t="17999" r="9000" b="27000"/>
            <a:stretch>
              <a:fillRect/>
            </a:stretch>
          </p:blipFill>
          <p:spPr bwMode="auto">
            <a:xfrm>
              <a:off x="633" y="1077"/>
              <a:ext cx="2914" cy="1955"/>
            </a:xfrm>
            <a:prstGeom prst="rect">
              <a:avLst/>
            </a:prstGeom>
            <a:noFill/>
            <a:extLst>
              <a:ext uri="{909E8E84-426E-40dd-AFC4-6F175D3DCCD1}">
                <a14:hiddenFill xmlns:a14="http://schemas.microsoft.com/office/drawing/2010/main">
                  <a:solidFill>
                    <a:srgbClr val="FFFFFF"/>
                  </a:solidFill>
                </a14:hiddenFill>
              </a:ext>
            </a:extLst>
          </p:spPr>
        </p:pic>
        <p:sp>
          <p:nvSpPr>
            <p:cNvPr id="11274" name="Text Box 1034"/>
            <p:cNvSpPr txBox="1">
              <a:spLocks noChangeArrowheads="1"/>
            </p:cNvSpPr>
            <p:nvPr/>
          </p:nvSpPr>
          <p:spPr bwMode="auto">
            <a:xfrm>
              <a:off x="1926" y="1102"/>
              <a:ext cx="619"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ED181E"/>
                  </a:solidFill>
                </a:rPr>
                <a:t>A59</a:t>
              </a:r>
              <a:endParaRPr lang="en-US"/>
            </a:p>
          </p:txBody>
        </p:sp>
        <p:sp>
          <p:nvSpPr>
            <p:cNvPr id="11275" name="Text Box 1035"/>
            <p:cNvSpPr txBox="1">
              <a:spLocks noChangeArrowheads="1"/>
            </p:cNvSpPr>
            <p:nvPr/>
          </p:nvSpPr>
          <p:spPr bwMode="auto">
            <a:xfrm>
              <a:off x="2815" y="1622"/>
              <a:ext cx="632" cy="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6C18B0"/>
                  </a:solidFill>
                </a:rPr>
                <a:t>G11</a:t>
              </a:r>
              <a:endParaRPr lang="en-US"/>
            </a:p>
          </p:txBody>
        </p:sp>
        <p:sp>
          <p:nvSpPr>
            <p:cNvPr id="11276" name="Line 1036"/>
            <p:cNvSpPr>
              <a:spLocks noChangeShapeType="1"/>
            </p:cNvSpPr>
            <p:nvPr/>
          </p:nvSpPr>
          <p:spPr bwMode="auto">
            <a:xfrm>
              <a:off x="2320" y="1912"/>
              <a:ext cx="224" cy="32"/>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7" name="Line 1037"/>
            <p:cNvSpPr>
              <a:spLocks noChangeShapeType="1"/>
            </p:cNvSpPr>
            <p:nvPr/>
          </p:nvSpPr>
          <p:spPr bwMode="auto">
            <a:xfrm>
              <a:off x="2384" y="2208"/>
              <a:ext cx="336" cy="56"/>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8" name="Line 1038"/>
            <p:cNvSpPr>
              <a:spLocks noChangeShapeType="1"/>
            </p:cNvSpPr>
            <p:nvPr/>
          </p:nvSpPr>
          <p:spPr bwMode="auto">
            <a:xfrm>
              <a:off x="552" y="1936"/>
              <a:ext cx="184" cy="224"/>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79" name="Line 1039"/>
            <p:cNvSpPr>
              <a:spLocks noChangeShapeType="1"/>
            </p:cNvSpPr>
            <p:nvPr/>
          </p:nvSpPr>
          <p:spPr bwMode="auto">
            <a:xfrm>
              <a:off x="800" y="1664"/>
              <a:ext cx="224" cy="248"/>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0" name="Line 1040"/>
            <p:cNvSpPr>
              <a:spLocks noChangeShapeType="1"/>
            </p:cNvSpPr>
            <p:nvPr/>
          </p:nvSpPr>
          <p:spPr bwMode="auto">
            <a:xfrm>
              <a:off x="1152" y="1504"/>
              <a:ext cx="144" cy="160"/>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1" name="Line 1041"/>
            <p:cNvSpPr>
              <a:spLocks noChangeShapeType="1"/>
            </p:cNvSpPr>
            <p:nvPr/>
          </p:nvSpPr>
          <p:spPr bwMode="auto">
            <a:xfrm>
              <a:off x="1424" y="1704"/>
              <a:ext cx="368" cy="8"/>
            </a:xfrm>
            <a:prstGeom prst="line">
              <a:avLst/>
            </a:prstGeom>
            <a:noFill/>
            <a:ln w="2857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82" name="Text Box 1042"/>
            <p:cNvSpPr txBox="1">
              <a:spLocks noChangeArrowheads="1"/>
            </p:cNvSpPr>
            <p:nvPr/>
          </p:nvSpPr>
          <p:spPr bwMode="auto">
            <a:xfrm>
              <a:off x="902" y="1151"/>
              <a:ext cx="633" cy="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G13</a:t>
              </a:r>
              <a:endParaRPr lang="en-US"/>
            </a:p>
          </p:txBody>
        </p:sp>
      </p:grpSp>
      <p:sp>
        <p:nvSpPr>
          <p:cNvPr id="11283" name="Text Box 1043"/>
          <p:cNvSpPr txBox="1">
            <a:spLocks noChangeArrowheads="1"/>
          </p:cNvSpPr>
          <p:nvPr/>
        </p:nvSpPr>
        <p:spPr bwMode="auto">
          <a:xfrm>
            <a:off x="606425" y="2943225"/>
            <a:ext cx="25844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 minor interaction</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l="7288" t="14575" r="7288" b="14575"/>
          <a:stretch>
            <a:fillRect/>
          </a:stretch>
        </p:blipFill>
        <p:spPr bwMode="auto">
          <a:xfrm>
            <a:off x="635000" y="1651000"/>
            <a:ext cx="5359400" cy="444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3" name="Text Box 3"/>
          <p:cNvSpPr txBox="1">
            <a:spLocks noChangeArrowheads="1"/>
          </p:cNvSpPr>
          <p:nvPr/>
        </p:nvSpPr>
        <p:spPr bwMode="auto">
          <a:xfrm>
            <a:off x="565150" y="446088"/>
            <a:ext cx="5526088"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2800" b="1"/>
              <a:t>Conservation of Tertiary Structure</a:t>
            </a:r>
          </a:p>
          <a:p>
            <a:pPr algn="ctr"/>
            <a:r>
              <a:rPr lang="en-US" sz="2800" b="1"/>
              <a:t>(</a:t>
            </a:r>
            <a:r>
              <a:rPr lang="en-US" sz="2800" b="1">
                <a:solidFill>
                  <a:srgbClr val="6C18B0"/>
                </a:solidFill>
                <a:latin typeface="Symbol" charset="0"/>
              </a:rPr>
              <a:t>a-b-a-b-a-b-a-b</a:t>
            </a:r>
            <a:r>
              <a:rPr lang="en-US" sz="2800" b="1"/>
              <a:t>)</a:t>
            </a:r>
          </a:p>
        </p:txBody>
      </p:sp>
      <p:sp>
        <p:nvSpPr>
          <p:cNvPr id="10244" name="Text Box 4"/>
          <p:cNvSpPr txBox="1">
            <a:spLocks noChangeArrowheads="1"/>
          </p:cNvSpPr>
          <p:nvPr/>
        </p:nvSpPr>
        <p:spPr bwMode="auto">
          <a:xfrm>
            <a:off x="6448425" y="1139825"/>
            <a:ext cx="2511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chemeClr val="bg2"/>
                </a:solidFill>
              </a:rPr>
              <a:t>Gray--not aligned</a:t>
            </a:r>
            <a:endParaRPr lang="en-US"/>
          </a:p>
        </p:txBody>
      </p:sp>
      <p:sp>
        <p:nvSpPr>
          <p:cNvPr id="10245" name="Text Box 5"/>
          <p:cNvSpPr txBox="1">
            <a:spLocks noChangeArrowheads="1"/>
          </p:cNvSpPr>
          <p:nvPr/>
        </p:nvSpPr>
        <p:spPr bwMode="auto">
          <a:xfrm>
            <a:off x="6423025" y="203200"/>
            <a:ext cx="221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0000"/>
                </a:solidFill>
              </a:rPr>
              <a:t>Red--conserved</a:t>
            </a:r>
            <a:endParaRPr lang="en-US"/>
          </a:p>
        </p:txBody>
      </p:sp>
      <p:sp>
        <p:nvSpPr>
          <p:cNvPr id="10246" name="Text Box 6"/>
          <p:cNvSpPr txBox="1">
            <a:spLocks noChangeArrowheads="1"/>
          </p:cNvSpPr>
          <p:nvPr/>
        </p:nvSpPr>
        <p:spPr bwMode="auto">
          <a:xfrm>
            <a:off x="6194425" y="4683125"/>
            <a:ext cx="247015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CC18"/>
                </a:solidFill>
              </a:rPr>
              <a:t>Yellow--mutation</a:t>
            </a:r>
          </a:p>
          <a:p>
            <a:r>
              <a:rPr lang="en-US" b="1">
                <a:solidFill>
                  <a:srgbClr val="FFCC18"/>
                </a:solidFill>
              </a:rPr>
              <a:t>weakens RNA</a:t>
            </a:r>
          </a:p>
          <a:p>
            <a:r>
              <a:rPr lang="en-US" b="1">
                <a:solidFill>
                  <a:srgbClr val="FFCC18"/>
                </a:solidFill>
              </a:rPr>
              <a:t>Binding--</a:t>
            </a:r>
          </a:p>
          <a:p>
            <a:r>
              <a:rPr lang="en-US" b="1">
                <a:solidFill>
                  <a:srgbClr val="FFCC18"/>
                </a:solidFill>
              </a:rPr>
              <a:t>K28, N47, F85</a:t>
            </a:r>
            <a:endParaRPr lang="en-US"/>
          </a:p>
        </p:txBody>
      </p:sp>
      <p:sp>
        <p:nvSpPr>
          <p:cNvPr id="10247" name="Text Box 7"/>
          <p:cNvSpPr txBox="1">
            <a:spLocks noChangeArrowheads="1"/>
          </p:cNvSpPr>
          <p:nvPr/>
        </p:nvSpPr>
        <p:spPr bwMode="auto">
          <a:xfrm>
            <a:off x="6448425" y="669925"/>
            <a:ext cx="20780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5918BB"/>
                </a:solidFill>
              </a:rPr>
              <a:t>Purple-similar</a:t>
            </a:r>
            <a:endParaRPr lang="en-US"/>
          </a:p>
        </p:txBody>
      </p:sp>
      <p:sp>
        <p:nvSpPr>
          <p:cNvPr id="10248" name="Text Box 8"/>
          <p:cNvSpPr txBox="1">
            <a:spLocks noChangeArrowheads="1"/>
          </p:cNvSpPr>
          <p:nvPr/>
        </p:nvSpPr>
        <p:spPr bwMode="auto">
          <a:xfrm>
            <a:off x="6270625" y="2562225"/>
            <a:ext cx="2708275" cy="191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Interface residues</a:t>
            </a:r>
          </a:p>
          <a:p>
            <a:r>
              <a:rPr lang="en-US"/>
              <a:t>L25, G26, Y27, K28</a:t>
            </a:r>
          </a:p>
          <a:p>
            <a:r>
              <a:rPr lang="en-US"/>
              <a:t>N47, P49, R53</a:t>
            </a:r>
          </a:p>
          <a:p>
            <a:r>
              <a:rPr lang="en-US"/>
              <a:t>N74</a:t>
            </a:r>
          </a:p>
          <a:p>
            <a:r>
              <a:rPr lang="en-US"/>
              <a:t>F85, R86, V87, G88</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026"/>
          <p:cNvGrpSpPr>
            <a:grpSpLocks/>
          </p:cNvGrpSpPr>
          <p:nvPr/>
        </p:nvGrpSpPr>
        <p:grpSpPr bwMode="auto">
          <a:xfrm>
            <a:off x="4403725" y="1287463"/>
            <a:ext cx="3978275" cy="3643312"/>
            <a:chOff x="1584" y="928"/>
            <a:chExt cx="2888" cy="2744"/>
          </a:xfrm>
        </p:grpSpPr>
        <p:sp>
          <p:nvSpPr>
            <p:cNvPr id="15363" name="Rectangle 1027"/>
            <p:cNvSpPr>
              <a:spLocks noChangeArrowheads="1"/>
            </p:cNvSpPr>
            <p:nvPr/>
          </p:nvSpPr>
          <p:spPr bwMode="auto">
            <a:xfrm>
              <a:off x="1584"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4" name="Rectangle 1028"/>
            <p:cNvSpPr>
              <a:spLocks noChangeArrowheads="1"/>
            </p:cNvSpPr>
            <p:nvPr/>
          </p:nvSpPr>
          <p:spPr bwMode="auto">
            <a:xfrm>
              <a:off x="1872"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5" name="Rectangle 1029"/>
            <p:cNvSpPr>
              <a:spLocks noChangeArrowheads="1"/>
            </p:cNvSpPr>
            <p:nvPr/>
          </p:nvSpPr>
          <p:spPr bwMode="auto">
            <a:xfrm>
              <a:off x="2160"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6" name="Rectangle 1030"/>
            <p:cNvSpPr>
              <a:spLocks noChangeArrowheads="1"/>
            </p:cNvSpPr>
            <p:nvPr/>
          </p:nvSpPr>
          <p:spPr bwMode="auto">
            <a:xfrm>
              <a:off x="2448"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7" name="Rectangle 1031"/>
            <p:cNvSpPr>
              <a:spLocks noChangeArrowheads="1"/>
            </p:cNvSpPr>
            <p:nvPr/>
          </p:nvSpPr>
          <p:spPr bwMode="auto">
            <a:xfrm>
              <a:off x="2736"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8" name="Rectangle 1032"/>
            <p:cNvSpPr>
              <a:spLocks noChangeArrowheads="1"/>
            </p:cNvSpPr>
            <p:nvPr/>
          </p:nvSpPr>
          <p:spPr bwMode="auto">
            <a:xfrm>
              <a:off x="3024"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69" name="Rectangle 1033"/>
            <p:cNvSpPr>
              <a:spLocks noChangeArrowheads="1"/>
            </p:cNvSpPr>
            <p:nvPr/>
          </p:nvSpPr>
          <p:spPr bwMode="auto">
            <a:xfrm>
              <a:off x="3312"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70" name="Rectangle 1034"/>
            <p:cNvSpPr>
              <a:spLocks noChangeArrowheads="1"/>
            </p:cNvSpPr>
            <p:nvPr/>
          </p:nvSpPr>
          <p:spPr bwMode="auto">
            <a:xfrm>
              <a:off x="3600"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71" name="Rectangle 1035"/>
            <p:cNvSpPr>
              <a:spLocks noChangeArrowheads="1"/>
            </p:cNvSpPr>
            <p:nvPr/>
          </p:nvSpPr>
          <p:spPr bwMode="auto">
            <a:xfrm>
              <a:off x="3888"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72" name="Rectangle 1036"/>
            <p:cNvSpPr>
              <a:spLocks noChangeArrowheads="1"/>
            </p:cNvSpPr>
            <p:nvPr/>
          </p:nvSpPr>
          <p:spPr bwMode="auto">
            <a:xfrm>
              <a:off x="4176"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73" name="Rectangle 1037"/>
            <p:cNvSpPr>
              <a:spLocks noChangeArrowheads="1"/>
            </p:cNvSpPr>
            <p:nvPr/>
          </p:nvSpPr>
          <p:spPr bwMode="auto">
            <a:xfrm>
              <a:off x="4464" y="928"/>
              <a:ext cx="8" cy="274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sp>
        <p:nvSpPr>
          <p:cNvPr id="15374" name="Text Box 1038"/>
          <p:cNvSpPr txBox="1">
            <a:spLocks noChangeArrowheads="1"/>
          </p:cNvSpPr>
          <p:nvPr/>
        </p:nvSpPr>
        <p:spPr bwMode="auto">
          <a:xfrm>
            <a:off x="568325" y="1406525"/>
            <a:ext cx="30718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L30-F85W is</a:t>
            </a:r>
          </a:p>
          <a:p>
            <a:r>
              <a:rPr lang="en-US" b="1"/>
              <a:t>never found in Nature</a:t>
            </a:r>
          </a:p>
          <a:p>
            <a:r>
              <a:rPr lang="en-US" b="1"/>
              <a:t>but binds RNA</a:t>
            </a:r>
            <a:r>
              <a:rPr lang="en-US"/>
              <a:t> </a:t>
            </a:r>
          </a:p>
        </p:txBody>
      </p:sp>
      <p:grpSp>
        <p:nvGrpSpPr>
          <p:cNvPr id="15375" name="Group 1039"/>
          <p:cNvGrpSpPr>
            <a:grpSpLocks/>
          </p:cNvGrpSpPr>
          <p:nvPr/>
        </p:nvGrpSpPr>
        <p:grpSpPr bwMode="auto">
          <a:xfrm>
            <a:off x="4403725" y="1287463"/>
            <a:ext cx="3978275" cy="3643312"/>
            <a:chOff x="1584" y="928"/>
            <a:chExt cx="2888" cy="2744"/>
          </a:xfrm>
        </p:grpSpPr>
        <p:sp>
          <p:nvSpPr>
            <p:cNvPr id="15376" name="Rectangle 1040"/>
            <p:cNvSpPr>
              <a:spLocks noChangeArrowheads="1"/>
            </p:cNvSpPr>
            <p:nvPr/>
          </p:nvSpPr>
          <p:spPr bwMode="auto">
            <a:xfrm>
              <a:off x="1584" y="3664"/>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77" name="Rectangle 1041"/>
            <p:cNvSpPr>
              <a:spLocks noChangeArrowheads="1"/>
            </p:cNvSpPr>
            <p:nvPr/>
          </p:nvSpPr>
          <p:spPr bwMode="auto">
            <a:xfrm>
              <a:off x="1584" y="3272"/>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78" name="Rectangle 1042"/>
            <p:cNvSpPr>
              <a:spLocks noChangeArrowheads="1"/>
            </p:cNvSpPr>
            <p:nvPr/>
          </p:nvSpPr>
          <p:spPr bwMode="auto">
            <a:xfrm>
              <a:off x="1584" y="2880"/>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79" name="Rectangle 1043"/>
            <p:cNvSpPr>
              <a:spLocks noChangeArrowheads="1"/>
            </p:cNvSpPr>
            <p:nvPr/>
          </p:nvSpPr>
          <p:spPr bwMode="auto">
            <a:xfrm>
              <a:off x="1584" y="2488"/>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80" name="Rectangle 1044"/>
            <p:cNvSpPr>
              <a:spLocks noChangeArrowheads="1"/>
            </p:cNvSpPr>
            <p:nvPr/>
          </p:nvSpPr>
          <p:spPr bwMode="auto">
            <a:xfrm>
              <a:off x="1584" y="2104"/>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81" name="Rectangle 1045"/>
            <p:cNvSpPr>
              <a:spLocks noChangeArrowheads="1"/>
            </p:cNvSpPr>
            <p:nvPr/>
          </p:nvSpPr>
          <p:spPr bwMode="auto">
            <a:xfrm>
              <a:off x="1584" y="1712"/>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82" name="Rectangle 1046"/>
            <p:cNvSpPr>
              <a:spLocks noChangeArrowheads="1"/>
            </p:cNvSpPr>
            <p:nvPr/>
          </p:nvSpPr>
          <p:spPr bwMode="auto">
            <a:xfrm>
              <a:off x="1584" y="1320"/>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5383" name="Rectangle 1047"/>
            <p:cNvSpPr>
              <a:spLocks noChangeArrowheads="1"/>
            </p:cNvSpPr>
            <p:nvPr/>
          </p:nvSpPr>
          <p:spPr bwMode="auto">
            <a:xfrm>
              <a:off x="1584" y="928"/>
              <a:ext cx="2888" cy="8"/>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grpSp>
        <p:nvGrpSpPr>
          <p:cNvPr id="15384" name="Group 1048"/>
          <p:cNvGrpSpPr>
            <a:grpSpLocks/>
          </p:cNvGrpSpPr>
          <p:nvPr/>
        </p:nvGrpSpPr>
        <p:grpSpPr bwMode="auto">
          <a:xfrm>
            <a:off x="5802313" y="2170113"/>
            <a:ext cx="2557462" cy="2740025"/>
            <a:chOff x="2600" y="1592"/>
            <a:chExt cx="1856" cy="2064"/>
          </a:xfrm>
        </p:grpSpPr>
        <p:sp>
          <p:nvSpPr>
            <p:cNvPr id="15385" name="Line 1049"/>
            <p:cNvSpPr>
              <a:spLocks noChangeShapeType="1"/>
            </p:cNvSpPr>
            <p:nvPr/>
          </p:nvSpPr>
          <p:spPr bwMode="auto">
            <a:xfrm flipV="1">
              <a:off x="2600" y="3640"/>
              <a:ext cx="32" cy="16"/>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6" name="Line 1050"/>
            <p:cNvSpPr>
              <a:spLocks noChangeShapeType="1"/>
            </p:cNvSpPr>
            <p:nvPr/>
          </p:nvSpPr>
          <p:spPr bwMode="auto">
            <a:xfrm flipV="1">
              <a:off x="2632" y="3616"/>
              <a:ext cx="32" cy="24"/>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7" name="Line 1051"/>
            <p:cNvSpPr>
              <a:spLocks noChangeShapeType="1"/>
            </p:cNvSpPr>
            <p:nvPr/>
          </p:nvSpPr>
          <p:spPr bwMode="auto">
            <a:xfrm flipV="1">
              <a:off x="2664" y="3592"/>
              <a:ext cx="24" cy="24"/>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8" name="Line 1052"/>
            <p:cNvSpPr>
              <a:spLocks noChangeShapeType="1"/>
            </p:cNvSpPr>
            <p:nvPr/>
          </p:nvSpPr>
          <p:spPr bwMode="auto">
            <a:xfrm flipV="1">
              <a:off x="2688" y="3568"/>
              <a:ext cx="32" cy="24"/>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89" name="Line 1053"/>
            <p:cNvSpPr>
              <a:spLocks noChangeShapeType="1"/>
            </p:cNvSpPr>
            <p:nvPr/>
          </p:nvSpPr>
          <p:spPr bwMode="auto">
            <a:xfrm flipV="1">
              <a:off x="2720" y="3528"/>
              <a:ext cx="24" cy="40"/>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0" name="Line 1054"/>
            <p:cNvSpPr>
              <a:spLocks noChangeShapeType="1"/>
            </p:cNvSpPr>
            <p:nvPr/>
          </p:nvSpPr>
          <p:spPr bwMode="auto">
            <a:xfrm flipV="1">
              <a:off x="2744" y="3480"/>
              <a:ext cx="32" cy="4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1" name="Line 1055"/>
            <p:cNvSpPr>
              <a:spLocks noChangeShapeType="1"/>
            </p:cNvSpPr>
            <p:nvPr/>
          </p:nvSpPr>
          <p:spPr bwMode="auto">
            <a:xfrm flipV="1">
              <a:off x="2776" y="3432"/>
              <a:ext cx="32" cy="4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2" name="Line 1056"/>
            <p:cNvSpPr>
              <a:spLocks noChangeShapeType="1"/>
            </p:cNvSpPr>
            <p:nvPr/>
          </p:nvSpPr>
          <p:spPr bwMode="auto">
            <a:xfrm flipV="1">
              <a:off x="2808" y="3368"/>
              <a:ext cx="24" cy="64"/>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3" name="Line 1057"/>
            <p:cNvSpPr>
              <a:spLocks noChangeShapeType="1"/>
            </p:cNvSpPr>
            <p:nvPr/>
          </p:nvSpPr>
          <p:spPr bwMode="auto">
            <a:xfrm flipV="1">
              <a:off x="2832" y="3296"/>
              <a:ext cx="32" cy="72"/>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4" name="Line 1058"/>
            <p:cNvSpPr>
              <a:spLocks noChangeShapeType="1"/>
            </p:cNvSpPr>
            <p:nvPr/>
          </p:nvSpPr>
          <p:spPr bwMode="auto">
            <a:xfrm flipV="1">
              <a:off x="2864" y="3208"/>
              <a:ext cx="32" cy="8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5" name="Line 1059"/>
            <p:cNvSpPr>
              <a:spLocks noChangeShapeType="1"/>
            </p:cNvSpPr>
            <p:nvPr/>
          </p:nvSpPr>
          <p:spPr bwMode="auto">
            <a:xfrm flipV="1">
              <a:off x="2896" y="3120"/>
              <a:ext cx="24" cy="8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6" name="Line 1060"/>
            <p:cNvSpPr>
              <a:spLocks noChangeShapeType="1"/>
            </p:cNvSpPr>
            <p:nvPr/>
          </p:nvSpPr>
          <p:spPr bwMode="auto">
            <a:xfrm flipV="1">
              <a:off x="2920" y="3008"/>
              <a:ext cx="32" cy="112"/>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7" name="Line 1061"/>
            <p:cNvSpPr>
              <a:spLocks noChangeShapeType="1"/>
            </p:cNvSpPr>
            <p:nvPr/>
          </p:nvSpPr>
          <p:spPr bwMode="auto">
            <a:xfrm flipV="1">
              <a:off x="2952" y="2896"/>
              <a:ext cx="32" cy="112"/>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8" name="Line 1062"/>
            <p:cNvSpPr>
              <a:spLocks noChangeShapeType="1"/>
            </p:cNvSpPr>
            <p:nvPr/>
          </p:nvSpPr>
          <p:spPr bwMode="auto">
            <a:xfrm flipV="1">
              <a:off x="2984" y="2776"/>
              <a:ext cx="24" cy="120"/>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99" name="Line 1063"/>
            <p:cNvSpPr>
              <a:spLocks noChangeShapeType="1"/>
            </p:cNvSpPr>
            <p:nvPr/>
          </p:nvSpPr>
          <p:spPr bwMode="auto">
            <a:xfrm flipV="1">
              <a:off x="3008" y="2656"/>
              <a:ext cx="32" cy="120"/>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0" name="Line 1064"/>
            <p:cNvSpPr>
              <a:spLocks noChangeShapeType="1"/>
            </p:cNvSpPr>
            <p:nvPr/>
          </p:nvSpPr>
          <p:spPr bwMode="auto">
            <a:xfrm flipV="1">
              <a:off x="3040" y="2528"/>
              <a:ext cx="24" cy="12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1" name="Line 1065"/>
            <p:cNvSpPr>
              <a:spLocks noChangeShapeType="1"/>
            </p:cNvSpPr>
            <p:nvPr/>
          </p:nvSpPr>
          <p:spPr bwMode="auto">
            <a:xfrm flipV="1">
              <a:off x="3064" y="2408"/>
              <a:ext cx="32" cy="120"/>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2" name="Line 1066"/>
            <p:cNvSpPr>
              <a:spLocks noChangeShapeType="1"/>
            </p:cNvSpPr>
            <p:nvPr/>
          </p:nvSpPr>
          <p:spPr bwMode="auto">
            <a:xfrm flipV="1">
              <a:off x="3096" y="2296"/>
              <a:ext cx="32" cy="112"/>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3" name="Line 1067"/>
            <p:cNvSpPr>
              <a:spLocks noChangeShapeType="1"/>
            </p:cNvSpPr>
            <p:nvPr/>
          </p:nvSpPr>
          <p:spPr bwMode="auto">
            <a:xfrm flipV="1">
              <a:off x="3128" y="2192"/>
              <a:ext cx="24" cy="104"/>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4" name="Line 1068"/>
            <p:cNvSpPr>
              <a:spLocks noChangeShapeType="1"/>
            </p:cNvSpPr>
            <p:nvPr/>
          </p:nvSpPr>
          <p:spPr bwMode="auto">
            <a:xfrm flipV="1">
              <a:off x="3152" y="2096"/>
              <a:ext cx="32" cy="96"/>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5" name="Line 1069"/>
            <p:cNvSpPr>
              <a:spLocks noChangeShapeType="1"/>
            </p:cNvSpPr>
            <p:nvPr/>
          </p:nvSpPr>
          <p:spPr bwMode="auto">
            <a:xfrm flipV="1">
              <a:off x="3184" y="2016"/>
              <a:ext cx="32" cy="80"/>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6" name="Line 1070"/>
            <p:cNvSpPr>
              <a:spLocks noChangeShapeType="1"/>
            </p:cNvSpPr>
            <p:nvPr/>
          </p:nvSpPr>
          <p:spPr bwMode="auto">
            <a:xfrm flipV="1">
              <a:off x="3216" y="1944"/>
              <a:ext cx="24" cy="72"/>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7" name="Line 1071"/>
            <p:cNvSpPr>
              <a:spLocks noChangeShapeType="1"/>
            </p:cNvSpPr>
            <p:nvPr/>
          </p:nvSpPr>
          <p:spPr bwMode="auto">
            <a:xfrm flipV="1">
              <a:off x="3240" y="1880"/>
              <a:ext cx="32" cy="64"/>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8" name="Line 1072"/>
            <p:cNvSpPr>
              <a:spLocks noChangeShapeType="1"/>
            </p:cNvSpPr>
            <p:nvPr/>
          </p:nvSpPr>
          <p:spPr bwMode="auto">
            <a:xfrm flipV="1">
              <a:off x="3272" y="1824"/>
              <a:ext cx="32" cy="56"/>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09" name="Line 1073"/>
            <p:cNvSpPr>
              <a:spLocks noChangeShapeType="1"/>
            </p:cNvSpPr>
            <p:nvPr/>
          </p:nvSpPr>
          <p:spPr bwMode="auto">
            <a:xfrm flipV="1">
              <a:off x="3304" y="1784"/>
              <a:ext cx="24" cy="40"/>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0" name="Line 1074"/>
            <p:cNvSpPr>
              <a:spLocks noChangeShapeType="1"/>
            </p:cNvSpPr>
            <p:nvPr/>
          </p:nvSpPr>
          <p:spPr bwMode="auto">
            <a:xfrm flipV="1">
              <a:off x="3328" y="1744"/>
              <a:ext cx="32" cy="40"/>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1" name="Line 1075"/>
            <p:cNvSpPr>
              <a:spLocks noChangeShapeType="1"/>
            </p:cNvSpPr>
            <p:nvPr/>
          </p:nvSpPr>
          <p:spPr bwMode="auto">
            <a:xfrm flipV="1">
              <a:off x="3360" y="1712"/>
              <a:ext cx="24" cy="32"/>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2" name="Line 1076"/>
            <p:cNvSpPr>
              <a:spLocks noChangeShapeType="1"/>
            </p:cNvSpPr>
            <p:nvPr/>
          </p:nvSpPr>
          <p:spPr bwMode="auto">
            <a:xfrm flipV="1">
              <a:off x="3384" y="1688"/>
              <a:ext cx="32" cy="24"/>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3" name="Line 1077"/>
            <p:cNvSpPr>
              <a:spLocks noChangeShapeType="1"/>
            </p:cNvSpPr>
            <p:nvPr/>
          </p:nvSpPr>
          <p:spPr bwMode="auto">
            <a:xfrm flipV="1">
              <a:off x="3416" y="1672"/>
              <a:ext cx="32" cy="16"/>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4" name="Line 1078"/>
            <p:cNvSpPr>
              <a:spLocks noChangeShapeType="1"/>
            </p:cNvSpPr>
            <p:nvPr/>
          </p:nvSpPr>
          <p:spPr bwMode="auto">
            <a:xfrm flipV="1">
              <a:off x="3448" y="1656"/>
              <a:ext cx="24" cy="16"/>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5" name="Line 1079"/>
            <p:cNvSpPr>
              <a:spLocks noChangeShapeType="1"/>
            </p:cNvSpPr>
            <p:nvPr/>
          </p:nvSpPr>
          <p:spPr bwMode="auto">
            <a:xfrm flipV="1">
              <a:off x="3472" y="1640"/>
              <a:ext cx="32" cy="16"/>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6" name="Line 1080"/>
            <p:cNvSpPr>
              <a:spLocks noChangeShapeType="1"/>
            </p:cNvSpPr>
            <p:nvPr/>
          </p:nvSpPr>
          <p:spPr bwMode="auto">
            <a:xfrm flipV="1">
              <a:off x="3504" y="1632"/>
              <a:ext cx="32" cy="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7" name="Line 1081"/>
            <p:cNvSpPr>
              <a:spLocks noChangeShapeType="1"/>
            </p:cNvSpPr>
            <p:nvPr/>
          </p:nvSpPr>
          <p:spPr bwMode="auto">
            <a:xfrm flipV="1">
              <a:off x="3536" y="1624"/>
              <a:ext cx="24" cy="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8" name="Line 1082"/>
            <p:cNvSpPr>
              <a:spLocks noChangeShapeType="1"/>
            </p:cNvSpPr>
            <p:nvPr/>
          </p:nvSpPr>
          <p:spPr bwMode="auto">
            <a:xfrm flipV="1">
              <a:off x="3560" y="1616"/>
              <a:ext cx="32" cy="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19" name="Line 1083"/>
            <p:cNvSpPr>
              <a:spLocks noChangeShapeType="1"/>
            </p:cNvSpPr>
            <p:nvPr/>
          </p:nvSpPr>
          <p:spPr bwMode="auto">
            <a:xfrm flipV="1">
              <a:off x="3592" y="1608"/>
              <a:ext cx="32" cy="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0" name="Line 1084"/>
            <p:cNvSpPr>
              <a:spLocks noChangeShapeType="1"/>
            </p:cNvSpPr>
            <p:nvPr/>
          </p:nvSpPr>
          <p:spPr bwMode="auto">
            <a:xfrm>
              <a:off x="3624" y="1608"/>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1" name="Line 1085"/>
            <p:cNvSpPr>
              <a:spLocks noChangeShapeType="1"/>
            </p:cNvSpPr>
            <p:nvPr/>
          </p:nvSpPr>
          <p:spPr bwMode="auto">
            <a:xfrm>
              <a:off x="3648" y="1608"/>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2" name="Line 1086"/>
            <p:cNvSpPr>
              <a:spLocks noChangeShapeType="1"/>
            </p:cNvSpPr>
            <p:nvPr/>
          </p:nvSpPr>
          <p:spPr bwMode="auto">
            <a:xfrm flipV="1">
              <a:off x="3680" y="1600"/>
              <a:ext cx="24" cy="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3" name="Line 1087"/>
            <p:cNvSpPr>
              <a:spLocks noChangeShapeType="1"/>
            </p:cNvSpPr>
            <p:nvPr/>
          </p:nvSpPr>
          <p:spPr bwMode="auto">
            <a:xfrm>
              <a:off x="3704" y="1600"/>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4" name="Line 1088"/>
            <p:cNvSpPr>
              <a:spLocks noChangeShapeType="1"/>
            </p:cNvSpPr>
            <p:nvPr/>
          </p:nvSpPr>
          <p:spPr bwMode="auto">
            <a:xfrm>
              <a:off x="3736" y="1600"/>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5" name="Line 1089"/>
            <p:cNvSpPr>
              <a:spLocks noChangeShapeType="1"/>
            </p:cNvSpPr>
            <p:nvPr/>
          </p:nvSpPr>
          <p:spPr bwMode="auto">
            <a:xfrm>
              <a:off x="3768" y="1600"/>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6" name="Line 1090"/>
            <p:cNvSpPr>
              <a:spLocks noChangeShapeType="1"/>
            </p:cNvSpPr>
            <p:nvPr/>
          </p:nvSpPr>
          <p:spPr bwMode="auto">
            <a:xfrm flipV="1">
              <a:off x="3792" y="1592"/>
              <a:ext cx="32" cy="8"/>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7" name="Line 1091"/>
            <p:cNvSpPr>
              <a:spLocks noChangeShapeType="1"/>
            </p:cNvSpPr>
            <p:nvPr/>
          </p:nvSpPr>
          <p:spPr bwMode="auto">
            <a:xfrm>
              <a:off x="3824"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8" name="Line 1092"/>
            <p:cNvSpPr>
              <a:spLocks noChangeShapeType="1"/>
            </p:cNvSpPr>
            <p:nvPr/>
          </p:nvSpPr>
          <p:spPr bwMode="auto">
            <a:xfrm>
              <a:off x="3856"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29" name="Line 1093"/>
            <p:cNvSpPr>
              <a:spLocks noChangeShapeType="1"/>
            </p:cNvSpPr>
            <p:nvPr/>
          </p:nvSpPr>
          <p:spPr bwMode="auto">
            <a:xfrm>
              <a:off x="3880"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0" name="Line 1094"/>
            <p:cNvSpPr>
              <a:spLocks noChangeShapeType="1"/>
            </p:cNvSpPr>
            <p:nvPr/>
          </p:nvSpPr>
          <p:spPr bwMode="auto">
            <a:xfrm>
              <a:off x="3912"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1" name="Line 1095"/>
            <p:cNvSpPr>
              <a:spLocks noChangeShapeType="1"/>
            </p:cNvSpPr>
            <p:nvPr/>
          </p:nvSpPr>
          <p:spPr bwMode="auto">
            <a:xfrm>
              <a:off x="3944"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2" name="Line 1096"/>
            <p:cNvSpPr>
              <a:spLocks noChangeShapeType="1"/>
            </p:cNvSpPr>
            <p:nvPr/>
          </p:nvSpPr>
          <p:spPr bwMode="auto">
            <a:xfrm>
              <a:off x="3968"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3" name="Line 1097"/>
            <p:cNvSpPr>
              <a:spLocks noChangeShapeType="1"/>
            </p:cNvSpPr>
            <p:nvPr/>
          </p:nvSpPr>
          <p:spPr bwMode="auto">
            <a:xfrm>
              <a:off x="4000"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4" name="Line 1098"/>
            <p:cNvSpPr>
              <a:spLocks noChangeShapeType="1"/>
            </p:cNvSpPr>
            <p:nvPr/>
          </p:nvSpPr>
          <p:spPr bwMode="auto">
            <a:xfrm>
              <a:off x="4024"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5" name="Line 1099"/>
            <p:cNvSpPr>
              <a:spLocks noChangeShapeType="1"/>
            </p:cNvSpPr>
            <p:nvPr/>
          </p:nvSpPr>
          <p:spPr bwMode="auto">
            <a:xfrm>
              <a:off x="4056"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6" name="Line 1100"/>
            <p:cNvSpPr>
              <a:spLocks noChangeShapeType="1"/>
            </p:cNvSpPr>
            <p:nvPr/>
          </p:nvSpPr>
          <p:spPr bwMode="auto">
            <a:xfrm>
              <a:off x="4088"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7" name="Line 1101"/>
            <p:cNvSpPr>
              <a:spLocks noChangeShapeType="1"/>
            </p:cNvSpPr>
            <p:nvPr/>
          </p:nvSpPr>
          <p:spPr bwMode="auto">
            <a:xfrm>
              <a:off x="4112"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8" name="Line 1102"/>
            <p:cNvSpPr>
              <a:spLocks noChangeShapeType="1"/>
            </p:cNvSpPr>
            <p:nvPr/>
          </p:nvSpPr>
          <p:spPr bwMode="auto">
            <a:xfrm>
              <a:off x="4144"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39" name="Line 1103"/>
            <p:cNvSpPr>
              <a:spLocks noChangeShapeType="1"/>
            </p:cNvSpPr>
            <p:nvPr/>
          </p:nvSpPr>
          <p:spPr bwMode="auto">
            <a:xfrm>
              <a:off x="4176"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0" name="Line 1104"/>
            <p:cNvSpPr>
              <a:spLocks noChangeShapeType="1"/>
            </p:cNvSpPr>
            <p:nvPr/>
          </p:nvSpPr>
          <p:spPr bwMode="auto">
            <a:xfrm>
              <a:off x="4200"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1" name="Line 1105"/>
            <p:cNvSpPr>
              <a:spLocks noChangeShapeType="1"/>
            </p:cNvSpPr>
            <p:nvPr/>
          </p:nvSpPr>
          <p:spPr bwMode="auto">
            <a:xfrm>
              <a:off x="4232"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2" name="Line 1106"/>
            <p:cNvSpPr>
              <a:spLocks noChangeShapeType="1"/>
            </p:cNvSpPr>
            <p:nvPr/>
          </p:nvSpPr>
          <p:spPr bwMode="auto">
            <a:xfrm>
              <a:off x="4264"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3" name="Line 1107"/>
            <p:cNvSpPr>
              <a:spLocks noChangeShapeType="1"/>
            </p:cNvSpPr>
            <p:nvPr/>
          </p:nvSpPr>
          <p:spPr bwMode="auto">
            <a:xfrm>
              <a:off x="4288"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4" name="Line 1108"/>
            <p:cNvSpPr>
              <a:spLocks noChangeShapeType="1"/>
            </p:cNvSpPr>
            <p:nvPr/>
          </p:nvSpPr>
          <p:spPr bwMode="auto">
            <a:xfrm>
              <a:off x="4320"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5" name="Line 1109"/>
            <p:cNvSpPr>
              <a:spLocks noChangeShapeType="1"/>
            </p:cNvSpPr>
            <p:nvPr/>
          </p:nvSpPr>
          <p:spPr bwMode="auto">
            <a:xfrm>
              <a:off x="4344"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6" name="Line 1110"/>
            <p:cNvSpPr>
              <a:spLocks noChangeShapeType="1"/>
            </p:cNvSpPr>
            <p:nvPr/>
          </p:nvSpPr>
          <p:spPr bwMode="auto">
            <a:xfrm>
              <a:off x="4376" y="1592"/>
              <a:ext cx="32"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7" name="Line 1111"/>
            <p:cNvSpPr>
              <a:spLocks noChangeShapeType="1"/>
            </p:cNvSpPr>
            <p:nvPr/>
          </p:nvSpPr>
          <p:spPr bwMode="auto">
            <a:xfrm>
              <a:off x="4408"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48" name="Line 1112"/>
            <p:cNvSpPr>
              <a:spLocks noChangeShapeType="1"/>
            </p:cNvSpPr>
            <p:nvPr/>
          </p:nvSpPr>
          <p:spPr bwMode="auto">
            <a:xfrm>
              <a:off x="4432" y="1592"/>
              <a:ext cx="24" cy="1"/>
            </a:xfrm>
            <a:prstGeom prst="line">
              <a:avLst/>
            </a:prstGeom>
            <a:noFill/>
            <a:ln w="12700">
              <a:solidFill>
                <a:srgbClr val="DD0806"/>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449" name="Group 1113"/>
          <p:cNvGrpSpPr>
            <a:grpSpLocks/>
          </p:cNvGrpSpPr>
          <p:nvPr/>
        </p:nvGrpSpPr>
        <p:grpSpPr bwMode="auto">
          <a:xfrm>
            <a:off x="5846763" y="1989138"/>
            <a:ext cx="2513012" cy="2921000"/>
            <a:chOff x="2632" y="1456"/>
            <a:chExt cx="1824" cy="2200"/>
          </a:xfrm>
        </p:grpSpPr>
        <p:sp>
          <p:nvSpPr>
            <p:cNvPr id="15450" name="Line 1114"/>
            <p:cNvSpPr>
              <a:spLocks noChangeShapeType="1"/>
            </p:cNvSpPr>
            <p:nvPr/>
          </p:nvSpPr>
          <p:spPr bwMode="auto">
            <a:xfrm flipV="1">
              <a:off x="2632" y="3648"/>
              <a:ext cx="32"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1" name="Line 1115"/>
            <p:cNvSpPr>
              <a:spLocks noChangeShapeType="1"/>
            </p:cNvSpPr>
            <p:nvPr/>
          </p:nvSpPr>
          <p:spPr bwMode="auto">
            <a:xfrm flipV="1">
              <a:off x="2664" y="3640"/>
              <a:ext cx="24"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2" name="Line 1116"/>
            <p:cNvSpPr>
              <a:spLocks noChangeShapeType="1"/>
            </p:cNvSpPr>
            <p:nvPr/>
          </p:nvSpPr>
          <p:spPr bwMode="auto">
            <a:xfrm flipV="1">
              <a:off x="2688" y="3624"/>
              <a:ext cx="32" cy="1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3" name="Line 1117"/>
            <p:cNvSpPr>
              <a:spLocks noChangeShapeType="1"/>
            </p:cNvSpPr>
            <p:nvPr/>
          </p:nvSpPr>
          <p:spPr bwMode="auto">
            <a:xfrm flipV="1">
              <a:off x="2720" y="3608"/>
              <a:ext cx="24" cy="1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4" name="Line 1118"/>
            <p:cNvSpPr>
              <a:spLocks noChangeShapeType="1"/>
            </p:cNvSpPr>
            <p:nvPr/>
          </p:nvSpPr>
          <p:spPr bwMode="auto">
            <a:xfrm flipV="1">
              <a:off x="2744" y="3584"/>
              <a:ext cx="32"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5" name="Line 1119"/>
            <p:cNvSpPr>
              <a:spLocks noChangeShapeType="1"/>
            </p:cNvSpPr>
            <p:nvPr/>
          </p:nvSpPr>
          <p:spPr bwMode="auto">
            <a:xfrm flipV="1">
              <a:off x="2776" y="3568"/>
              <a:ext cx="16" cy="1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6" name="Line 1120"/>
            <p:cNvSpPr>
              <a:spLocks noChangeShapeType="1"/>
            </p:cNvSpPr>
            <p:nvPr/>
          </p:nvSpPr>
          <p:spPr bwMode="auto">
            <a:xfrm flipV="1">
              <a:off x="2872" y="3448"/>
              <a:ext cx="24" cy="32"/>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7" name="Line 1121"/>
            <p:cNvSpPr>
              <a:spLocks noChangeShapeType="1"/>
            </p:cNvSpPr>
            <p:nvPr/>
          </p:nvSpPr>
          <p:spPr bwMode="auto">
            <a:xfrm flipV="1">
              <a:off x="2896" y="3392"/>
              <a:ext cx="24" cy="5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8" name="Line 1122"/>
            <p:cNvSpPr>
              <a:spLocks noChangeShapeType="1"/>
            </p:cNvSpPr>
            <p:nvPr/>
          </p:nvSpPr>
          <p:spPr bwMode="auto">
            <a:xfrm flipV="1">
              <a:off x="2920" y="3328"/>
              <a:ext cx="32" cy="6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59" name="Line 1123"/>
            <p:cNvSpPr>
              <a:spLocks noChangeShapeType="1"/>
            </p:cNvSpPr>
            <p:nvPr/>
          </p:nvSpPr>
          <p:spPr bwMode="auto">
            <a:xfrm flipV="1">
              <a:off x="2952" y="3320"/>
              <a:ext cx="1"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0" name="Line 1124"/>
            <p:cNvSpPr>
              <a:spLocks noChangeShapeType="1"/>
            </p:cNvSpPr>
            <p:nvPr/>
          </p:nvSpPr>
          <p:spPr bwMode="auto">
            <a:xfrm flipV="1">
              <a:off x="2992" y="3168"/>
              <a:ext cx="16" cy="5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1" name="Line 1125"/>
            <p:cNvSpPr>
              <a:spLocks noChangeShapeType="1"/>
            </p:cNvSpPr>
            <p:nvPr/>
          </p:nvSpPr>
          <p:spPr bwMode="auto">
            <a:xfrm flipV="1">
              <a:off x="3008" y="3072"/>
              <a:ext cx="32" cy="9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2" name="Line 1126"/>
            <p:cNvSpPr>
              <a:spLocks noChangeShapeType="1"/>
            </p:cNvSpPr>
            <p:nvPr/>
          </p:nvSpPr>
          <p:spPr bwMode="auto">
            <a:xfrm flipV="1">
              <a:off x="3040" y="3064"/>
              <a:ext cx="1"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3" name="Line 1127"/>
            <p:cNvSpPr>
              <a:spLocks noChangeShapeType="1"/>
            </p:cNvSpPr>
            <p:nvPr/>
          </p:nvSpPr>
          <p:spPr bwMode="auto">
            <a:xfrm flipV="1">
              <a:off x="3064" y="2960"/>
              <a:ext cx="1"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4" name="Line 1128"/>
            <p:cNvSpPr>
              <a:spLocks noChangeShapeType="1"/>
            </p:cNvSpPr>
            <p:nvPr/>
          </p:nvSpPr>
          <p:spPr bwMode="auto">
            <a:xfrm flipV="1">
              <a:off x="3064" y="2840"/>
              <a:ext cx="32" cy="12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5" name="Line 1129"/>
            <p:cNvSpPr>
              <a:spLocks noChangeShapeType="1"/>
            </p:cNvSpPr>
            <p:nvPr/>
          </p:nvSpPr>
          <p:spPr bwMode="auto">
            <a:xfrm flipV="1">
              <a:off x="3096" y="2808"/>
              <a:ext cx="8" cy="32"/>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6" name="Line 1130"/>
            <p:cNvSpPr>
              <a:spLocks noChangeShapeType="1"/>
            </p:cNvSpPr>
            <p:nvPr/>
          </p:nvSpPr>
          <p:spPr bwMode="auto">
            <a:xfrm flipV="1">
              <a:off x="3128" y="2584"/>
              <a:ext cx="24" cy="12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7" name="Line 1131"/>
            <p:cNvSpPr>
              <a:spLocks noChangeShapeType="1"/>
            </p:cNvSpPr>
            <p:nvPr/>
          </p:nvSpPr>
          <p:spPr bwMode="auto">
            <a:xfrm flipV="1">
              <a:off x="3152" y="2552"/>
              <a:ext cx="8" cy="32"/>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8" name="Line 1132"/>
            <p:cNvSpPr>
              <a:spLocks noChangeShapeType="1"/>
            </p:cNvSpPr>
            <p:nvPr/>
          </p:nvSpPr>
          <p:spPr bwMode="auto">
            <a:xfrm flipV="1">
              <a:off x="3184" y="2328"/>
              <a:ext cx="32" cy="12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69" name="Line 1133"/>
            <p:cNvSpPr>
              <a:spLocks noChangeShapeType="1"/>
            </p:cNvSpPr>
            <p:nvPr/>
          </p:nvSpPr>
          <p:spPr bwMode="auto">
            <a:xfrm flipV="1">
              <a:off x="3216" y="2296"/>
              <a:ext cx="8" cy="32"/>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0" name="Line 1134"/>
            <p:cNvSpPr>
              <a:spLocks noChangeShapeType="1"/>
            </p:cNvSpPr>
            <p:nvPr/>
          </p:nvSpPr>
          <p:spPr bwMode="auto">
            <a:xfrm flipV="1">
              <a:off x="3240" y="2096"/>
              <a:ext cx="32" cy="10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1" name="Line 1135"/>
            <p:cNvSpPr>
              <a:spLocks noChangeShapeType="1"/>
            </p:cNvSpPr>
            <p:nvPr/>
          </p:nvSpPr>
          <p:spPr bwMode="auto">
            <a:xfrm flipV="1">
              <a:off x="3272" y="2040"/>
              <a:ext cx="16" cy="5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2" name="Line 1136"/>
            <p:cNvSpPr>
              <a:spLocks noChangeShapeType="1"/>
            </p:cNvSpPr>
            <p:nvPr/>
          </p:nvSpPr>
          <p:spPr bwMode="auto">
            <a:xfrm flipV="1">
              <a:off x="3320" y="1912"/>
              <a:ext cx="8" cy="32"/>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3" name="Line 1137"/>
            <p:cNvSpPr>
              <a:spLocks noChangeShapeType="1"/>
            </p:cNvSpPr>
            <p:nvPr/>
          </p:nvSpPr>
          <p:spPr bwMode="auto">
            <a:xfrm flipV="1">
              <a:off x="3328" y="1832"/>
              <a:ext cx="32" cy="8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4" name="Line 1138"/>
            <p:cNvSpPr>
              <a:spLocks noChangeShapeType="1"/>
            </p:cNvSpPr>
            <p:nvPr/>
          </p:nvSpPr>
          <p:spPr bwMode="auto">
            <a:xfrm flipV="1">
              <a:off x="3360" y="1784"/>
              <a:ext cx="16"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5" name="Line 1139"/>
            <p:cNvSpPr>
              <a:spLocks noChangeShapeType="1"/>
            </p:cNvSpPr>
            <p:nvPr/>
          </p:nvSpPr>
          <p:spPr bwMode="auto">
            <a:xfrm flipV="1">
              <a:off x="3432" y="1664"/>
              <a:ext cx="16"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6" name="Line 1140"/>
            <p:cNvSpPr>
              <a:spLocks noChangeShapeType="1"/>
            </p:cNvSpPr>
            <p:nvPr/>
          </p:nvSpPr>
          <p:spPr bwMode="auto">
            <a:xfrm flipV="1">
              <a:off x="3448" y="1624"/>
              <a:ext cx="24" cy="4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7" name="Line 1141"/>
            <p:cNvSpPr>
              <a:spLocks noChangeShapeType="1"/>
            </p:cNvSpPr>
            <p:nvPr/>
          </p:nvSpPr>
          <p:spPr bwMode="auto">
            <a:xfrm flipV="1">
              <a:off x="3472" y="1592"/>
              <a:ext cx="32" cy="32"/>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8" name="Line 1142"/>
            <p:cNvSpPr>
              <a:spLocks noChangeShapeType="1"/>
            </p:cNvSpPr>
            <p:nvPr/>
          </p:nvSpPr>
          <p:spPr bwMode="auto">
            <a:xfrm flipV="1">
              <a:off x="3504" y="1560"/>
              <a:ext cx="32" cy="32"/>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79" name="Line 1143"/>
            <p:cNvSpPr>
              <a:spLocks noChangeShapeType="1"/>
            </p:cNvSpPr>
            <p:nvPr/>
          </p:nvSpPr>
          <p:spPr bwMode="auto">
            <a:xfrm flipV="1">
              <a:off x="3536" y="1544"/>
              <a:ext cx="24" cy="16"/>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0" name="Line 1144"/>
            <p:cNvSpPr>
              <a:spLocks noChangeShapeType="1"/>
            </p:cNvSpPr>
            <p:nvPr/>
          </p:nvSpPr>
          <p:spPr bwMode="auto">
            <a:xfrm flipV="1">
              <a:off x="3560" y="1536"/>
              <a:ext cx="8"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1" name="Line 1145"/>
            <p:cNvSpPr>
              <a:spLocks noChangeShapeType="1"/>
            </p:cNvSpPr>
            <p:nvPr/>
          </p:nvSpPr>
          <p:spPr bwMode="auto">
            <a:xfrm flipV="1">
              <a:off x="3664" y="1488"/>
              <a:ext cx="16"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2" name="Line 1146"/>
            <p:cNvSpPr>
              <a:spLocks noChangeShapeType="1"/>
            </p:cNvSpPr>
            <p:nvPr/>
          </p:nvSpPr>
          <p:spPr bwMode="auto">
            <a:xfrm>
              <a:off x="3680" y="148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3" name="Line 1147"/>
            <p:cNvSpPr>
              <a:spLocks noChangeShapeType="1"/>
            </p:cNvSpPr>
            <p:nvPr/>
          </p:nvSpPr>
          <p:spPr bwMode="auto">
            <a:xfrm flipV="1">
              <a:off x="3704" y="1480"/>
              <a:ext cx="32"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4" name="Line 1148"/>
            <p:cNvSpPr>
              <a:spLocks noChangeShapeType="1"/>
            </p:cNvSpPr>
            <p:nvPr/>
          </p:nvSpPr>
          <p:spPr bwMode="auto">
            <a:xfrm flipV="1">
              <a:off x="3736" y="1472"/>
              <a:ext cx="32"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5" name="Line 1149"/>
            <p:cNvSpPr>
              <a:spLocks noChangeShapeType="1"/>
            </p:cNvSpPr>
            <p:nvPr/>
          </p:nvSpPr>
          <p:spPr bwMode="auto">
            <a:xfrm>
              <a:off x="3768" y="147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6" name="Line 1150"/>
            <p:cNvSpPr>
              <a:spLocks noChangeShapeType="1"/>
            </p:cNvSpPr>
            <p:nvPr/>
          </p:nvSpPr>
          <p:spPr bwMode="auto">
            <a:xfrm>
              <a:off x="3792" y="1472"/>
              <a:ext cx="32"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7" name="Line 1151"/>
            <p:cNvSpPr>
              <a:spLocks noChangeShapeType="1"/>
            </p:cNvSpPr>
            <p:nvPr/>
          </p:nvSpPr>
          <p:spPr bwMode="auto">
            <a:xfrm>
              <a:off x="3920" y="146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8" name="Line 1152"/>
            <p:cNvSpPr>
              <a:spLocks noChangeShapeType="1"/>
            </p:cNvSpPr>
            <p:nvPr/>
          </p:nvSpPr>
          <p:spPr bwMode="auto">
            <a:xfrm>
              <a:off x="3944" y="146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89" name="Line 1153"/>
            <p:cNvSpPr>
              <a:spLocks noChangeShapeType="1"/>
            </p:cNvSpPr>
            <p:nvPr/>
          </p:nvSpPr>
          <p:spPr bwMode="auto">
            <a:xfrm flipV="1">
              <a:off x="3968" y="1456"/>
              <a:ext cx="32" cy="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0" name="Line 1154"/>
            <p:cNvSpPr>
              <a:spLocks noChangeShapeType="1"/>
            </p:cNvSpPr>
            <p:nvPr/>
          </p:nvSpPr>
          <p:spPr bwMode="auto">
            <a:xfrm>
              <a:off x="4000" y="145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1" name="Line 1155"/>
            <p:cNvSpPr>
              <a:spLocks noChangeShapeType="1"/>
            </p:cNvSpPr>
            <p:nvPr/>
          </p:nvSpPr>
          <p:spPr bwMode="auto">
            <a:xfrm>
              <a:off x="4024" y="1456"/>
              <a:ext cx="32"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2" name="Line 1156"/>
            <p:cNvSpPr>
              <a:spLocks noChangeShapeType="1"/>
            </p:cNvSpPr>
            <p:nvPr/>
          </p:nvSpPr>
          <p:spPr bwMode="auto">
            <a:xfrm>
              <a:off x="4056" y="145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3" name="Line 1157"/>
            <p:cNvSpPr>
              <a:spLocks noChangeShapeType="1"/>
            </p:cNvSpPr>
            <p:nvPr/>
          </p:nvSpPr>
          <p:spPr bwMode="auto">
            <a:xfrm>
              <a:off x="4176" y="145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4" name="Line 1158"/>
            <p:cNvSpPr>
              <a:spLocks noChangeShapeType="1"/>
            </p:cNvSpPr>
            <p:nvPr/>
          </p:nvSpPr>
          <p:spPr bwMode="auto">
            <a:xfrm>
              <a:off x="4200" y="1456"/>
              <a:ext cx="32"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5" name="Line 1159"/>
            <p:cNvSpPr>
              <a:spLocks noChangeShapeType="1"/>
            </p:cNvSpPr>
            <p:nvPr/>
          </p:nvSpPr>
          <p:spPr bwMode="auto">
            <a:xfrm>
              <a:off x="4232" y="1456"/>
              <a:ext cx="32"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6" name="Line 1160"/>
            <p:cNvSpPr>
              <a:spLocks noChangeShapeType="1"/>
            </p:cNvSpPr>
            <p:nvPr/>
          </p:nvSpPr>
          <p:spPr bwMode="auto">
            <a:xfrm>
              <a:off x="4264" y="145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7" name="Line 1161"/>
            <p:cNvSpPr>
              <a:spLocks noChangeShapeType="1"/>
            </p:cNvSpPr>
            <p:nvPr/>
          </p:nvSpPr>
          <p:spPr bwMode="auto">
            <a:xfrm>
              <a:off x="4288" y="1456"/>
              <a:ext cx="32"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8" name="Line 1162"/>
            <p:cNvSpPr>
              <a:spLocks noChangeShapeType="1"/>
            </p:cNvSpPr>
            <p:nvPr/>
          </p:nvSpPr>
          <p:spPr bwMode="auto">
            <a:xfrm>
              <a:off x="4320" y="1456"/>
              <a:ext cx="16"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99" name="Line 1163"/>
            <p:cNvSpPr>
              <a:spLocks noChangeShapeType="1"/>
            </p:cNvSpPr>
            <p:nvPr/>
          </p:nvSpPr>
          <p:spPr bwMode="auto">
            <a:xfrm>
              <a:off x="4432" y="145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500" name="Group 1164"/>
          <p:cNvGrpSpPr>
            <a:grpSpLocks/>
          </p:cNvGrpSpPr>
          <p:nvPr/>
        </p:nvGrpSpPr>
        <p:grpSpPr bwMode="auto">
          <a:xfrm>
            <a:off x="6100763" y="1968500"/>
            <a:ext cx="2225675" cy="2941638"/>
            <a:chOff x="2816" y="1440"/>
            <a:chExt cx="1616" cy="2216"/>
          </a:xfrm>
        </p:grpSpPr>
        <p:sp>
          <p:nvSpPr>
            <p:cNvPr id="15501" name="Line 1165"/>
            <p:cNvSpPr>
              <a:spLocks noChangeShapeType="1"/>
            </p:cNvSpPr>
            <p:nvPr/>
          </p:nvSpPr>
          <p:spPr bwMode="auto">
            <a:xfrm flipV="1">
              <a:off x="2816" y="3624"/>
              <a:ext cx="16"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2" name="Line 1166"/>
            <p:cNvSpPr>
              <a:spLocks noChangeShapeType="1"/>
            </p:cNvSpPr>
            <p:nvPr/>
          </p:nvSpPr>
          <p:spPr bwMode="auto">
            <a:xfrm flipV="1">
              <a:off x="2832" y="3592"/>
              <a:ext cx="24"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3" name="Line 1167"/>
            <p:cNvSpPr>
              <a:spLocks noChangeShapeType="1"/>
            </p:cNvSpPr>
            <p:nvPr/>
          </p:nvSpPr>
          <p:spPr bwMode="auto">
            <a:xfrm flipV="1">
              <a:off x="2896" y="3480"/>
              <a:ext cx="24" cy="4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4" name="Line 1168"/>
            <p:cNvSpPr>
              <a:spLocks noChangeShapeType="1"/>
            </p:cNvSpPr>
            <p:nvPr/>
          </p:nvSpPr>
          <p:spPr bwMode="auto">
            <a:xfrm flipV="1">
              <a:off x="2920" y="3464"/>
              <a:ext cx="8" cy="16"/>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5" name="Line 1169"/>
            <p:cNvSpPr>
              <a:spLocks noChangeShapeType="1"/>
            </p:cNvSpPr>
            <p:nvPr/>
          </p:nvSpPr>
          <p:spPr bwMode="auto">
            <a:xfrm flipV="1">
              <a:off x="2952" y="3336"/>
              <a:ext cx="32" cy="6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6" name="Line 1170"/>
            <p:cNvSpPr>
              <a:spLocks noChangeShapeType="1"/>
            </p:cNvSpPr>
            <p:nvPr/>
          </p:nvSpPr>
          <p:spPr bwMode="auto">
            <a:xfrm flipV="1">
              <a:off x="3000" y="3232"/>
              <a:ext cx="8" cy="40"/>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7" name="Line 1171"/>
            <p:cNvSpPr>
              <a:spLocks noChangeShapeType="1"/>
            </p:cNvSpPr>
            <p:nvPr/>
          </p:nvSpPr>
          <p:spPr bwMode="auto">
            <a:xfrm flipV="1">
              <a:off x="3008" y="3208"/>
              <a:ext cx="8" cy="2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8" name="Line 1172"/>
            <p:cNvSpPr>
              <a:spLocks noChangeShapeType="1"/>
            </p:cNvSpPr>
            <p:nvPr/>
          </p:nvSpPr>
          <p:spPr bwMode="auto">
            <a:xfrm flipV="1">
              <a:off x="3032" y="3120"/>
              <a:ext cx="8" cy="2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09" name="Line 1173"/>
            <p:cNvSpPr>
              <a:spLocks noChangeShapeType="1"/>
            </p:cNvSpPr>
            <p:nvPr/>
          </p:nvSpPr>
          <p:spPr bwMode="auto">
            <a:xfrm flipV="1">
              <a:off x="3040" y="3080"/>
              <a:ext cx="8" cy="40"/>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0" name="Line 1174"/>
            <p:cNvSpPr>
              <a:spLocks noChangeShapeType="1"/>
            </p:cNvSpPr>
            <p:nvPr/>
          </p:nvSpPr>
          <p:spPr bwMode="auto">
            <a:xfrm flipV="1">
              <a:off x="3064" y="3008"/>
              <a:ext cx="1" cy="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1" name="Line 1175"/>
            <p:cNvSpPr>
              <a:spLocks noChangeShapeType="1"/>
            </p:cNvSpPr>
            <p:nvPr/>
          </p:nvSpPr>
          <p:spPr bwMode="auto">
            <a:xfrm flipV="1">
              <a:off x="3064" y="2952"/>
              <a:ext cx="16" cy="56"/>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2" name="Line 1176"/>
            <p:cNvSpPr>
              <a:spLocks noChangeShapeType="1"/>
            </p:cNvSpPr>
            <p:nvPr/>
          </p:nvSpPr>
          <p:spPr bwMode="auto">
            <a:xfrm flipV="1">
              <a:off x="3096" y="2880"/>
              <a:ext cx="1" cy="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3" name="Line 1177"/>
            <p:cNvSpPr>
              <a:spLocks noChangeShapeType="1"/>
            </p:cNvSpPr>
            <p:nvPr/>
          </p:nvSpPr>
          <p:spPr bwMode="auto">
            <a:xfrm flipV="1">
              <a:off x="3096" y="2824"/>
              <a:ext cx="16" cy="56"/>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4" name="Line 1178"/>
            <p:cNvSpPr>
              <a:spLocks noChangeShapeType="1"/>
            </p:cNvSpPr>
            <p:nvPr/>
          </p:nvSpPr>
          <p:spPr bwMode="auto">
            <a:xfrm flipV="1">
              <a:off x="3128" y="2744"/>
              <a:ext cx="1" cy="16"/>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5" name="Line 1179"/>
            <p:cNvSpPr>
              <a:spLocks noChangeShapeType="1"/>
            </p:cNvSpPr>
            <p:nvPr/>
          </p:nvSpPr>
          <p:spPr bwMode="auto">
            <a:xfrm flipV="1">
              <a:off x="3128" y="2696"/>
              <a:ext cx="8" cy="4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6" name="Line 1180"/>
            <p:cNvSpPr>
              <a:spLocks noChangeShapeType="1"/>
            </p:cNvSpPr>
            <p:nvPr/>
          </p:nvSpPr>
          <p:spPr bwMode="auto">
            <a:xfrm flipV="1">
              <a:off x="3144" y="2608"/>
              <a:ext cx="8" cy="2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7" name="Line 1181"/>
            <p:cNvSpPr>
              <a:spLocks noChangeShapeType="1"/>
            </p:cNvSpPr>
            <p:nvPr/>
          </p:nvSpPr>
          <p:spPr bwMode="auto">
            <a:xfrm flipV="1">
              <a:off x="3152" y="2568"/>
              <a:ext cx="8" cy="40"/>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8" name="Line 1182"/>
            <p:cNvSpPr>
              <a:spLocks noChangeShapeType="1"/>
            </p:cNvSpPr>
            <p:nvPr/>
          </p:nvSpPr>
          <p:spPr bwMode="auto">
            <a:xfrm flipV="1">
              <a:off x="3176" y="2472"/>
              <a:ext cx="8"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19" name="Line 1183"/>
            <p:cNvSpPr>
              <a:spLocks noChangeShapeType="1"/>
            </p:cNvSpPr>
            <p:nvPr/>
          </p:nvSpPr>
          <p:spPr bwMode="auto">
            <a:xfrm flipV="1">
              <a:off x="3184" y="2440"/>
              <a:ext cx="8"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0" name="Line 1184"/>
            <p:cNvSpPr>
              <a:spLocks noChangeShapeType="1"/>
            </p:cNvSpPr>
            <p:nvPr/>
          </p:nvSpPr>
          <p:spPr bwMode="auto">
            <a:xfrm flipV="1">
              <a:off x="3208" y="2336"/>
              <a:ext cx="8" cy="40"/>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1" name="Line 1185"/>
            <p:cNvSpPr>
              <a:spLocks noChangeShapeType="1"/>
            </p:cNvSpPr>
            <p:nvPr/>
          </p:nvSpPr>
          <p:spPr bwMode="auto">
            <a:xfrm flipV="1">
              <a:off x="3216" y="2312"/>
              <a:ext cx="8" cy="2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2" name="Line 1186"/>
            <p:cNvSpPr>
              <a:spLocks noChangeShapeType="1"/>
            </p:cNvSpPr>
            <p:nvPr/>
          </p:nvSpPr>
          <p:spPr bwMode="auto">
            <a:xfrm flipV="1">
              <a:off x="3232" y="2216"/>
              <a:ext cx="8"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3" name="Line 1187"/>
            <p:cNvSpPr>
              <a:spLocks noChangeShapeType="1"/>
            </p:cNvSpPr>
            <p:nvPr/>
          </p:nvSpPr>
          <p:spPr bwMode="auto">
            <a:xfrm flipV="1">
              <a:off x="3240" y="2184"/>
              <a:ext cx="8"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4" name="Line 1188"/>
            <p:cNvSpPr>
              <a:spLocks noChangeShapeType="1"/>
            </p:cNvSpPr>
            <p:nvPr/>
          </p:nvSpPr>
          <p:spPr bwMode="auto">
            <a:xfrm flipV="1">
              <a:off x="3264" y="2096"/>
              <a:ext cx="8" cy="2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5" name="Line 1189"/>
            <p:cNvSpPr>
              <a:spLocks noChangeShapeType="1"/>
            </p:cNvSpPr>
            <p:nvPr/>
          </p:nvSpPr>
          <p:spPr bwMode="auto">
            <a:xfrm flipV="1">
              <a:off x="3272" y="2056"/>
              <a:ext cx="16" cy="40"/>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6" name="Line 1190"/>
            <p:cNvSpPr>
              <a:spLocks noChangeShapeType="1"/>
            </p:cNvSpPr>
            <p:nvPr/>
          </p:nvSpPr>
          <p:spPr bwMode="auto">
            <a:xfrm flipV="1">
              <a:off x="3304" y="1928"/>
              <a:ext cx="16" cy="6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7" name="Line 1191"/>
            <p:cNvSpPr>
              <a:spLocks noChangeShapeType="1"/>
            </p:cNvSpPr>
            <p:nvPr/>
          </p:nvSpPr>
          <p:spPr bwMode="auto">
            <a:xfrm flipV="1">
              <a:off x="3344" y="1824"/>
              <a:ext cx="16" cy="40"/>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8" name="Line 1192"/>
            <p:cNvSpPr>
              <a:spLocks noChangeShapeType="1"/>
            </p:cNvSpPr>
            <p:nvPr/>
          </p:nvSpPr>
          <p:spPr bwMode="auto">
            <a:xfrm flipV="1">
              <a:off x="3360" y="1800"/>
              <a:ext cx="8" cy="2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29" name="Line 1193"/>
            <p:cNvSpPr>
              <a:spLocks noChangeShapeType="1"/>
            </p:cNvSpPr>
            <p:nvPr/>
          </p:nvSpPr>
          <p:spPr bwMode="auto">
            <a:xfrm flipV="1">
              <a:off x="3392" y="1696"/>
              <a:ext cx="24" cy="40"/>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0" name="Line 1194"/>
            <p:cNvSpPr>
              <a:spLocks noChangeShapeType="1"/>
            </p:cNvSpPr>
            <p:nvPr/>
          </p:nvSpPr>
          <p:spPr bwMode="auto">
            <a:xfrm flipV="1">
              <a:off x="3416" y="1672"/>
              <a:ext cx="16" cy="24"/>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1" name="Line 1195"/>
            <p:cNvSpPr>
              <a:spLocks noChangeShapeType="1"/>
            </p:cNvSpPr>
            <p:nvPr/>
          </p:nvSpPr>
          <p:spPr bwMode="auto">
            <a:xfrm flipV="1">
              <a:off x="3472" y="1576"/>
              <a:ext cx="32"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2" name="Line 1196"/>
            <p:cNvSpPr>
              <a:spLocks noChangeShapeType="1"/>
            </p:cNvSpPr>
            <p:nvPr/>
          </p:nvSpPr>
          <p:spPr bwMode="auto">
            <a:xfrm flipV="1">
              <a:off x="3504" y="1544"/>
              <a:ext cx="32" cy="32"/>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3" name="Line 1197"/>
            <p:cNvSpPr>
              <a:spLocks noChangeShapeType="1"/>
            </p:cNvSpPr>
            <p:nvPr/>
          </p:nvSpPr>
          <p:spPr bwMode="auto">
            <a:xfrm flipV="1">
              <a:off x="3600" y="1496"/>
              <a:ext cx="24" cy="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4" name="Line 1198"/>
            <p:cNvSpPr>
              <a:spLocks noChangeShapeType="1"/>
            </p:cNvSpPr>
            <p:nvPr/>
          </p:nvSpPr>
          <p:spPr bwMode="auto">
            <a:xfrm flipV="1">
              <a:off x="3624" y="1480"/>
              <a:ext cx="24" cy="16"/>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5" name="Line 1199"/>
            <p:cNvSpPr>
              <a:spLocks noChangeShapeType="1"/>
            </p:cNvSpPr>
            <p:nvPr/>
          </p:nvSpPr>
          <p:spPr bwMode="auto">
            <a:xfrm flipV="1">
              <a:off x="3648" y="1472"/>
              <a:ext cx="16" cy="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6" name="Line 1200"/>
            <p:cNvSpPr>
              <a:spLocks noChangeShapeType="1"/>
            </p:cNvSpPr>
            <p:nvPr/>
          </p:nvSpPr>
          <p:spPr bwMode="auto">
            <a:xfrm>
              <a:off x="3728" y="1464"/>
              <a:ext cx="8"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7" name="Line 1201"/>
            <p:cNvSpPr>
              <a:spLocks noChangeShapeType="1"/>
            </p:cNvSpPr>
            <p:nvPr/>
          </p:nvSpPr>
          <p:spPr bwMode="auto">
            <a:xfrm flipV="1">
              <a:off x="3736" y="1456"/>
              <a:ext cx="32" cy="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8" name="Line 1202"/>
            <p:cNvSpPr>
              <a:spLocks noChangeShapeType="1"/>
            </p:cNvSpPr>
            <p:nvPr/>
          </p:nvSpPr>
          <p:spPr bwMode="auto">
            <a:xfrm>
              <a:off x="3768" y="1456"/>
              <a:ext cx="24"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39" name="Line 1203"/>
            <p:cNvSpPr>
              <a:spLocks noChangeShapeType="1"/>
            </p:cNvSpPr>
            <p:nvPr/>
          </p:nvSpPr>
          <p:spPr bwMode="auto">
            <a:xfrm>
              <a:off x="3856" y="1448"/>
              <a:ext cx="24"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0" name="Line 1204"/>
            <p:cNvSpPr>
              <a:spLocks noChangeShapeType="1"/>
            </p:cNvSpPr>
            <p:nvPr/>
          </p:nvSpPr>
          <p:spPr bwMode="auto">
            <a:xfrm flipV="1">
              <a:off x="3880" y="1440"/>
              <a:ext cx="32" cy="8"/>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1" name="Line 1205"/>
            <p:cNvSpPr>
              <a:spLocks noChangeShapeType="1"/>
            </p:cNvSpPr>
            <p:nvPr/>
          </p:nvSpPr>
          <p:spPr bwMode="auto">
            <a:xfrm>
              <a:off x="3912" y="1440"/>
              <a:ext cx="8"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2" name="Line 1206"/>
            <p:cNvSpPr>
              <a:spLocks noChangeShapeType="1"/>
            </p:cNvSpPr>
            <p:nvPr/>
          </p:nvSpPr>
          <p:spPr bwMode="auto">
            <a:xfrm>
              <a:off x="3984" y="1440"/>
              <a:ext cx="16"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3" name="Line 1207"/>
            <p:cNvSpPr>
              <a:spLocks noChangeShapeType="1"/>
            </p:cNvSpPr>
            <p:nvPr/>
          </p:nvSpPr>
          <p:spPr bwMode="auto">
            <a:xfrm>
              <a:off x="4000" y="1440"/>
              <a:ext cx="24"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4" name="Line 1208"/>
            <p:cNvSpPr>
              <a:spLocks noChangeShapeType="1"/>
            </p:cNvSpPr>
            <p:nvPr/>
          </p:nvSpPr>
          <p:spPr bwMode="auto">
            <a:xfrm>
              <a:off x="4024" y="1440"/>
              <a:ext cx="24"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5" name="Line 1209"/>
            <p:cNvSpPr>
              <a:spLocks noChangeShapeType="1"/>
            </p:cNvSpPr>
            <p:nvPr/>
          </p:nvSpPr>
          <p:spPr bwMode="auto">
            <a:xfrm>
              <a:off x="4112" y="1440"/>
              <a:ext cx="32"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6" name="Line 1210"/>
            <p:cNvSpPr>
              <a:spLocks noChangeShapeType="1"/>
            </p:cNvSpPr>
            <p:nvPr/>
          </p:nvSpPr>
          <p:spPr bwMode="auto">
            <a:xfrm>
              <a:off x="4144" y="1440"/>
              <a:ext cx="32"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7" name="Line 1211"/>
            <p:cNvSpPr>
              <a:spLocks noChangeShapeType="1"/>
            </p:cNvSpPr>
            <p:nvPr/>
          </p:nvSpPr>
          <p:spPr bwMode="auto">
            <a:xfrm>
              <a:off x="4240" y="1440"/>
              <a:ext cx="24"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8" name="Line 1212"/>
            <p:cNvSpPr>
              <a:spLocks noChangeShapeType="1"/>
            </p:cNvSpPr>
            <p:nvPr/>
          </p:nvSpPr>
          <p:spPr bwMode="auto">
            <a:xfrm>
              <a:off x="4264" y="1440"/>
              <a:ext cx="24"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49" name="Line 1213"/>
            <p:cNvSpPr>
              <a:spLocks noChangeShapeType="1"/>
            </p:cNvSpPr>
            <p:nvPr/>
          </p:nvSpPr>
          <p:spPr bwMode="auto">
            <a:xfrm>
              <a:off x="4288" y="1440"/>
              <a:ext cx="16"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0" name="Line 1214"/>
            <p:cNvSpPr>
              <a:spLocks noChangeShapeType="1"/>
            </p:cNvSpPr>
            <p:nvPr/>
          </p:nvSpPr>
          <p:spPr bwMode="auto">
            <a:xfrm>
              <a:off x="4368" y="1440"/>
              <a:ext cx="8"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1" name="Line 1215"/>
            <p:cNvSpPr>
              <a:spLocks noChangeShapeType="1"/>
            </p:cNvSpPr>
            <p:nvPr/>
          </p:nvSpPr>
          <p:spPr bwMode="auto">
            <a:xfrm>
              <a:off x="4376" y="1440"/>
              <a:ext cx="32"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2" name="Line 1216"/>
            <p:cNvSpPr>
              <a:spLocks noChangeShapeType="1"/>
            </p:cNvSpPr>
            <p:nvPr/>
          </p:nvSpPr>
          <p:spPr bwMode="auto">
            <a:xfrm>
              <a:off x="4408" y="1440"/>
              <a:ext cx="24" cy="1"/>
            </a:xfrm>
            <a:prstGeom prst="line">
              <a:avLst/>
            </a:prstGeom>
            <a:noFill/>
            <a:ln w="12700">
              <a:solidFill>
                <a:srgbClr val="07601A"/>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553" name="Group 1217"/>
          <p:cNvGrpSpPr>
            <a:grpSpLocks/>
          </p:cNvGrpSpPr>
          <p:nvPr/>
        </p:nvGrpSpPr>
        <p:grpSpPr bwMode="auto">
          <a:xfrm>
            <a:off x="4403725" y="4708525"/>
            <a:ext cx="3911600" cy="203200"/>
            <a:chOff x="1584" y="3504"/>
            <a:chExt cx="2840" cy="153"/>
          </a:xfrm>
        </p:grpSpPr>
        <p:sp>
          <p:nvSpPr>
            <p:cNvPr id="15554" name="Line 1218"/>
            <p:cNvSpPr>
              <a:spLocks noChangeShapeType="1"/>
            </p:cNvSpPr>
            <p:nvPr/>
          </p:nvSpPr>
          <p:spPr bwMode="auto">
            <a:xfrm>
              <a:off x="1584" y="365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5" name="Line 1219"/>
            <p:cNvSpPr>
              <a:spLocks noChangeShapeType="1"/>
            </p:cNvSpPr>
            <p:nvPr/>
          </p:nvSpPr>
          <p:spPr bwMode="auto">
            <a:xfrm>
              <a:off x="1648" y="365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6" name="Line 1220"/>
            <p:cNvSpPr>
              <a:spLocks noChangeShapeType="1"/>
            </p:cNvSpPr>
            <p:nvPr/>
          </p:nvSpPr>
          <p:spPr bwMode="auto">
            <a:xfrm>
              <a:off x="1712" y="3656"/>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7" name="Line 1221"/>
            <p:cNvSpPr>
              <a:spLocks noChangeShapeType="1"/>
            </p:cNvSpPr>
            <p:nvPr/>
          </p:nvSpPr>
          <p:spPr bwMode="auto">
            <a:xfrm>
              <a:off x="1728" y="365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8" name="Line 1222"/>
            <p:cNvSpPr>
              <a:spLocks noChangeShapeType="1"/>
            </p:cNvSpPr>
            <p:nvPr/>
          </p:nvSpPr>
          <p:spPr bwMode="auto">
            <a:xfrm>
              <a:off x="1776" y="365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59" name="Line 1223"/>
            <p:cNvSpPr>
              <a:spLocks noChangeShapeType="1"/>
            </p:cNvSpPr>
            <p:nvPr/>
          </p:nvSpPr>
          <p:spPr bwMode="auto">
            <a:xfrm>
              <a:off x="1784" y="3656"/>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0" name="Line 1224"/>
            <p:cNvSpPr>
              <a:spLocks noChangeShapeType="1"/>
            </p:cNvSpPr>
            <p:nvPr/>
          </p:nvSpPr>
          <p:spPr bwMode="auto">
            <a:xfrm>
              <a:off x="1840" y="365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1" name="Line 1225"/>
            <p:cNvSpPr>
              <a:spLocks noChangeShapeType="1"/>
            </p:cNvSpPr>
            <p:nvPr/>
          </p:nvSpPr>
          <p:spPr bwMode="auto">
            <a:xfrm>
              <a:off x="1848" y="3656"/>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2" name="Line 1226"/>
            <p:cNvSpPr>
              <a:spLocks noChangeShapeType="1"/>
            </p:cNvSpPr>
            <p:nvPr/>
          </p:nvSpPr>
          <p:spPr bwMode="auto">
            <a:xfrm>
              <a:off x="1904" y="365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3" name="Line 1227"/>
            <p:cNvSpPr>
              <a:spLocks noChangeShapeType="1"/>
            </p:cNvSpPr>
            <p:nvPr/>
          </p:nvSpPr>
          <p:spPr bwMode="auto">
            <a:xfrm>
              <a:off x="1968" y="365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4" name="Line 1228"/>
            <p:cNvSpPr>
              <a:spLocks noChangeShapeType="1"/>
            </p:cNvSpPr>
            <p:nvPr/>
          </p:nvSpPr>
          <p:spPr bwMode="auto">
            <a:xfrm>
              <a:off x="2032" y="3656"/>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5" name="Line 1229"/>
            <p:cNvSpPr>
              <a:spLocks noChangeShapeType="1"/>
            </p:cNvSpPr>
            <p:nvPr/>
          </p:nvSpPr>
          <p:spPr bwMode="auto">
            <a:xfrm>
              <a:off x="2048" y="365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6" name="Line 1230"/>
            <p:cNvSpPr>
              <a:spLocks noChangeShapeType="1"/>
            </p:cNvSpPr>
            <p:nvPr/>
          </p:nvSpPr>
          <p:spPr bwMode="auto">
            <a:xfrm>
              <a:off x="2096" y="365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7" name="Line 1231"/>
            <p:cNvSpPr>
              <a:spLocks noChangeShapeType="1"/>
            </p:cNvSpPr>
            <p:nvPr/>
          </p:nvSpPr>
          <p:spPr bwMode="auto">
            <a:xfrm>
              <a:off x="2104" y="3656"/>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8" name="Line 1232"/>
            <p:cNvSpPr>
              <a:spLocks noChangeShapeType="1"/>
            </p:cNvSpPr>
            <p:nvPr/>
          </p:nvSpPr>
          <p:spPr bwMode="auto">
            <a:xfrm>
              <a:off x="2160" y="365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69" name="Line 1233"/>
            <p:cNvSpPr>
              <a:spLocks noChangeShapeType="1"/>
            </p:cNvSpPr>
            <p:nvPr/>
          </p:nvSpPr>
          <p:spPr bwMode="auto">
            <a:xfrm>
              <a:off x="2168" y="3656"/>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0" name="Line 1234"/>
            <p:cNvSpPr>
              <a:spLocks noChangeShapeType="1"/>
            </p:cNvSpPr>
            <p:nvPr/>
          </p:nvSpPr>
          <p:spPr bwMode="auto">
            <a:xfrm>
              <a:off x="2224" y="365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1" name="Line 1235"/>
            <p:cNvSpPr>
              <a:spLocks noChangeShapeType="1"/>
            </p:cNvSpPr>
            <p:nvPr/>
          </p:nvSpPr>
          <p:spPr bwMode="auto">
            <a:xfrm>
              <a:off x="2288" y="3656"/>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2" name="Line 1236"/>
            <p:cNvSpPr>
              <a:spLocks noChangeShapeType="1"/>
            </p:cNvSpPr>
            <p:nvPr/>
          </p:nvSpPr>
          <p:spPr bwMode="auto">
            <a:xfrm>
              <a:off x="2352" y="3648"/>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3" name="Line 1237"/>
            <p:cNvSpPr>
              <a:spLocks noChangeShapeType="1"/>
            </p:cNvSpPr>
            <p:nvPr/>
          </p:nvSpPr>
          <p:spPr bwMode="auto">
            <a:xfrm>
              <a:off x="2368" y="36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4" name="Line 1238"/>
            <p:cNvSpPr>
              <a:spLocks noChangeShapeType="1"/>
            </p:cNvSpPr>
            <p:nvPr/>
          </p:nvSpPr>
          <p:spPr bwMode="auto">
            <a:xfrm>
              <a:off x="2416" y="36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5" name="Line 1239"/>
            <p:cNvSpPr>
              <a:spLocks noChangeShapeType="1"/>
            </p:cNvSpPr>
            <p:nvPr/>
          </p:nvSpPr>
          <p:spPr bwMode="auto">
            <a:xfrm>
              <a:off x="2424" y="3648"/>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6" name="Line 1240"/>
            <p:cNvSpPr>
              <a:spLocks noChangeShapeType="1"/>
            </p:cNvSpPr>
            <p:nvPr/>
          </p:nvSpPr>
          <p:spPr bwMode="auto">
            <a:xfrm>
              <a:off x="2480" y="364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7" name="Line 1241"/>
            <p:cNvSpPr>
              <a:spLocks noChangeShapeType="1"/>
            </p:cNvSpPr>
            <p:nvPr/>
          </p:nvSpPr>
          <p:spPr bwMode="auto">
            <a:xfrm flipV="1">
              <a:off x="2488" y="3640"/>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8" name="Line 1242"/>
            <p:cNvSpPr>
              <a:spLocks noChangeShapeType="1"/>
            </p:cNvSpPr>
            <p:nvPr/>
          </p:nvSpPr>
          <p:spPr bwMode="auto">
            <a:xfrm>
              <a:off x="2544" y="3640"/>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79" name="Line 1243"/>
            <p:cNvSpPr>
              <a:spLocks noChangeShapeType="1"/>
            </p:cNvSpPr>
            <p:nvPr/>
          </p:nvSpPr>
          <p:spPr bwMode="auto">
            <a:xfrm flipV="1">
              <a:off x="2608" y="3624"/>
              <a:ext cx="24"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0" name="Line 1244"/>
            <p:cNvSpPr>
              <a:spLocks noChangeShapeType="1"/>
            </p:cNvSpPr>
            <p:nvPr/>
          </p:nvSpPr>
          <p:spPr bwMode="auto">
            <a:xfrm flipV="1">
              <a:off x="2672" y="3616"/>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1" name="Line 1245"/>
            <p:cNvSpPr>
              <a:spLocks noChangeShapeType="1"/>
            </p:cNvSpPr>
            <p:nvPr/>
          </p:nvSpPr>
          <p:spPr bwMode="auto">
            <a:xfrm>
              <a:off x="2688" y="3616"/>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2" name="Line 1246"/>
            <p:cNvSpPr>
              <a:spLocks noChangeShapeType="1"/>
            </p:cNvSpPr>
            <p:nvPr/>
          </p:nvSpPr>
          <p:spPr bwMode="auto">
            <a:xfrm>
              <a:off x="2736" y="360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3" name="Line 1247"/>
            <p:cNvSpPr>
              <a:spLocks noChangeShapeType="1"/>
            </p:cNvSpPr>
            <p:nvPr/>
          </p:nvSpPr>
          <p:spPr bwMode="auto">
            <a:xfrm flipV="1">
              <a:off x="2744" y="3592"/>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4" name="Line 1248"/>
            <p:cNvSpPr>
              <a:spLocks noChangeShapeType="1"/>
            </p:cNvSpPr>
            <p:nvPr/>
          </p:nvSpPr>
          <p:spPr bwMode="auto">
            <a:xfrm>
              <a:off x="2800" y="358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5" name="Line 1249"/>
            <p:cNvSpPr>
              <a:spLocks noChangeShapeType="1"/>
            </p:cNvSpPr>
            <p:nvPr/>
          </p:nvSpPr>
          <p:spPr bwMode="auto">
            <a:xfrm flipV="1">
              <a:off x="2808" y="3576"/>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6" name="Line 1250"/>
            <p:cNvSpPr>
              <a:spLocks noChangeShapeType="1"/>
            </p:cNvSpPr>
            <p:nvPr/>
          </p:nvSpPr>
          <p:spPr bwMode="auto">
            <a:xfrm flipV="1">
              <a:off x="2864" y="3560"/>
              <a:ext cx="24"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7" name="Line 1251"/>
            <p:cNvSpPr>
              <a:spLocks noChangeShapeType="1"/>
            </p:cNvSpPr>
            <p:nvPr/>
          </p:nvSpPr>
          <p:spPr bwMode="auto">
            <a:xfrm flipV="1">
              <a:off x="2928" y="3544"/>
              <a:ext cx="24"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8" name="Line 1252"/>
            <p:cNvSpPr>
              <a:spLocks noChangeShapeType="1"/>
            </p:cNvSpPr>
            <p:nvPr/>
          </p:nvSpPr>
          <p:spPr bwMode="auto">
            <a:xfrm flipV="1">
              <a:off x="2992" y="3528"/>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89" name="Line 1253"/>
            <p:cNvSpPr>
              <a:spLocks noChangeShapeType="1"/>
            </p:cNvSpPr>
            <p:nvPr/>
          </p:nvSpPr>
          <p:spPr bwMode="auto">
            <a:xfrm>
              <a:off x="3008" y="3528"/>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0" name="Line 1254"/>
            <p:cNvSpPr>
              <a:spLocks noChangeShapeType="1"/>
            </p:cNvSpPr>
            <p:nvPr/>
          </p:nvSpPr>
          <p:spPr bwMode="auto">
            <a:xfrm>
              <a:off x="3056" y="3520"/>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1" name="Line 1255"/>
            <p:cNvSpPr>
              <a:spLocks noChangeShapeType="1"/>
            </p:cNvSpPr>
            <p:nvPr/>
          </p:nvSpPr>
          <p:spPr bwMode="auto">
            <a:xfrm flipV="1">
              <a:off x="3064" y="3512"/>
              <a:ext cx="16"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2" name="Line 1256"/>
            <p:cNvSpPr>
              <a:spLocks noChangeShapeType="1"/>
            </p:cNvSpPr>
            <p:nvPr/>
          </p:nvSpPr>
          <p:spPr bwMode="auto">
            <a:xfrm>
              <a:off x="3120" y="3512"/>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3" name="Line 1257"/>
            <p:cNvSpPr>
              <a:spLocks noChangeShapeType="1"/>
            </p:cNvSpPr>
            <p:nvPr/>
          </p:nvSpPr>
          <p:spPr bwMode="auto">
            <a:xfrm>
              <a:off x="3128" y="3512"/>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4" name="Line 1258"/>
            <p:cNvSpPr>
              <a:spLocks noChangeShapeType="1"/>
            </p:cNvSpPr>
            <p:nvPr/>
          </p:nvSpPr>
          <p:spPr bwMode="auto">
            <a:xfrm flipV="1">
              <a:off x="3184" y="3504"/>
              <a:ext cx="24" cy="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5" name="Line 1259"/>
            <p:cNvSpPr>
              <a:spLocks noChangeShapeType="1"/>
            </p:cNvSpPr>
            <p:nvPr/>
          </p:nvSpPr>
          <p:spPr bwMode="auto">
            <a:xfrm>
              <a:off x="3248" y="35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6" name="Line 1260"/>
            <p:cNvSpPr>
              <a:spLocks noChangeShapeType="1"/>
            </p:cNvSpPr>
            <p:nvPr/>
          </p:nvSpPr>
          <p:spPr bwMode="auto">
            <a:xfrm>
              <a:off x="3312"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7" name="Line 1261"/>
            <p:cNvSpPr>
              <a:spLocks noChangeShapeType="1"/>
            </p:cNvSpPr>
            <p:nvPr/>
          </p:nvSpPr>
          <p:spPr bwMode="auto">
            <a:xfrm>
              <a:off x="3328"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8" name="Line 1262"/>
            <p:cNvSpPr>
              <a:spLocks noChangeShapeType="1"/>
            </p:cNvSpPr>
            <p:nvPr/>
          </p:nvSpPr>
          <p:spPr bwMode="auto">
            <a:xfrm>
              <a:off x="3376"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99" name="Line 1263"/>
            <p:cNvSpPr>
              <a:spLocks noChangeShapeType="1"/>
            </p:cNvSpPr>
            <p:nvPr/>
          </p:nvSpPr>
          <p:spPr bwMode="auto">
            <a:xfrm>
              <a:off x="3384"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0" name="Line 1264"/>
            <p:cNvSpPr>
              <a:spLocks noChangeShapeType="1"/>
            </p:cNvSpPr>
            <p:nvPr/>
          </p:nvSpPr>
          <p:spPr bwMode="auto">
            <a:xfrm>
              <a:off x="3440"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1" name="Line 1265"/>
            <p:cNvSpPr>
              <a:spLocks noChangeShapeType="1"/>
            </p:cNvSpPr>
            <p:nvPr/>
          </p:nvSpPr>
          <p:spPr bwMode="auto">
            <a:xfrm>
              <a:off x="3448"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2" name="Line 1266"/>
            <p:cNvSpPr>
              <a:spLocks noChangeShapeType="1"/>
            </p:cNvSpPr>
            <p:nvPr/>
          </p:nvSpPr>
          <p:spPr bwMode="auto">
            <a:xfrm>
              <a:off x="3504" y="35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3" name="Line 1267"/>
            <p:cNvSpPr>
              <a:spLocks noChangeShapeType="1"/>
            </p:cNvSpPr>
            <p:nvPr/>
          </p:nvSpPr>
          <p:spPr bwMode="auto">
            <a:xfrm>
              <a:off x="3568" y="35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4" name="Line 1268"/>
            <p:cNvSpPr>
              <a:spLocks noChangeShapeType="1"/>
            </p:cNvSpPr>
            <p:nvPr/>
          </p:nvSpPr>
          <p:spPr bwMode="auto">
            <a:xfrm>
              <a:off x="3632"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5" name="Line 1269"/>
            <p:cNvSpPr>
              <a:spLocks noChangeShapeType="1"/>
            </p:cNvSpPr>
            <p:nvPr/>
          </p:nvSpPr>
          <p:spPr bwMode="auto">
            <a:xfrm>
              <a:off x="3648"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6" name="Line 1270"/>
            <p:cNvSpPr>
              <a:spLocks noChangeShapeType="1"/>
            </p:cNvSpPr>
            <p:nvPr/>
          </p:nvSpPr>
          <p:spPr bwMode="auto">
            <a:xfrm>
              <a:off x="3696"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7" name="Line 1271"/>
            <p:cNvSpPr>
              <a:spLocks noChangeShapeType="1"/>
            </p:cNvSpPr>
            <p:nvPr/>
          </p:nvSpPr>
          <p:spPr bwMode="auto">
            <a:xfrm>
              <a:off x="3704"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8" name="Line 1272"/>
            <p:cNvSpPr>
              <a:spLocks noChangeShapeType="1"/>
            </p:cNvSpPr>
            <p:nvPr/>
          </p:nvSpPr>
          <p:spPr bwMode="auto">
            <a:xfrm>
              <a:off x="3760"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09" name="Line 1273"/>
            <p:cNvSpPr>
              <a:spLocks noChangeShapeType="1"/>
            </p:cNvSpPr>
            <p:nvPr/>
          </p:nvSpPr>
          <p:spPr bwMode="auto">
            <a:xfrm>
              <a:off x="3768"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0" name="Line 1274"/>
            <p:cNvSpPr>
              <a:spLocks noChangeShapeType="1"/>
            </p:cNvSpPr>
            <p:nvPr/>
          </p:nvSpPr>
          <p:spPr bwMode="auto">
            <a:xfrm>
              <a:off x="3824" y="35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1" name="Line 1275"/>
            <p:cNvSpPr>
              <a:spLocks noChangeShapeType="1"/>
            </p:cNvSpPr>
            <p:nvPr/>
          </p:nvSpPr>
          <p:spPr bwMode="auto">
            <a:xfrm>
              <a:off x="3888" y="35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2" name="Line 1276"/>
            <p:cNvSpPr>
              <a:spLocks noChangeShapeType="1"/>
            </p:cNvSpPr>
            <p:nvPr/>
          </p:nvSpPr>
          <p:spPr bwMode="auto">
            <a:xfrm>
              <a:off x="3952"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3" name="Line 1277"/>
            <p:cNvSpPr>
              <a:spLocks noChangeShapeType="1"/>
            </p:cNvSpPr>
            <p:nvPr/>
          </p:nvSpPr>
          <p:spPr bwMode="auto">
            <a:xfrm>
              <a:off x="3968"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4" name="Line 1278"/>
            <p:cNvSpPr>
              <a:spLocks noChangeShapeType="1"/>
            </p:cNvSpPr>
            <p:nvPr/>
          </p:nvSpPr>
          <p:spPr bwMode="auto">
            <a:xfrm>
              <a:off x="4016"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5" name="Line 1279"/>
            <p:cNvSpPr>
              <a:spLocks noChangeShapeType="1"/>
            </p:cNvSpPr>
            <p:nvPr/>
          </p:nvSpPr>
          <p:spPr bwMode="auto">
            <a:xfrm>
              <a:off x="4024"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6" name="Line 1280"/>
            <p:cNvSpPr>
              <a:spLocks noChangeShapeType="1"/>
            </p:cNvSpPr>
            <p:nvPr/>
          </p:nvSpPr>
          <p:spPr bwMode="auto">
            <a:xfrm>
              <a:off x="4080"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7" name="Line 1281"/>
            <p:cNvSpPr>
              <a:spLocks noChangeShapeType="1"/>
            </p:cNvSpPr>
            <p:nvPr/>
          </p:nvSpPr>
          <p:spPr bwMode="auto">
            <a:xfrm>
              <a:off x="4088"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8" name="Line 1282"/>
            <p:cNvSpPr>
              <a:spLocks noChangeShapeType="1"/>
            </p:cNvSpPr>
            <p:nvPr/>
          </p:nvSpPr>
          <p:spPr bwMode="auto">
            <a:xfrm>
              <a:off x="4144" y="35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19" name="Line 1283"/>
            <p:cNvSpPr>
              <a:spLocks noChangeShapeType="1"/>
            </p:cNvSpPr>
            <p:nvPr/>
          </p:nvSpPr>
          <p:spPr bwMode="auto">
            <a:xfrm>
              <a:off x="4208" y="3504"/>
              <a:ext cx="24"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0" name="Line 1284"/>
            <p:cNvSpPr>
              <a:spLocks noChangeShapeType="1"/>
            </p:cNvSpPr>
            <p:nvPr/>
          </p:nvSpPr>
          <p:spPr bwMode="auto">
            <a:xfrm>
              <a:off x="4272"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1" name="Line 1285"/>
            <p:cNvSpPr>
              <a:spLocks noChangeShapeType="1"/>
            </p:cNvSpPr>
            <p:nvPr/>
          </p:nvSpPr>
          <p:spPr bwMode="auto">
            <a:xfrm>
              <a:off x="4288"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2" name="Line 1286"/>
            <p:cNvSpPr>
              <a:spLocks noChangeShapeType="1"/>
            </p:cNvSpPr>
            <p:nvPr/>
          </p:nvSpPr>
          <p:spPr bwMode="auto">
            <a:xfrm>
              <a:off x="4336"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3" name="Line 1287"/>
            <p:cNvSpPr>
              <a:spLocks noChangeShapeType="1"/>
            </p:cNvSpPr>
            <p:nvPr/>
          </p:nvSpPr>
          <p:spPr bwMode="auto">
            <a:xfrm>
              <a:off x="4344"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4" name="Line 1288"/>
            <p:cNvSpPr>
              <a:spLocks noChangeShapeType="1"/>
            </p:cNvSpPr>
            <p:nvPr/>
          </p:nvSpPr>
          <p:spPr bwMode="auto">
            <a:xfrm>
              <a:off x="4400" y="3504"/>
              <a:ext cx="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5" name="Line 1289"/>
            <p:cNvSpPr>
              <a:spLocks noChangeShapeType="1"/>
            </p:cNvSpPr>
            <p:nvPr/>
          </p:nvSpPr>
          <p:spPr bwMode="auto">
            <a:xfrm>
              <a:off x="4408" y="3504"/>
              <a:ext cx="16"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626" name="Group 1290"/>
          <p:cNvGrpSpPr>
            <a:grpSpLocks/>
          </p:cNvGrpSpPr>
          <p:nvPr/>
        </p:nvGrpSpPr>
        <p:grpSpPr bwMode="auto">
          <a:xfrm>
            <a:off x="4403725" y="1287463"/>
            <a:ext cx="65088" cy="3635375"/>
            <a:chOff x="1584" y="928"/>
            <a:chExt cx="48" cy="2737"/>
          </a:xfrm>
        </p:grpSpPr>
        <p:sp>
          <p:nvSpPr>
            <p:cNvPr id="15627" name="Line 1291"/>
            <p:cNvSpPr>
              <a:spLocks noChangeShapeType="1"/>
            </p:cNvSpPr>
            <p:nvPr/>
          </p:nvSpPr>
          <p:spPr bwMode="auto">
            <a:xfrm>
              <a:off x="1584" y="3664"/>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8" name="Line 1292"/>
            <p:cNvSpPr>
              <a:spLocks noChangeShapeType="1"/>
            </p:cNvSpPr>
            <p:nvPr/>
          </p:nvSpPr>
          <p:spPr bwMode="auto">
            <a:xfrm>
              <a:off x="1584" y="3272"/>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29" name="Line 1293"/>
            <p:cNvSpPr>
              <a:spLocks noChangeShapeType="1"/>
            </p:cNvSpPr>
            <p:nvPr/>
          </p:nvSpPr>
          <p:spPr bwMode="auto">
            <a:xfrm>
              <a:off x="1584" y="2880"/>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0" name="Line 1294"/>
            <p:cNvSpPr>
              <a:spLocks noChangeShapeType="1"/>
            </p:cNvSpPr>
            <p:nvPr/>
          </p:nvSpPr>
          <p:spPr bwMode="auto">
            <a:xfrm>
              <a:off x="1584" y="2488"/>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1" name="Line 1295"/>
            <p:cNvSpPr>
              <a:spLocks noChangeShapeType="1"/>
            </p:cNvSpPr>
            <p:nvPr/>
          </p:nvSpPr>
          <p:spPr bwMode="auto">
            <a:xfrm>
              <a:off x="1584" y="2104"/>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2" name="Line 1296"/>
            <p:cNvSpPr>
              <a:spLocks noChangeShapeType="1"/>
            </p:cNvSpPr>
            <p:nvPr/>
          </p:nvSpPr>
          <p:spPr bwMode="auto">
            <a:xfrm>
              <a:off x="1584" y="1712"/>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3" name="Line 1297"/>
            <p:cNvSpPr>
              <a:spLocks noChangeShapeType="1"/>
            </p:cNvSpPr>
            <p:nvPr/>
          </p:nvSpPr>
          <p:spPr bwMode="auto">
            <a:xfrm>
              <a:off x="1584" y="1320"/>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4" name="Line 1298"/>
            <p:cNvSpPr>
              <a:spLocks noChangeShapeType="1"/>
            </p:cNvSpPr>
            <p:nvPr/>
          </p:nvSpPr>
          <p:spPr bwMode="auto">
            <a:xfrm>
              <a:off x="1584" y="928"/>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5" name="Line 1299"/>
            <p:cNvSpPr>
              <a:spLocks noChangeShapeType="1"/>
            </p:cNvSpPr>
            <p:nvPr/>
          </p:nvSpPr>
          <p:spPr bwMode="auto">
            <a:xfrm>
              <a:off x="1584" y="358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6" name="Line 1300"/>
            <p:cNvSpPr>
              <a:spLocks noChangeShapeType="1"/>
            </p:cNvSpPr>
            <p:nvPr/>
          </p:nvSpPr>
          <p:spPr bwMode="auto">
            <a:xfrm>
              <a:off x="1584" y="351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7" name="Line 1301"/>
            <p:cNvSpPr>
              <a:spLocks noChangeShapeType="1"/>
            </p:cNvSpPr>
            <p:nvPr/>
          </p:nvSpPr>
          <p:spPr bwMode="auto">
            <a:xfrm>
              <a:off x="1584" y="343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8" name="Line 1302"/>
            <p:cNvSpPr>
              <a:spLocks noChangeShapeType="1"/>
            </p:cNvSpPr>
            <p:nvPr/>
          </p:nvSpPr>
          <p:spPr bwMode="auto">
            <a:xfrm>
              <a:off x="1584" y="335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39" name="Line 1303"/>
            <p:cNvSpPr>
              <a:spLocks noChangeShapeType="1"/>
            </p:cNvSpPr>
            <p:nvPr/>
          </p:nvSpPr>
          <p:spPr bwMode="auto">
            <a:xfrm>
              <a:off x="1584" y="319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0" name="Line 1304"/>
            <p:cNvSpPr>
              <a:spLocks noChangeShapeType="1"/>
            </p:cNvSpPr>
            <p:nvPr/>
          </p:nvSpPr>
          <p:spPr bwMode="auto">
            <a:xfrm>
              <a:off x="1584" y="312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1" name="Line 1305"/>
            <p:cNvSpPr>
              <a:spLocks noChangeShapeType="1"/>
            </p:cNvSpPr>
            <p:nvPr/>
          </p:nvSpPr>
          <p:spPr bwMode="auto">
            <a:xfrm>
              <a:off x="1584" y="304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2" name="Line 1306"/>
            <p:cNvSpPr>
              <a:spLocks noChangeShapeType="1"/>
            </p:cNvSpPr>
            <p:nvPr/>
          </p:nvSpPr>
          <p:spPr bwMode="auto">
            <a:xfrm>
              <a:off x="1584" y="296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3" name="Line 1307"/>
            <p:cNvSpPr>
              <a:spLocks noChangeShapeType="1"/>
            </p:cNvSpPr>
            <p:nvPr/>
          </p:nvSpPr>
          <p:spPr bwMode="auto">
            <a:xfrm>
              <a:off x="1584" y="280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4" name="Line 1308"/>
            <p:cNvSpPr>
              <a:spLocks noChangeShapeType="1"/>
            </p:cNvSpPr>
            <p:nvPr/>
          </p:nvSpPr>
          <p:spPr bwMode="auto">
            <a:xfrm>
              <a:off x="1584" y="272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5" name="Line 1309"/>
            <p:cNvSpPr>
              <a:spLocks noChangeShapeType="1"/>
            </p:cNvSpPr>
            <p:nvPr/>
          </p:nvSpPr>
          <p:spPr bwMode="auto">
            <a:xfrm>
              <a:off x="1584" y="264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6" name="Line 1310"/>
            <p:cNvSpPr>
              <a:spLocks noChangeShapeType="1"/>
            </p:cNvSpPr>
            <p:nvPr/>
          </p:nvSpPr>
          <p:spPr bwMode="auto">
            <a:xfrm>
              <a:off x="1584" y="256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7" name="Line 1311"/>
            <p:cNvSpPr>
              <a:spLocks noChangeShapeType="1"/>
            </p:cNvSpPr>
            <p:nvPr/>
          </p:nvSpPr>
          <p:spPr bwMode="auto">
            <a:xfrm>
              <a:off x="1584" y="241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8" name="Line 1312"/>
            <p:cNvSpPr>
              <a:spLocks noChangeShapeType="1"/>
            </p:cNvSpPr>
            <p:nvPr/>
          </p:nvSpPr>
          <p:spPr bwMode="auto">
            <a:xfrm>
              <a:off x="1584" y="233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49" name="Line 1313"/>
            <p:cNvSpPr>
              <a:spLocks noChangeShapeType="1"/>
            </p:cNvSpPr>
            <p:nvPr/>
          </p:nvSpPr>
          <p:spPr bwMode="auto">
            <a:xfrm>
              <a:off x="1584" y="225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0" name="Line 1314"/>
            <p:cNvSpPr>
              <a:spLocks noChangeShapeType="1"/>
            </p:cNvSpPr>
            <p:nvPr/>
          </p:nvSpPr>
          <p:spPr bwMode="auto">
            <a:xfrm>
              <a:off x="1584" y="217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1" name="Line 1315"/>
            <p:cNvSpPr>
              <a:spLocks noChangeShapeType="1"/>
            </p:cNvSpPr>
            <p:nvPr/>
          </p:nvSpPr>
          <p:spPr bwMode="auto">
            <a:xfrm>
              <a:off x="1584" y="202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2" name="Line 1316"/>
            <p:cNvSpPr>
              <a:spLocks noChangeShapeType="1"/>
            </p:cNvSpPr>
            <p:nvPr/>
          </p:nvSpPr>
          <p:spPr bwMode="auto">
            <a:xfrm>
              <a:off x="1584" y="194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3" name="Line 1317"/>
            <p:cNvSpPr>
              <a:spLocks noChangeShapeType="1"/>
            </p:cNvSpPr>
            <p:nvPr/>
          </p:nvSpPr>
          <p:spPr bwMode="auto">
            <a:xfrm>
              <a:off x="1584" y="186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4" name="Line 1318"/>
            <p:cNvSpPr>
              <a:spLocks noChangeShapeType="1"/>
            </p:cNvSpPr>
            <p:nvPr/>
          </p:nvSpPr>
          <p:spPr bwMode="auto">
            <a:xfrm>
              <a:off x="1584" y="179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5" name="Line 1319"/>
            <p:cNvSpPr>
              <a:spLocks noChangeShapeType="1"/>
            </p:cNvSpPr>
            <p:nvPr/>
          </p:nvSpPr>
          <p:spPr bwMode="auto">
            <a:xfrm>
              <a:off x="1584" y="163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6" name="Line 1320"/>
            <p:cNvSpPr>
              <a:spLocks noChangeShapeType="1"/>
            </p:cNvSpPr>
            <p:nvPr/>
          </p:nvSpPr>
          <p:spPr bwMode="auto">
            <a:xfrm>
              <a:off x="1584" y="155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7" name="Line 1321"/>
            <p:cNvSpPr>
              <a:spLocks noChangeShapeType="1"/>
            </p:cNvSpPr>
            <p:nvPr/>
          </p:nvSpPr>
          <p:spPr bwMode="auto">
            <a:xfrm>
              <a:off x="1584" y="147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8" name="Line 1322"/>
            <p:cNvSpPr>
              <a:spLocks noChangeShapeType="1"/>
            </p:cNvSpPr>
            <p:nvPr/>
          </p:nvSpPr>
          <p:spPr bwMode="auto">
            <a:xfrm>
              <a:off x="1584" y="140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59" name="Line 1323"/>
            <p:cNvSpPr>
              <a:spLocks noChangeShapeType="1"/>
            </p:cNvSpPr>
            <p:nvPr/>
          </p:nvSpPr>
          <p:spPr bwMode="auto">
            <a:xfrm>
              <a:off x="1584" y="124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0" name="Line 1324"/>
            <p:cNvSpPr>
              <a:spLocks noChangeShapeType="1"/>
            </p:cNvSpPr>
            <p:nvPr/>
          </p:nvSpPr>
          <p:spPr bwMode="auto">
            <a:xfrm>
              <a:off x="1584" y="116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1" name="Line 1325"/>
            <p:cNvSpPr>
              <a:spLocks noChangeShapeType="1"/>
            </p:cNvSpPr>
            <p:nvPr/>
          </p:nvSpPr>
          <p:spPr bwMode="auto">
            <a:xfrm>
              <a:off x="1584" y="108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2" name="Line 1326"/>
            <p:cNvSpPr>
              <a:spLocks noChangeShapeType="1"/>
            </p:cNvSpPr>
            <p:nvPr/>
          </p:nvSpPr>
          <p:spPr bwMode="auto">
            <a:xfrm>
              <a:off x="1584" y="100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663" name="Group 1327"/>
          <p:cNvGrpSpPr>
            <a:grpSpLocks/>
          </p:cNvGrpSpPr>
          <p:nvPr/>
        </p:nvGrpSpPr>
        <p:grpSpPr bwMode="auto">
          <a:xfrm>
            <a:off x="8304213" y="1287463"/>
            <a:ext cx="66675" cy="3635375"/>
            <a:chOff x="4416" y="928"/>
            <a:chExt cx="48" cy="2737"/>
          </a:xfrm>
        </p:grpSpPr>
        <p:sp>
          <p:nvSpPr>
            <p:cNvPr id="15664" name="Line 1328"/>
            <p:cNvSpPr>
              <a:spLocks noChangeShapeType="1"/>
            </p:cNvSpPr>
            <p:nvPr/>
          </p:nvSpPr>
          <p:spPr bwMode="auto">
            <a:xfrm flipH="1">
              <a:off x="4416" y="3664"/>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5" name="Line 1329"/>
            <p:cNvSpPr>
              <a:spLocks noChangeShapeType="1"/>
            </p:cNvSpPr>
            <p:nvPr/>
          </p:nvSpPr>
          <p:spPr bwMode="auto">
            <a:xfrm flipH="1">
              <a:off x="4416" y="3272"/>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6" name="Line 1330"/>
            <p:cNvSpPr>
              <a:spLocks noChangeShapeType="1"/>
            </p:cNvSpPr>
            <p:nvPr/>
          </p:nvSpPr>
          <p:spPr bwMode="auto">
            <a:xfrm flipH="1">
              <a:off x="4416" y="2880"/>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7" name="Line 1331"/>
            <p:cNvSpPr>
              <a:spLocks noChangeShapeType="1"/>
            </p:cNvSpPr>
            <p:nvPr/>
          </p:nvSpPr>
          <p:spPr bwMode="auto">
            <a:xfrm flipH="1">
              <a:off x="4416" y="2488"/>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8" name="Line 1332"/>
            <p:cNvSpPr>
              <a:spLocks noChangeShapeType="1"/>
            </p:cNvSpPr>
            <p:nvPr/>
          </p:nvSpPr>
          <p:spPr bwMode="auto">
            <a:xfrm flipH="1">
              <a:off x="4416" y="2104"/>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69" name="Line 1333"/>
            <p:cNvSpPr>
              <a:spLocks noChangeShapeType="1"/>
            </p:cNvSpPr>
            <p:nvPr/>
          </p:nvSpPr>
          <p:spPr bwMode="auto">
            <a:xfrm flipH="1">
              <a:off x="4416" y="1712"/>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0" name="Line 1334"/>
            <p:cNvSpPr>
              <a:spLocks noChangeShapeType="1"/>
            </p:cNvSpPr>
            <p:nvPr/>
          </p:nvSpPr>
          <p:spPr bwMode="auto">
            <a:xfrm flipH="1">
              <a:off x="4416" y="1320"/>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1" name="Line 1335"/>
            <p:cNvSpPr>
              <a:spLocks noChangeShapeType="1"/>
            </p:cNvSpPr>
            <p:nvPr/>
          </p:nvSpPr>
          <p:spPr bwMode="auto">
            <a:xfrm flipH="1">
              <a:off x="4416" y="928"/>
              <a:ext cx="48"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2" name="Line 1336"/>
            <p:cNvSpPr>
              <a:spLocks noChangeShapeType="1"/>
            </p:cNvSpPr>
            <p:nvPr/>
          </p:nvSpPr>
          <p:spPr bwMode="auto">
            <a:xfrm flipH="1">
              <a:off x="4440" y="358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3" name="Line 1337"/>
            <p:cNvSpPr>
              <a:spLocks noChangeShapeType="1"/>
            </p:cNvSpPr>
            <p:nvPr/>
          </p:nvSpPr>
          <p:spPr bwMode="auto">
            <a:xfrm flipH="1">
              <a:off x="4440" y="351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4" name="Line 1338"/>
            <p:cNvSpPr>
              <a:spLocks noChangeShapeType="1"/>
            </p:cNvSpPr>
            <p:nvPr/>
          </p:nvSpPr>
          <p:spPr bwMode="auto">
            <a:xfrm flipH="1">
              <a:off x="4440" y="343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5" name="Line 1339"/>
            <p:cNvSpPr>
              <a:spLocks noChangeShapeType="1"/>
            </p:cNvSpPr>
            <p:nvPr/>
          </p:nvSpPr>
          <p:spPr bwMode="auto">
            <a:xfrm flipH="1">
              <a:off x="4440" y="335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6" name="Line 1340"/>
            <p:cNvSpPr>
              <a:spLocks noChangeShapeType="1"/>
            </p:cNvSpPr>
            <p:nvPr/>
          </p:nvSpPr>
          <p:spPr bwMode="auto">
            <a:xfrm flipH="1">
              <a:off x="4440" y="319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7" name="Line 1341"/>
            <p:cNvSpPr>
              <a:spLocks noChangeShapeType="1"/>
            </p:cNvSpPr>
            <p:nvPr/>
          </p:nvSpPr>
          <p:spPr bwMode="auto">
            <a:xfrm flipH="1">
              <a:off x="4440" y="312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8" name="Line 1342"/>
            <p:cNvSpPr>
              <a:spLocks noChangeShapeType="1"/>
            </p:cNvSpPr>
            <p:nvPr/>
          </p:nvSpPr>
          <p:spPr bwMode="auto">
            <a:xfrm flipH="1">
              <a:off x="4440" y="304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79" name="Line 1343"/>
            <p:cNvSpPr>
              <a:spLocks noChangeShapeType="1"/>
            </p:cNvSpPr>
            <p:nvPr/>
          </p:nvSpPr>
          <p:spPr bwMode="auto">
            <a:xfrm flipH="1">
              <a:off x="4440" y="296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0" name="Line 1344"/>
            <p:cNvSpPr>
              <a:spLocks noChangeShapeType="1"/>
            </p:cNvSpPr>
            <p:nvPr/>
          </p:nvSpPr>
          <p:spPr bwMode="auto">
            <a:xfrm flipH="1">
              <a:off x="4440" y="280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1" name="Line 1345"/>
            <p:cNvSpPr>
              <a:spLocks noChangeShapeType="1"/>
            </p:cNvSpPr>
            <p:nvPr/>
          </p:nvSpPr>
          <p:spPr bwMode="auto">
            <a:xfrm flipH="1">
              <a:off x="4440" y="272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2" name="Line 1346"/>
            <p:cNvSpPr>
              <a:spLocks noChangeShapeType="1"/>
            </p:cNvSpPr>
            <p:nvPr/>
          </p:nvSpPr>
          <p:spPr bwMode="auto">
            <a:xfrm flipH="1">
              <a:off x="4440" y="264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3" name="Line 1347"/>
            <p:cNvSpPr>
              <a:spLocks noChangeShapeType="1"/>
            </p:cNvSpPr>
            <p:nvPr/>
          </p:nvSpPr>
          <p:spPr bwMode="auto">
            <a:xfrm flipH="1">
              <a:off x="4440" y="256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4" name="Line 1348"/>
            <p:cNvSpPr>
              <a:spLocks noChangeShapeType="1"/>
            </p:cNvSpPr>
            <p:nvPr/>
          </p:nvSpPr>
          <p:spPr bwMode="auto">
            <a:xfrm flipH="1">
              <a:off x="4440" y="241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5" name="Line 1349"/>
            <p:cNvSpPr>
              <a:spLocks noChangeShapeType="1"/>
            </p:cNvSpPr>
            <p:nvPr/>
          </p:nvSpPr>
          <p:spPr bwMode="auto">
            <a:xfrm flipH="1">
              <a:off x="4440" y="233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6" name="Line 1350"/>
            <p:cNvSpPr>
              <a:spLocks noChangeShapeType="1"/>
            </p:cNvSpPr>
            <p:nvPr/>
          </p:nvSpPr>
          <p:spPr bwMode="auto">
            <a:xfrm flipH="1">
              <a:off x="4440" y="225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7" name="Line 1351"/>
            <p:cNvSpPr>
              <a:spLocks noChangeShapeType="1"/>
            </p:cNvSpPr>
            <p:nvPr/>
          </p:nvSpPr>
          <p:spPr bwMode="auto">
            <a:xfrm flipH="1">
              <a:off x="4440" y="2176"/>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8" name="Line 1352"/>
            <p:cNvSpPr>
              <a:spLocks noChangeShapeType="1"/>
            </p:cNvSpPr>
            <p:nvPr/>
          </p:nvSpPr>
          <p:spPr bwMode="auto">
            <a:xfrm flipH="1">
              <a:off x="4440" y="202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89" name="Line 1353"/>
            <p:cNvSpPr>
              <a:spLocks noChangeShapeType="1"/>
            </p:cNvSpPr>
            <p:nvPr/>
          </p:nvSpPr>
          <p:spPr bwMode="auto">
            <a:xfrm flipH="1">
              <a:off x="4440" y="194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0" name="Line 1354"/>
            <p:cNvSpPr>
              <a:spLocks noChangeShapeType="1"/>
            </p:cNvSpPr>
            <p:nvPr/>
          </p:nvSpPr>
          <p:spPr bwMode="auto">
            <a:xfrm flipH="1">
              <a:off x="4440" y="1864"/>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1" name="Line 1355"/>
            <p:cNvSpPr>
              <a:spLocks noChangeShapeType="1"/>
            </p:cNvSpPr>
            <p:nvPr/>
          </p:nvSpPr>
          <p:spPr bwMode="auto">
            <a:xfrm flipH="1">
              <a:off x="4440" y="179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2" name="Line 1356"/>
            <p:cNvSpPr>
              <a:spLocks noChangeShapeType="1"/>
            </p:cNvSpPr>
            <p:nvPr/>
          </p:nvSpPr>
          <p:spPr bwMode="auto">
            <a:xfrm flipH="1">
              <a:off x="4440" y="163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3" name="Line 1357"/>
            <p:cNvSpPr>
              <a:spLocks noChangeShapeType="1"/>
            </p:cNvSpPr>
            <p:nvPr/>
          </p:nvSpPr>
          <p:spPr bwMode="auto">
            <a:xfrm flipH="1">
              <a:off x="4440" y="155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4" name="Line 1358"/>
            <p:cNvSpPr>
              <a:spLocks noChangeShapeType="1"/>
            </p:cNvSpPr>
            <p:nvPr/>
          </p:nvSpPr>
          <p:spPr bwMode="auto">
            <a:xfrm flipH="1">
              <a:off x="4440" y="1472"/>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5" name="Line 1359"/>
            <p:cNvSpPr>
              <a:spLocks noChangeShapeType="1"/>
            </p:cNvSpPr>
            <p:nvPr/>
          </p:nvSpPr>
          <p:spPr bwMode="auto">
            <a:xfrm flipH="1">
              <a:off x="4440" y="140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6" name="Line 1360"/>
            <p:cNvSpPr>
              <a:spLocks noChangeShapeType="1"/>
            </p:cNvSpPr>
            <p:nvPr/>
          </p:nvSpPr>
          <p:spPr bwMode="auto">
            <a:xfrm flipH="1">
              <a:off x="4440" y="124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7" name="Line 1361"/>
            <p:cNvSpPr>
              <a:spLocks noChangeShapeType="1"/>
            </p:cNvSpPr>
            <p:nvPr/>
          </p:nvSpPr>
          <p:spPr bwMode="auto">
            <a:xfrm flipH="1">
              <a:off x="4440" y="1160"/>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8" name="Line 1362"/>
            <p:cNvSpPr>
              <a:spLocks noChangeShapeType="1"/>
            </p:cNvSpPr>
            <p:nvPr/>
          </p:nvSpPr>
          <p:spPr bwMode="auto">
            <a:xfrm flipH="1">
              <a:off x="4440" y="108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99" name="Line 1363"/>
            <p:cNvSpPr>
              <a:spLocks noChangeShapeType="1"/>
            </p:cNvSpPr>
            <p:nvPr/>
          </p:nvSpPr>
          <p:spPr bwMode="auto">
            <a:xfrm flipH="1">
              <a:off x="4440" y="1008"/>
              <a:ext cx="24" cy="1"/>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700" name="Group 1364"/>
          <p:cNvGrpSpPr>
            <a:grpSpLocks/>
          </p:cNvGrpSpPr>
          <p:nvPr/>
        </p:nvGrpSpPr>
        <p:grpSpPr bwMode="auto">
          <a:xfrm>
            <a:off x="4403725" y="4857750"/>
            <a:ext cx="3968750" cy="63500"/>
            <a:chOff x="1584" y="3616"/>
            <a:chExt cx="2881" cy="48"/>
          </a:xfrm>
        </p:grpSpPr>
        <p:sp>
          <p:nvSpPr>
            <p:cNvPr id="15701" name="Line 1365"/>
            <p:cNvSpPr>
              <a:spLocks noChangeShapeType="1"/>
            </p:cNvSpPr>
            <p:nvPr/>
          </p:nvSpPr>
          <p:spPr bwMode="auto">
            <a:xfrm flipV="1">
              <a:off x="1584"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2" name="Line 1366"/>
            <p:cNvSpPr>
              <a:spLocks noChangeShapeType="1"/>
            </p:cNvSpPr>
            <p:nvPr/>
          </p:nvSpPr>
          <p:spPr bwMode="auto">
            <a:xfrm flipV="1">
              <a:off x="1872"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3" name="Line 1367"/>
            <p:cNvSpPr>
              <a:spLocks noChangeShapeType="1"/>
            </p:cNvSpPr>
            <p:nvPr/>
          </p:nvSpPr>
          <p:spPr bwMode="auto">
            <a:xfrm flipV="1">
              <a:off x="2160"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4" name="Line 1368"/>
            <p:cNvSpPr>
              <a:spLocks noChangeShapeType="1"/>
            </p:cNvSpPr>
            <p:nvPr/>
          </p:nvSpPr>
          <p:spPr bwMode="auto">
            <a:xfrm flipV="1">
              <a:off x="2448"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5" name="Line 1369"/>
            <p:cNvSpPr>
              <a:spLocks noChangeShapeType="1"/>
            </p:cNvSpPr>
            <p:nvPr/>
          </p:nvSpPr>
          <p:spPr bwMode="auto">
            <a:xfrm flipV="1">
              <a:off x="2736"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6" name="Line 1370"/>
            <p:cNvSpPr>
              <a:spLocks noChangeShapeType="1"/>
            </p:cNvSpPr>
            <p:nvPr/>
          </p:nvSpPr>
          <p:spPr bwMode="auto">
            <a:xfrm flipV="1">
              <a:off x="3024"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7" name="Line 1371"/>
            <p:cNvSpPr>
              <a:spLocks noChangeShapeType="1"/>
            </p:cNvSpPr>
            <p:nvPr/>
          </p:nvSpPr>
          <p:spPr bwMode="auto">
            <a:xfrm flipV="1">
              <a:off x="3312"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8" name="Line 1372"/>
            <p:cNvSpPr>
              <a:spLocks noChangeShapeType="1"/>
            </p:cNvSpPr>
            <p:nvPr/>
          </p:nvSpPr>
          <p:spPr bwMode="auto">
            <a:xfrm flipV="1">
              <a:off x="3600"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09" name="Line 1373"/>
            <p:cNvSpPr>
              <a:spLocks noChangeShapeType="1"/>
            </p:cNvSpPr>
            <p:nvPr/>
          </p:nvSpPr>
          <p:spPr bwMode="auto">
            <a:xfrm flipV="1">
              <a:off x="3888"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0" name="Line 1374"/>
            <p:cNvSpPr>
              <a:spLocks noChangeShapeType="1"/>
            </p:cNvSpPr>
            <p:nvPr/>
          </p:nvSpPr>
          <p:spPr bwMode="auto">
            <a:xfrm flipV="1">
              <a:off x="4176"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1" name="Line 1375"/>
            <p:cNvSpPr>
              <a:spLocks noChangeShapeType="1"/>
            </p:cNvSpPr>
            <p:nvPr/>
          </p:nvSpPr>
          <p:spPr bwMode="auto">
            <a:xfrm flipV="1">
              <a:off x="4464" y="3616"/>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2" name="Line 1376"/>
            <p:cNvSpPr>
              <a:spLocks noChangeShapeType="1"/>
            </p:cNvSpPr>
            <p:nvPr/>
          </p:nvSpPr>
          <p:spPr bwMode="auto">
            <a:xfrm flipV="1">
              <a:off x="167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3" name="Line 1377"/>
            <p:cNvSpPr>
              <a:spLocks noChangeShapeType="1"/>
            </p:cNvSpPr>
            <p:nvPr/>
          </p:nvSpPr>
          <p:spPr bwMode="auto">
            <a:xfrm flipV="1">
              <a:off x="172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4" name="Line 1378"/>
            <p:cNvSpPr>
              <a:spLocks noChangeShapeType="1"/>
            </p:cNvSpPr>
            <p:nvPr/>
          </p:nvSpPr>
          <p:spPr bwMode="auto">
            <a:xfrm flipV="1">
              <a:off x="176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5" name="Line 1379"/>
            <p:cNvSpPr>
              <a:spLocks noChangeShapeType="1"/>
            </p:cNvSpPr>
            <p:nvPr/>
          </p:nvSpPr>
          <p:spPr bwMode="auto">
            <a:xfrm flipV="1">
              <a:off x="178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6" name="Line 1380"/>
            <p:cNvSpPr>
              <a:spLocks noChangeShapeType="1"/>
            </p:cNvSpPr>
            <p:nvPr/>
          </p:nvSpPr>
          <p:spPr bwMode="auto">
            <a:xfrm flipV="1">
              <a:off x="180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7" name="Line 1381"/>
            <p:cNvSpPr>
              <a:spLocks noChangeShapeType="1"/>
            </p:cNvSpPr>
            <p:nvPr/>
          </p:nvSpPr>
          <p:spPr bwMode="auto">
            <a:xfrm flipV="1">
              <a:off x="182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8" name="Line 1382"/>
            <p:cNvSpPr>
              <a:spLocks noChangeShapeType="1"/>
            </p:cNvSpPr>
            <p:nvPr/>
          </p:nvSpPr>
          <p:spPr bwMode="auto">
            <a:xfrm flipV="1">
              <a:off x="184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19" name="Line 1383"/>
            <p:cNvSpPr>
              <a:spLocks noChangeShapeType="1"/>
            </p:cNvSpPr>
            <p:nvPr/>
          </p:nvSpPr>
          <p:spPr bwMode="auto">
            <a:xfrm flipV="1">
              <a:off x="185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0" name="Line 1384"/>
            <p:cNvSpPr>
              <a:spLocks noChangeShapeType="1"/>
            </p:cNvSpPr>
            <p:nvPr/>
          </p:nvSpPr>
          <p:spPr bwMode="auto">
            <a:xfrm flipV="1">
              <a:off x="196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1" name="Line 1385"/>
            <p:cNvSpPr>
              <a:spLocks noChangeShapeType="1"/>
            </p:cNvSpPr>
            <p:nvPr/>
          </p:nvSpPr>
          <p:spPr bwMode="auto">
            <a:xfrm flipV="1">
              <a:off x="200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2" name="Line 1386"/>
            <p:cNvSpPr>
              <a:spLocks noChangeShapeType="1"/>
            </p:cNvSpPr>
            <p:nvPr/>
          </p:nvSpPr>
          <p:spPr bwMode="auto">
            <a:xfrm flipV="1">
              <a:off x="204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3" name="Line 1387"/>
            <p:cNvSpPr>
              <a:spLocks noChangeShapeType="1"/>
            </p:cNvSpPr>
            <p:nvPr/>
          </p:nvSpPr>
          <p:spPr bwMode="auto">
            <a:xfrm flipV="1">
              <a:off x="207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4" name="Line 1388"/>
            <p:cNvSpPr>
              <a:spLocks noChangeShapeType="1"/>
            </p:cNvSpPr>
            <p:nvPr/>
          </p:nvSpPr>
          <p:spPr bwMode="auto">
            <a:xfrm flipV="1">
              <a:off x="209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5" name="Line 1389"/>
            <p:cNvSpPr>
              <a:spLocks noChangeShapeType="1"/>
            </p:cNvSpPr>
            <p:nvPr/>
          </p:nvSpPr>
          <p:spPr bwMode="auto">
            <a:xfrm flipV="1">
              <a:off x="211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6" name="Line 1390"/>
            <p:cNvSpPr>
              <a:spLocks noChangeShapeType="1"/>
            </p:cNvSpPr>
            <p:nvPr/>
          </p:nvSpPr>
          <p:spPr bwMode="auto">
            <a:xfrm flipV="1">
              <a:off x="212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7" name="Line 1391"/>
            <p:cNvSpPr>
              <a:spLocks noChangeShapeType="1"/>
            </p:cNvSpPr>
            <p:nvPr/>
          </p:nvSpPr>
          <p:spPr bwMode="auto">
            <a:xfrm flipV="1">
              <a:off x="214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8" name="Line 1392"/>
            <p:cNvSpPr>
              <a:spLocks noChangeShapeType="1"/>
            </p:cNvSpPr>
            <p:nvPr/>
          </p:nvSpPr>
          <p:spPr bwMode="auto">
            <a:xfrm flipV="1">
              <a:off x="224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29" name="Line 1393"/>
            <p:cNvSpPr>
              <a:spLocks noChangeShapeType="1"/>
            </p:cNvSpPr>
            <p:nvPr/>
          </p:nvSpPr>
          <p:spPr bwMode="auto">
            <a:xfrm flipV="1">
              <a:off x="229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0" name="Line 1394"/>
            <p:cNvSpPr>
              <a:spLocks noChangeShapeType="1"/>
            </p:cNvSpPr>
            <p:nvPr/>
          </p:nvSpPr>
          <p:spPr bwMode="auto">
            <a:xfrm flipV="1">
              <a:off x="233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1" name="Line 1395"/>
            <p:cNvSpPr>
              <a:spLocks noChangeShapeType="1"/>
            </p:cNvSpPr>
            <p:nvPr/>
          </p:nvSpPr>
          <p:spPr bwMode="auto">
            <a:xfrm flipV="1">
              <a:off x="236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2" name="Line 1396"/>
            <p:cNvSpPr>
              <a:spLocks noChangeShapeType="1"/>
            </p:cNvSpPr>
            <p:nvPr/>
          </p:nvSpPr>
          <p:spPr bwMode="auto">
            <a:xfrm flipV="1">
              <a:off x="238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3" name="Line 1397"/>
            <p:cNvSpPr>
              <a:spLocks noChangeShapeType="1"/>
            </p:cNvSpPr>
            <p:nvPr/>
          </p:nvSpPr>
          <p:spPr bwMode="auto">
            <a:xfrm flipV="1">
              <a:off x="240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4" name="Line 1398"/>
            <p:cNvSpPr>
              <a:spLocks noChangeShapeType="1"/>
            </p:cNvSpPr>
            <p:nvPr/>
          </p:nvSpPr>
          <p:spPr bwMode="auto">
            <a:xfrm flipV="1">
              <a:off x="241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5" name="Line 1399"/>
            <p:cNvSpPr>
              <a:spLocks noChangeShapeType="1"/>
            </p:cNvSpPr>
            <p:nvPr/>
          </p:nvSpPr>
          <p:spPr bwMode="auto">
            <a:xfrm flipV="1">
              <a:off x="243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6" name="Line 1400"/>
            <p:cNvSpPr>
              <a:spLocks noChangeShapeType="1"/>
            </p:cNvSpPr>
            <p:nvPr/>
          </p:nvSpPr>
          <p:spPr bwMode="auto">
            <a:xfrm flipV="1">
              <a:off x="253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7" name="Line 1401"/>
            <p:cNvSpPr>
              <a:spLocks noChangeShapeType="1"/>
            </p:cNvSpPr>
            <p:nvPr/>
          </p:nvSpPr>
          <p:spPr bwMode="auto">
            <a:xfrm flipV="1">
              <a:off x="258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8" name="Line 1402"/>
            <p:cNvSpPr>
              <a:spLocks noChangeShapeType="1"/>
            </p:cNvSpPr>
            <p:nvPr/>
          </p:nvSpPr>
          <p:spPr bwMode="auto">
            <a:xfrm flipV="1">
              <a:off x="262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39" name="Line 1403"/>
            <p:cNvSpPr>
              <a:spLocks noChangeShapeType="1"/>
            </p:cNvSpPr>
            <p:nvPr/>
          </p:nvSpPr>
          <p:spPr bwMode="auto">
            <a:xfrm flipV="1">
              <a:off x="264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0" name="Line 1404"/>
            <p:cNvSpPr>
              <a:spLocks noChangeShapeType="1"/>
            </p:cNvSpPr>
            <p:nvPr/>
          </p:nvSpPr>
          <p:spPr bwMode="auto">
            <a:xfrm flipV="1">
              <a:off x="267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1" name="Line 1405"/>
            <p:cNvSpPr>
              <a:spLocks noChangeShapeType="1"/>
            </p:cNvSpPr>
            <p:nvPr/>
          </p:nvSpPr>
          <p:spPr bwMode="auto">
            <a:xfrm flipV="1">
              <a:off x="268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2" name="Line 1406"/>
            <p:cNvSpPr>
              <a:spLocks noChangeShapeType="1"/>
            </p:cNvSpPr>
            <p:nvPr/>
          </p:nvSpPr>
          <p:spPr bwMode="auto">
            <a:xfrm flipV="1">
              <a:off x="270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3" name="Line 1407"/>
            <p:cNvSpPr>
              <a:spLocks noChangeShapeType="1"/>
            </p:cNvSpPr>
            <p:nvPr/>
          </p:nvSpPr>
          <p:spPr bwMode="auto">
            <a:xfrm flipV="1">
              <a:off x="272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4" name="Line 1408"/>
            <p:cNvSpPr>
              <a:spLocks noChangeShapeType="1"/>
            </p:cNvSpPr>
            <p:nvPr/>
          </p:nvSpPr>
          <p:spPr bwMode="auto">
            <a:xfrm flipV="1">
              <a:off x="282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5" name="Line 1409"/>
            <p:cNvSpPr>
              <a:spLocks noChangeShapeType="1"/>
            </p:cNvSpPr>
            <p:nvPr/>
          </p:nvSpPr>
          <p:spPr bwMode="auto">
            <a:xfrm flipV="1">
              <a:off x="287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6" name="Line 1410"/>
            <p:cNvSpPr>
              <a:spLocks noChangeShapeType="1"/>
            </p:cNvSpPr>
            <p:nvPr/>
          </p:nvSpPr>
          <p:spPr bwMode="auto">
            <a:xfrm flipV="1">
              <a:off x="291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7" name="Line 1411"/>
            <p:cNvSpPr>
              <a:spLocks noChangeShapeType="1"/>
            </p:cNvSpPr>
            <p:nvPr/>
          </p:nvSpPr>
          <p:spPr bwMode="auto">
            <a:xfrm flipV="1">
              <a:off x="293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8" name="Line 1412"/>
            <p:cNvSpPr>
              <a:spLocks noChangeShapeType="1"/>
            </p:cNvSpPr>
            <p:nvPr/>
          </p:nvSpPr>
          <p:spPr bwMode="auto">
            <a:xfrm flipV="1">
              <a:off x="296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49" name="Line 1413"/>
            <p:cNvSpPr>
              <a:spLocks noChangeShapeType="1"/>
            </p:cNvSpPr>
            <p:nvPr/>
          </p:nvSpPr>
          <p:spPr bwMode="auto">
            <a:xfrm flipV="1">
              <a:off x="297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0" name="Line 1414"/>
            <p:cNvSpPr>
              <a:spLocks noChangeShapeType="1"/>
            </p:cNvSpPr>
            <p:nvPr/>
          </p:nvSpPr>
          <p:spPr bwMode="auto">
            <a:xfrm flipV="1">
              <a:off x="299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1" name="Line 1415"/>
            <p:cNvSpPr>
              <a:spLocks noChangeShapeType="1"/>
            </p:cNvSpPr>
            <p:nvPr/>
          </p:nvSpPr>
          <p:spPr bwMode="auto">
            <a:xfrm flipV="1">
              <a:off x="300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2" name="Line 1416"/>
            <p:cNvSpPr>
              <a:spLocks noChangeShapeType="1"/>
            </p:cNvSpPr>
            <p:nvPr/>
          </p:nvSpPr>
          <p:spPr bwMode="auto">
            <a:xfrm flipV="1">
              <a:off x="311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3" name="Line 1417"/>
            <p:cNvSpPr>
              <a:spLocks noChangeShapeType="1"/>
            </p:cNvSpPr>
            <p:nvPr/>
          </p:nvSpPr>
          <p:spPr bwMode="auto">
            <a:xfrm flipV="1">
              <a:off x="316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4" name="Line 1418"/>
            <p:cNvSpPr>
              <a:spLocks noChangeShapeType="1"/>
            </p:cNvSpPr>
            <p:nvPr/>
          </p:nvSpPr>
          <p:spPr bwMode="auto">
            <a:xfrm flipV="1">
              <a:off x="320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5" name="Line 1419"/>
            <p:cNvSpPr>
              <a:spLocks noChangeShapeType="1"/>
            </p:cNvSpPr>
            <p:nvPr/>
          </p:nvSpPr>
          <p:spPr bwMode="auto">
            <a:xfrm flipV="1">
              <a:off x="322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6" name="Line 1420"/>
            <p:cNvSpPr>
              <a:spLocks noChangeShapeType="1"/>
            </p:cNvSpPr>
            <p:nvPr/>
          </p:nvSpPr>
          <p:spPr bwMode="auto">
            <a:xfrm flipV="1">
              <a:off x="324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7" name="Line 1421"/>
            <p:cNvSpPr>
              <a:spLocks noChangeShapeType="1"/>
            </p:cNvSpPr>
            <p:nvPr/>
          </p:nvSpPr>
          <p:spPr bwMode="auto">
            <a:xfrm flipV="1">
              <a:off x="326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8" name="Line 1422"/>
            <p:cNvSpPr>
              <a:spLocks noChangeShapeType="1"/>
            </p:cNvSpPr>
            <p:nvPr/>
          </p:nvSpPr>
          <p:spPr bwMode="auto">
            <a:xfrm flipV="1">
              <a:off x="328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59" name="Line 1423"/>
            <p:cNvSpPr>
              <a:spLocks noChangeShapeType="1"/>
            </p:cNvSpPr>
            <p:nvPr/>
          </p:nvSpPr>
          <p:spPr bwMode="auto">
            <a:xfrm flipV="1">
              <a:off x="329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0" name="Line 1424"/>
            <p:cNvSpPr>
              <a:spLocks noChangeShapeType="1"/>
            </p:cNvSpPr>
            <p:nvPr/>
          </p:nvSpPr>
          <p:spPr bwMode="auto">
            <a:xfrm flipV="1">
              <a:off x="340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1" name="Line 1425"/>
            <p:cNvSpPr>
              <a:spLocks noChangeShapeType="1"/>
            </p:cNvSpPr>
            <p:nvPr/>
          </p:nvSpPr>
          <p:spPr bwMode="auto">
            <a:xfrm flipV="1">
              <a:off x="344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2" name="Line 1426"/>
            <p:cNvSpPr>
              <a:spLocks noChangeShapeType="1"/>
            </p:cNvSpPr>
            <p:nvPr/>
          </p:nvSpPr>
          <p:spPr bwMode="auto">
            <a:xfrm flipV="1">
              <a:off x="348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3" name="Line 1427"/>
            <p:cNvSpPr>
              <a:spLocks noChangeShapeType="1"/>
            </p:cNvSpPr>
            <p:nvPr/>
          </p:nvSpPr>
          <p:spPr bwMode="auto">
            <a:xfrm flipV="1">
              <a:off x="351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4" name="Line 1428"/>
            <p:cNvSpPr>
              <a:spLocks noChangeShapeType="1"/>
            </p:cNvSpPr>
            <p:nvPr/>
          </p:nvSpPr>
          <p:spPr bwMode="auto">
            <a:xfrm flipV="1">
              <a:off x="353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5" name="Line 1429"/>
            <p:cNvSpPr>
              <a:spLocks noChangeShapeType="1"/>
            </p:cNvSpPr>
            <p:nvPr/>
          </p:nvSpPr>
          <p:spPr bwMode="auto">
            <a:xfrm flipV="1">
              <a:off x="355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6" name="Line 1430"/>
            <p:cNvSpPr>
              <a:spLocks noChangeShapeType="1"/>
            </p:cNvSpPr>
            <p:nvPr/>
          </p:nvSpPr>
          <p:spPr bwMode="auto">
            <a:xfrm flipV="1">
              <a:off x="356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7" name="Line 1431"/>
            <p:cNvSpPr>
              <a:spLocks noChangeShapeType="1"/>
            </p:cNvSpPr>
            <p:nvPr/>
          </p:nvSpPr>
          <p:spPr bwMode="auto">
            <a:xfrm flipV="1">
              <a:off x="358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8" name="Line 1432"/>
            <p:cNvSpPr>
              <a:spLocks noChangeShapeType="1"/>
            </p:cNvSpPr>
            <p:nvPr/>
          </p:nvSpPr>
          <p:spPr bwMode="auto">
            <a:xfrm flipV="1">
              <a:off x="368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69" name="Line 1433"/>
            <p:cNvSpPr>
              <a:spLocks noChangeShapeType="1"/>
            </p:cNvSpPr>
            <p:nvPr/>
          </p:nvSpPr>
          <p:spPr bwMode="auto">
            <a:xfrm flipV="1">
              <a:off x="373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0" name="Line 1434"/>
            <p:cNvSpPr>
              <a:spLocks noChangeShapeType="1"/>
            </p:cNvSpPr>
            <p:nvPr/>
          </p:nvSpPr>
          <p:spPr bwMode="auto">
            <a:xfrm flipV="1">
              <a:off x="377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1" name="Line 1435"/>
            <p:cNvSpPr>
              <a:spLocks noChangeShapeType="1"/>
            </p:cNvSpPr>
            <p:nvPr/>
          </p:nvSpPr>
          <p:spPr bwMode="auto">
            <a:xfrm flipV="1">
              <a:off x="380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2" name="Line 1436"/>
            <p:cNvSpPr>
              <a:spLocks noChangeShapeType="1"/>
            </p:cNvSpPr>
            <p:nvPr/>
          </p:nvSpPr>
          <p:spPr bwMode="auto">
            <a:xfrm flipV="1">
              <a:off x="382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3" name="Line 1437"/>
            <p:cNvSpPr>
              <a:spLocks noChangeShapeType="1"/>
            </p:cNvSpPr>
            <p:nvPr/>
          </p:nvSpPr>
          <p:spPr bwMode="auto">
            <a:xfrm flipV="1">
              <a:off x="384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4" name="Line 1438"/>
            <p:cNvSpPr>
              <a:spLocks noChangeShapeType="1"/>
            </p:cNvSpPr>
            <p:nvPr/>
          </p:nvSpPr>
          <p:spPr bwMode="auto">
            <a:xfrm flipV="1">
              <a:off x="385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5" name="Line 1439"/>
            <p:cNvSpPr>
              <a:spLocks noChangeShapeType="1"/>
            </p:cNvSpPr>
            <p:nvPr/>
          </p:nvSpPr>
          <p:spPr bwMode="auto">
            <a:xfrm flipV="1">
              <a:off x="387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6" name="Line 1440"/>
            <p:cNvSpPr>
              <a:spLocks noChangeShapeType="1"/>
            </p:cNvSpPr>
            <p:nvPr/>
          </p:nvSpPr>
          <p:spPr bwMode="auto">
            <a:xfrm flipV="1">
              <a:off x="397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7" name="Line 1441"/>
            <p:cNvSpPr>
              <a:spLocks noChangeShapeType="1"/>
            </p:cNvSpPr>
            <p:nvPr/>
          </p:nvSpPr>
          <p:spPr bwMode="auto">
            <a:xfrm flipV="1">
              <a:off x="402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8" name="Line 1442"/>
            <p:cNvSpPr>
              <a:spLocks noChangeShapeType="1"/>
            </p:cNvSpPr>
            <p:nvPr/>
          </p:nvSpPr>
          <p:spPr bwMode="auto">
            <a:xfrm flipV="1">
              <a:off x="406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79" name="Line 1443"/>
            <p:cNvSpPr>
              <a:spLocks noChangeShapeType="1"/>
            </p:cNvSpPr>
            <p:nvPr/>
          </p:nvSpPr>
          <p:spPr bwMode="auto">
            <a:xfrm flipV="1">
              <a:off x="408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0" name="Line 1444"/>
            <p:cNvSpPr>
              <a:spLocks noChangeShapeType="1"/>
            </p:cNvSpPr>
            <p:nvPr/>
          </p:nvSpPr>
          <p:spPr bwMode="auto">
            <a:xfrm flipV="1">
              <a:off x="411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1" name="Line 1445"/>
            <p:cNvSpPr>
              <a:spLocks noChangeShapeType="1"/>
            </p:cNvSpPr>
            <p:nvPr/>
          </p:nvSpPr>
          <p:spPr bwMode="auto">
            <a:xfrm flipV="1">
              <a:off x="412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2" name="Line 1446"/>
            <p:cNvSpPr>
              <a:spLocks noChangeShapeType="1"/>
            </p:cNvSpPr>
            <p:nvPr/>
          </p:nvSpPr>
          <p:spPr bwMode="auto">
            <a:xfrm flipV="1">
              <a:off x="414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3" name="Line 1447"/>
            <p:cNvSpPr>
              <a:spLocks noChangeShapeType="1"/>
            </p:cNvSpPr>
            <p:nvPr/>
          </p:nvSpPr>
          <p:spPr bwMode="auto">
            <a:xfrm flipV="1">
              <a:off x="416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4" name="Line 1448"/>
            <p:cNvSpPr>
              <a:spLocks noChangeShapeType="1"/>
            </p:cNvSpPr>
            <p:nvPr/>
          </p:nvSpPr>
          <p:spPr bwMode="auto">
            <a:xfrm flipV="1">
              <a:off x="4264"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5" name="Line 1449"/>
            <p:cNvSpPr>
              <a:spLocks noChangeShapeType="1"/>
            </p:cNvSpPr>
            <p:nvPr/>
          </p:nvSpPr>
          <p:spPr bwMode="auto">
            <a:xfrm flipV="1">
              <a:off x="431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6" name="Line 1450"/>
            <p:cNvSpPr>
              <a:spLocks noChangeShapeType="1"/>
            </p:cNvSpPr>
            <p:nvPr/>
          </p:nvSpPr>
          <p:spPr bwMode="auto">
            <a:xfrm flipV="1">
              <a:off x="435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7" name="Line 1451"/>
            <p:cNvSpPr>
              <a:spLocks noChangeShapeType="1"/>
            </p:cNvSpPr>
            <p:nvPr/>
          </p:nvSpPr>
          <p:spPr bwMode="auto">
            <a:xfrm flipV="1">
              <a:off x="437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8" name="Line 1452"/>
            <p:cNvSpPr>
              <a:spLocks noChangeShapeType="1"/>
            </p:cNvSpPr>
            <p:nvPr/>
          </p:nvSpPr>
          <p:spPr bwMode="auto">
            <a:xfrm flipV="1">
              <a:off x="4400"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89" name="Line 1453"/>
            <p:cNvSpPr>
              <a:spLocks noChangeShapeType="1"/>
            </p:cNvSpPr>
            <p:nvPr/>
          </p:nvSpPr>
          <p:spPr bwMode="auto">
            <a:xfrm flipV="1">
              <a:off x="4416"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0" name="Line 1454"/>
            <p:cNvSpPr>
              <a:spLocks noChangeShapeType="1"/>
            </p:cNvSpPr>
            <p:nvPr/>
          </p:nvSpPr>
          <p:spPr bwMode="auto">
            <a:xfrm flipV="1">
              <a:off x="4432"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1" name="Line 1455"/>
            <p:cNvSpPr>
              <a:spLocks noChangeShapeType="1"/>
            </p:cNvSpPr>
            <p:nvPr/>
          </p:nvSpPr>
          <p:spPr bwMode="auto">
            <a:xfrm flipV="1">
              <a:off x="4448" y="3640"/>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5792" name="Group 1456"/>
          <p:cNvGrpSpPr>
            <a:grpSpLocks/>
          </p:cNvGrpSpPr>
          <p:nvPr/>
        </p:nvGrpSpPr>
        <p:grpSpPr bwMode="auto">
          <a:xfrm>
            <a:off x="4403725" y="1287463"/>
            <a:ext cx="3968750" cy="65087"/>
            <a:chOff x="1584" y="928"/>
            <a:chExt cx="2881" cy="48"/>
          </a:xfrm>
        </p:grpSpPr>
        <p:sp>
          <p:nvSpPr>
            <p:cNvPr id="15793" name="Line 1457"/>
            <p:cNvSpPr>
              <a:spLocks noChangeShapeType="1"/>
            </p:cNvSpPr>
            <p:nvPr/>
          </p:nvSpPr>
          <p:spPr bwMode="auto">
            <a:xfrm>
              <a:off x="1584"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4" name="Line 1458"/>
            <p:cNvSpPr>
              <a:spLocks noChangeShapeType="1"/>
            </p:cNvSpPr>
            <p:nvPr/>
          </p:nvSpPr>
          <p:spPr bwMode="auto">
            <a:xfrm>
              <a:off x="1872"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5" name="Line 1459"/>
            <p:cNvSpPr>
              <a:spLocks noChangeShapeType="1"/>
            </p:cNvSpPr>
            <p:nvPr/>
          </p:nvSpPr>
          <p:spPr bwMode="auto">
            <a:xfrm>
              <a:off x="2160"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6" name="Line 1460"/>
            <p:cNvSpPr>
              <a:spLocks noChangeShapeType="1"/>
            </p:cNvSpPr>
            <p:nvPr/>
          </p:nvSpPr>
          <p:spPr bwMode="auto">
            <a:xfrm>
              <a:off x="2448"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7" name="Line 1461"/>
            <p:cNvSpPr>
              <a:spLocks noChangeShapeType="1"/>
            </p:cNvSpPr>
            <p:nvPr/>
          </p:nvSpPr>
          <p:spPr bwMode="auto">
            <a:xfrm>
              <a:off x="2736"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8" name="Line 1462"/>
            <p:cNvSpPr>
              <a:spLocks noChangeShapeType="1"/>
            </p:cNvSpPr>
            <p:nvPr/>
          </p:nvSpPr>
          <p:spPr bwMode="auto">
            <a:xfrm>
              <a:off x="3024"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99" name="Line 1463"/>
            <p:cNvSpPr>
              <a:spLocks noChangeShapeType="1"/>
            </p:cNvSpPr>
            <p:nvPr/>
          </p:nvSpPr>
          <p:spPr bwMode="auto">
            <a:xfrm>
              <a:off x="3312"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0" name="Line 1464"/>
            <p:cNvSpPr>
              <a:spLocks noChangeShapeType="1"/>
            </p:cNvSpPr>
            <p:nvPr/>
          </p:nvSpPr>
          <p:spPr bwMode="auto">
            <a:xfrm>
              <a:off x="3600"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1" name="Line 1465"/>
            <p:cNvSpPr>
              <a:spLocks noChangeShapeType="1"/>
            </p:cNvSpPr>
            <p:nvPr/>
          </p:nvSpPr>
          <p:spPr bwMode="auto">
            <a:xfrm>
              <a:off x="3888"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2" name="Line 1466"/>
            <p:cNvSpPr>
              <a:spLocks noChangeShapeType="1"/>
            </p:cNvSpPr>
            <p:nvPr/>
          </p:nvSpPr>
          <p:spPr bwMode="auto">
            <a:xfrm>
              <a:off x="4176"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3" name="Line 1467"/>
            <p:cNvSpPr>
              <a:spLocks noChangeShapeType="1"/>
            </p:cNvSpPr>
            <p:nvPr/>
          </p:nvSpPr>
          <p:spPr bwMode="auto">
            <a:xfrm>
              <a:off x="4464" y="928"/>
              <a:ext cx="1" cy="4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4" name="Line 1468"/>
            <p:cNvSpPr>
              <a:spLocks noChangeShapeType="1"/>
            </p:cNvSpPr>
            <p:nvPr/>
          </p:nvSpPr>
          <p:spPr bwMode="auto">
            <a:xfrm>
              <a:off x="167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5" name="Line 1469"/>
            <p:cNvSpPr>
              <a:spLocks noChangeShapeType="1"/>
            </p:cNvSpPr>
            <p:nvPr/>
          </p:nvSpPr>
          <p:spPr bwMode="auto">
            <a:xfrm>
              <a:off x="172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6" name="Line 1470"/>
            <p:cNvSpPr>
              <a:spLocks noChangeShapeType="1"/>
            </p:cNvSpPr>
            <p:nvPr/>
          </p:nvSpPr>
          <p:spPr bwMode="auto">
            <a:xfrm>
              <a:off x="176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7" name="Line 1471"/>
            <p:cNvSpPr>
              <a:spLocks noChangeShapeType="1"/>
            </p:cNvSpPr>
            <p:nvPr/>
          </p:nvSpPr>
          <p:spPr bwMode="auto">
            <a:xfrm>
              <a:off x="178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8" name="Line 1472"/>
            <p:cNvSpPr>
              <a:spLocks noChangeShapeType="1"/>
            </p:cNvSpPr>
            <p:nvPr/>
          </p:nvSpPr>
          <p:spPr bwMode="auto">
            <a:xfrm>
              <a:off x="180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09" name="Line 1473"/>
            <p:cNvSpPr>
              <a:spLocks noChangeShapeType="1"/>
            </p:cNvSpPr>
            <p:nvPr/>
          </p:nvSpPr>
          <p:spPr bwMode="auto">
            <a:xfrm>
              <a:off x="182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0" name="Line 1474"/>
            <p:cNvSpPr>
              <a:spLocks noChangeShapeType="1"/>
            </p:cNvSpPr>
            <p:nvPr/>
          </p:nvSpPr>
          <p:spPr bwMode="auto">
            <a:xfrm>
              <a:off x="184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1" name="Line 1475"/>
            <p:cNvSpPr>
              <a:spLocks noChangeShapeType="1"/>
            </p:cNvSpPr>
            <p:nvPr/>
          </p:nvSpPr>
          <p:spPr bwMode="auto">
            <a:xfrm>
              <a:off x="185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2" name="Line 1476"/>
            <p:cNvSpPr>
              <a:spLocks noChangeShapeType="1"/>
            </p:cNvSpPr>
            <p:nvPr/>
          </p:nvSpPr>
          <p:spPr bwMode="auto">
            <a:xfrm>
              <a:off x="196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3" name="Line 1477"/>
            <p:cNvSpPr>
              <a:spLocks noChangeShapeType="1"/>
            </p:cNvSpPr>
            <p:nvPr/>
          </p:nvSpPr>
          <p:spPr bwMode="auto">
            <a:xfrm>
              <a:off x="200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4" name="Line 1478"/>
            <p:cNvSpPr>
              <a:spLocks noChangeShapeType="1"/>
            </p:cNvSpPr>
            <p:nvPr/>
          </p:nvSpPr>
          <p:spPr bwMode="auto">
            <a:xfrm>
              <a:off x="204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5" name="Line 1479"/>
            <p:cNvSpPr>
              <a:spLocks noChangeShapeType="1"/>
            </p:cNvSpPr>
            <p:nvPr/>
          </p:nvSpPr>
          <p:spPr bwMode="auto">
            <a:xfrm>
              <a:off x="207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6" name="Line 1480"/>
            <p:cNvSpPr>
              <a:spLocks noChangeShapeType="1"/>
            </p:cNvSpPr>
            <p:nvPr/>
          </p:nvSpPr>
          <p:spPr bwMode="auto">
            <a:xfrm>
              <a:off x="209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7" name="Line 1481"/>
            <p:cNvSpPr>
              <a:spLocks noChangeShapeType="1"/>
            </p:cNvSpPr>
            <p:nvPr/>
          </p:nvSpPr>
          <p:spPr bwMode="auto">
            <a:xfrm>
              <a:off x="211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8" name="Line 1482"/>
            <p:cNvSpPr>
              <a:spLocks noChangeShapeType="1"/>
            </p:cNvSpPr>
            <p:nvPr/>
          </p:nvSpPr>
          <p:spPr bwMode="auto">
            <a:xfrm>
              <a:off x="212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19" name="Line 1483"/>
            <p:cNvSpPr>
              <a:spLocks noChangeShapeType="1"/>
            </p:cNvSpPr>
            <p:nvPr/>
          </p:nvSpPr>
          <p:spPr bwMode="auto">
            <a:xfrm>
              <a:off x="214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0" name="Line 1484"/>
            <p:cNvSpPr>
              <a:spLocks noChangeShapeType="1"/>
            </p:cNvSpPr>
            <p:nvPr/>
          </p:nvSpPr>
          <p:spPr bwMode="auto">
            <a:xfrm>
              <a:off x="224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1" name="Line 1485"/>
            <p:cNvSpPr>
              <a:spLocks noChangeShapeType="1"/>
            </p:cNvSpPr>
            <p:nvPr/>
          </p:nvSpPr>
          <p:spPr bwMode="auto">
            <a:xfrm>
              <a:off x="229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2" name="Line 1486"/>
            <p:cNvSpPr>
              <a:spLocks noChangeShapeType="1"/>
            </p:cNvSpPr>
            <p:nvPr/>
          </p:nvSpPr>
          <p:spPr bwMode="auto">
            <a:xfrm>
              <a:off x="233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3" name="Line 1487"/>
            <p:cNvSpPr>
              <a:spLocks noChangeShapeType="1"/>
            </p:cNvSpPr>
            <p:nvPr/>
          </p:nvSpPr>
          <p:spPr bwMode="auto">
            <a:xfrm>
              <a:off x="236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4" name="Line 1488"/>
            <p:cNvSpPr>
              <a:spLocks noChangeShapeType="1"/>
            </p:cNvSpPr>
            <p:nvPr/>
          </p:nvSpPr>
          <p:spPr bwMode="auto">
            <a:xfrm>
              <a:off x="238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5" name="Line 1489"/>
            <p:cNvSpPr>
              <a:spLocks noChangeShapeType="1"/>
            </p:cNvSpPr>
            <p:nvPr/>
          </p:nvSpPr>
          <p:spPr bwMode="auto">
            <a:xfrm>
              <a:off x="240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6" name="Line 1490"/>
            <p:cNvSpPr>
              <a:spLocks noChangeShapeType="1"/>
            </p:cNvSpPr>
            <p:nvPr/>
          </p:nvSpPr>
          <p:spPr bwMode="auto">
            <a:xfrm>
              <a:off x="241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7" name="Line 1491"/>
            <p:cNvSpPr>
              <a:spLocks noChangeShapeType="1"/>
            </p:cNvSpPr>
            <p:nvPr/>
          </p:nvSpPr>
          <p:spPr bwMode="auto">
            <a:xfrm>
              <a:off x="243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8" name="Line 1492"/>
            <p:cNvSpPr>
              <a:spLocks noChangeShapeType="1"/>
            </p:cNvSpPr>
            <p:nvPr/>
          </p:nvSpPr>
          <p:spPr bwMode="auto">
            <a:xfrm>
              <a:off x="253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29" name="Line 1493"/>
            <p:cNvSpPr>
              <a:spLocks noChangeShapeType="1"/>
            </p:cNvSpPr>
            <p:nvPr/>
          </p:nvSpPr>
          <p:spPr bwMode="auto">
            <a:xfrm>
              <a:off x="258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0" name="Line 1494"/>
            <p:cNvSpPr>
              <a:spLocks noChangeShapeType="1"/>
            </p:cNvSpPr>
            <p:nvPr/>
          </p:nvSpPr>
          <p:spPr bwMode="auto">
            <a:xfrm>
              <a:off x="262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1" name="Line 1495"/>
            <p:cNvSpPr>
              <a:spLocks noChangeShapeType="1"/>
            </p:cNvSpPr>
            <p:nvPr/>
          </p:nvSpPr>
          <p:spPr bwMode="auto">
            <a:xfrm>
              <a:off x="264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2" name="Line 1496"/>
            <p:cNvSpPr>
              <a:spLocks noChangeShapeType="1"/>
            </p:cNvSpPr>
            <p:nvPr/>
          </p:nvSpPr>
          <p:spPr bwMode="auto">
            <a:xfrm>
              <a:off x="267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3" name="Line 1497"/>
            <p:cNvSpPr>
              <a:spLocks noChangeShapeType="1"/>
            </p:cNvSpPr>
            <p:nvPr/>
          </p:nvSpPr>
          <p:spPr bwMode="auto">
            <a:xfrm>
              <a:off x="268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4" name="Line 1498"/>
            <p:cNvSpPr>
              <a:spLocks noChangeShapeType="1"/>
            </p:cNvSpPr>
            <p:nvPr/>
          </p:nvSpPr>
          <p:spPr bwMode="auto">
            <a:xfrm>
              <a:off x="270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5" name="Line 1499"/>
            <p:cNvSpPr>
              <a:spLocks noChangeShapeType="1"/>
            </p:cNvSpPr>
            <p:nvPr/>
          </p:nvSpPr>
          <p:spPr bwMode="auto">
            <a:xfrm>
              <a:off x="272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6" name="Line 1500"/>
            <p:cNvSpPr>
              <a:spLocks noChangeShapeType="1"/>
            </p:cNvSpPr>
            <p:nvPr/>
          </p:nvSpPr>
          <p:spPr bwMode="auto">
            <a:xfrm>
              <a:off x="282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7" name="Line 1501"/>
            <p:cNvSpPr>
              <a:spLocks noChangeShapeType="1"/>
            </p:cNvSpPr>
            <p:nvPr/>
          </p:nvSpPr>
          <p:spPr bwMode="auto">
            <a:xfrm>
              <a:off x="287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8" name="Line 1502"/>
            <p:cNvSpPr>
              <a:spLocks noChangeShapeType="1"/>
            </p:cNvSpPr>
            <p:nvPr/>
          </p:nvSpPr>
          <p:spPr bwMode="auto">
            <a:xfrm>
              <a:off x="291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39" name="Line 1503"/>
            <p:cNvSpPr>
              <a:spLocks noChangeShapeType="1"/>
            </p:cNvSpPr>
            <p:nvPr/>
          </p:nvSpPr>
          <p:spPr bwMode="auto">
            <a:xfrm>
              <a:off x="293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0" name="Line 1504"/>
            <p:cNvSpPr>
              <a:spLocks noChangeShapeType="1"/>
            </p:cNvSpPr>
            <p:nvPr/>
          </p:nvSpPr>
          <p:spPr bwMode="auto">
            <a:xfrm>
              <a:off x="296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1" name="Line 1505"/>
            <p:cNvSpPr>
              <a:spLocks noChangeShapeType="1"/>
            </p:cNvSpPr>
            <p:nvPr/>
          </p:nvSpPr>
          <p:spPr bwMode="auto">
            <a:xfrm>
              <a:off x="297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2" name="Line 1506"/>
            <p:cNvSpPr>
              <a:spLocks noChangeShapeType="1"/>
            </p:cNvSpPr>
            <p:nvPr/>
          </p:nvSpPr>
          <p:spPr bwMode="auto">
            <a:xfrm>
              <a:off x="299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3" name="Line 1507"/>
            <p:cNvSpPr>
              <a:spLocks noChangeShapeType="1"/>
            </p:cNvSpPr>
            <p:nvPr/>
          </p:nvSpPr>
          <p:spPr bwMode="auto">
            <a:xfrm>
              <a:off x="300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4" name="Line 1508"/>
            <p:cNvSpPr>
              <a:spLocks noChangeShapeType="1"/>
            </p:cNvSpPr>
            <p:nvPr/>
          </p:nvSpPr>
          <p:spPr bwMode="auto">
            <a:xfrm>
              <a:off x="311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5" name="Line 1509"/>
            <p:cNvSpPr>
              <a:spLocks noChangeShapeType="1"/>
            </p:cNvSpPr>
            <p:nvPr/>
          </p:nvSpPr>
          <p:spPr bwMode="auto">
            <a:xfrm>
              <a:off x="316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6" name="Line 1510"/>
            <p:cNvSpPr>
              <a:spLocks noChangeShapeType="1"/>
            </p:cNvSpPr>
            <p:nvPr/>
          </p:nvSpPr>
          <p:spPr bwMode="auto">
            <a:xfrm>
              <a:off x="320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7" name="Line 1511"/>
            <p:cNvSpPr>
              <a:spLocks noChangeShapeType="1"/>
            </p:cNvSpPr>
            <p:nvPr/>
          </p:nvSpPr>
          <p:spPr bwMode="auto">
            <a:xfrm>
              <a:off x="322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8" name="Line 1512"/>
            <p:cNvSpPr>
              <a:spLocks noChangeShapeType="1"/>
            </p:cNvSpPr>
            <p:nvPr/>
          </p:nvSpPr>
          <p:spPr bwMode="auto">
            <a:xfrm>
              <a:off x="324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49" name="Line 1513"/>
            <p:cNvSpPr>
              <a:spLocks noChangeShapeType="1"/>
            </p:cNvSpPr>
            <p:nvPr/>
          </p:nvSpPr>
          <p:spPr bwMode="auto">
            <a:xfrm>
              <a:off x="326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0" name="Line 1514"/>
            <p:cNvSpPr>
              <a:spLocks noChangeShapeType="1"/>
            </p:cNvSpPr>
            <p:nvPr/>
          </p:nvSpPr>
          <p:spPr bwMode="auto">
            <a:xfrm>
              <a:off x="328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1" name="Line 1515"/>
            <p:cNvSpPr>
              <a:spLocks noChangeShapeType="1"/>
            </p:cNvSpPr>
            <p:nvPr/>
          </p:nvSpPr>
          <p:spPr bwMode="auto">
            <a:xfrm>
              <a:off x="329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2" name="Line 1516"/>
            <p:cNvSpPr>
              <a:spLocks noChangeShapeType="1"/>
            </p:cNvSpPr>
            <p:nvPr/>
          </p:nvSpPr>
          <p:spPr bwMode="auto">
            <a:xfrm>
              <a:off x="340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3" name="Line 1517"/>
            <p:cNvSpPr>
              <a:spLocks noChangeShapeType="1"/>
            </p:cNvSpPr>
            <p:nvPr/>
          </p:nvSpPr>
          <p:spPr bwMode="auto">
            <a:xfrm>
              <a:off x="344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4" name="Line 1518"/>
            <p:cNvSpPr>
              <a:spLocks noChangeShapeType="1"/>
            </p:cNvSpPr>
            <p:nvPr/>
          </p:nvSpPr>
          <p:spPr bwMode="auto">
            <a:xfrm>
              <a:off x="348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5" name="Line 1519"/>
            <p:cNvSpPr>
              <a:spLocks noChangeShapeType="1"/>
            </p:cNvSpPr>
            <p:nvPr/>
          </p:nvSpPr>
          <p:spPr bwMode="auto">
            <a:xfrm>
              <a:off x="351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6" name="Line 1520"/>
            <p:cNvSpPr>
              <a:spLocks noChangeShapeType="1"/>
            </p:cNvSpPr>
            <p:nvPr/>
          </p:nvSpPr>
          <p:spPr bwMode="auto">
            <a:xfrm>
              <a:off x="353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7" name="Line 1521"/>
            <p:cNvSpPr>
              <a:spLocks noChangeShapeType="1"/>
            </p:cNvSpPr>
            <p:nvPr/>
          </p:nvSpPr>
          <p:spPr bwMode="auto">
            <a:xfrm>
              <a:off x="355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8" name="Line 1522"/>
            <p:cNvSpPr>
              <a:spLocks noChangeShapeType="1"/>
            </p:cNvSpPr>
            <p:nvPr/>
          </p:nvSpPr>
          <p:spPr bwMode="auto">
            <a:xfrm>
              <a:off x="356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59" name="Line 1523"/>
            <p:cNvSpPr>
              <a:spLocks noChangeShapeType="1"/>
            </p:cNvSpPr>
            <p:nvPr/>
          </p:nvSpPr>
          <p:spPr bwMode="auto">
            <a:xfrm>
              <a:off x="358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0" name="Line 1524"/>
            <p:cNvSpPr>
              <a:spLocks noChangeShapeType="1"/>
            </p:cNvSpPr>
            <p:nvPr/>
          </p:nvSpPr>
          <p:spPr bwMode="auto">
            <a:xfrm>
              <a:off x="368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1" name="Line 1525"/>
            <p:cNvSpPr>
              <a:spLocks noChangeShapeType="1"/>
            </p:cNvSpPr>
            <p:nvPr/>
          </p:nvSpPr>
          <p:spPr bwMode="auto">
            <a:xfrm>
              <a:off x="373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2" name="Line 1526"/>
            <p:cNvSpPr>
              <a:spLocks noChangeShapeType="1"/>
            </p:cNvSpPr>
            <p:nvPr/>
          </p:nvSpPr>
          <p:spPr bwMode="auto">
            <a:xfrm>
              <a:off x="377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3" name="Line 1527"/>
            <p:cNvSpPr>
              <a:spLocks noChangeShapeType="1"/>
            </p:cNvSpPr>
            <p:nvPr/>
          </p:nvSpPr>
          <p:spPr bwMode="auto">
            <a:xfrm>
              <a:off x="380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4" name="Line 1528"/>
            <p:cNvSpPr>
              <a:spLocks noChangeShapeType="1"/>
            </p:cNvSpPr>
            <p:nvPr/>
          </p:nvSpPr>
          <p:spPr bwMode="auto">
            <a:xfrm>
              <a:off x="382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5" name="Line 1529"/>
            <p:cNvSpPr>
              <a:spLocks noChangeShapeType="1"/>
            </p:cNvSpPr>
            <p:nvPr/>
          </p:nvSpPr>
          <p:spPr bwMode="auto">
            <a:xfrm>
              <a:off x="384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6" name="Line 1530"/>
            <p:cNvSpPr>
              <a:spLocks noChangeShapeType="1"/>
            </p:cNvSpPr>
            <p:nvPr/>
          </p:nvSpPr>
          <p:spPr bwMode="auto">
            <a:xfrm>
              <a:off x="385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7" name="Line 1531"/>
            <p:cNvSpPr>
              <a:spLocks noChangeShapeType="1"/>
            </p:cNvSpPr>
            <p:nvPr/>
          </p:nvSpPr>
          <p:spPr bwMode="auto">
            <a:xfrm>
              <a:off x="387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8" name="Line 1532"/>
            <p:cNvSpPr>
              <a:spLocks noChangeShapeType="1"/>
            </p:cNvSpPr>
            <p:nvPr/>
          </p:nvSpPr>
          <p:spPr bwMode="auto">
            <a:xfrm>
              <a:off x="397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69" name="Line 1533"/>
            <p:cNvSpPr>
              <a:spLocks noChangeShapeType="1"/>
            </p:cNvSpPr>
            <p:nvPr/>
          </p:nvSpPr>
          <p:spPr bwMode="auto">
            <a:xfrm>
              <a:off x="402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0" name="Line 1534"/>
            <p:cNvSpPr>
              <a:spLocks noChangeShapeType="1"/>
            </p:cNvSpPr>
            <p:nvPr/>
          </p:nvSpPr>
          <p:spPr bwMode="auto">
            <a:xfrm>
              <a:off x="406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1" name="Line 1535"/>
            <p:cNvSpPr>
              <a:spLocks noChangeShapeType="1"/>
            </p:cNvSpPr>
            <p:nvPr/>
          </p:nvSpPr>
          <p:spPr bwMode="auto">
            <a:xfrm>
              <a:off x="408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2" name="Line 1536"/>
            <p:cNvSpPr>
              <a:spLocks noChangeShapeType="1"/>
            </p:cNvSpPr>
            <p:nvPr/>
          </p:nvSpPr>
          <p:spPr bwMode="auto">
            <a:xfrm>
              <a:off x="411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3" name="Line 1537"/>
            <p:cNvSpPr>
              <a:spLocks noChangeShapeType="1"/>
            </p:cNvSpPr>
            <p:nvPr/>
          </p:nvSpPr>
          <p:spPr bwMode="auto">
            <a:xfrm>
              <a:off x="412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4" name="Line 1538"/>
            <p:cNvSpPr>
              <a:spLocks noChangeShapeType="1"/>
            </p:cNvSpPr>
            <p:nvPr/>
          </p:nvSpPr>
          <p:spPr bwMode="auto">
            <a:xfrm>
              <a:off x="414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5" name="Line 1539"/>
            <p:cNvSpPr>
              <a:spLocks noChangeShapeType="1"/>
            </p:cNvSpPr>
            <p:nvPr/>
          </p:nvSpPr>
          <p:spPr bwMode="auto">
            <a:xfrm>
              <a:off x="416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6" name="Line 1540"/>
            <p:cNvSpPr>
              <a:spLocks noChangeShapeType="1"/>
            </p:cNvSpPr>
            <p:nvPr/>
          </p:nvSpPr>
          <p:spPr bwMode="auto">
            <a:xfrm>
              <a:off x="4264"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7" name="Line 1541"/>
            <p:cNvSpPr>
              <a:spLocks noChangeShapeType="1"/>
            </p:cNvSpPr>
            <p:nvPr/>
          </p:nvSpPr>
          <p:spPr bwMode="auto">
            <a:xfrm>
              <a:off x="431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8" name="Line 1542"/>
            <p:cNvSpPr>
              <a:spLocks noChangeShapeType="1"/>
            </p:cNvSpPr>
            <p:nvPr/>
          </p:nvSpPr>
          <p:spPr bwMode="auto">
            <a:xfrm>
              <a:off x="435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79" name="Line 1543"/>
            <p:cNvSpPr>
              <a:spLocks noChangeShapeType="1"/>
            </p:cNvSpPr>
            <p:nvPr/>
          </p:nvSpPr>
          <p:spPr bwMode="auto">
            <a:xfrm>
              <a:off x="437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0" name="Line 1544"/>
            <p:cNvSpPr>
              <a:spLocks noChangeShapeType="1"/>
            </p:cNvSpPr>
            <p:nvPr/>
          </p:nvSpPr>
          <p:spPr bwMode="auto">
            <a:xfrm>
              <a:off x="4400"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1" name="Line 1545"/>
            <p:cNvSpPr>
              <a:spLocks noChangeShapeType="1"/>
            </p:cNvSpPr>
            <p:nvPr/>
          </p:nvSpPr>
          <p:spPr bwMode="auto">
            <a:xfrm>
              <a:off x="4416"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2" name="Line 1546"/>
            <p:cNvSpPr>
              <a:spLocks noChangeShapeType="1"/>
            </p:cNvSpPr>
            <p:nvPr/>
          </p:nvSpPr>
          <p:spPr bwMode="auto">
            <a:xfrm>
              <a:off x="4432"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3" name="Line 1547"/>
            <p:cNvSpPr>
              <a:spLocks noChangeShapeType="1"/>
            </p:cNvSpPr>
            <p:nvPr/>
          </p:nvSpPr>
          <p:spPr bwMode="auto">
            <a:xfrm>
              <a:off x="4448" y="928"/>
              <a:ext cx="1" cy="24"/>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5884" name="Line 1548"/>
          <p:cNvSpPr>
            <a:spLocks noChangeShapeType="1"/>
          </p:cNvSpPr>
          <p:nvPr/>
        </p:nvSpPr>
        <p:spPr bwMode="auto">
          <a:xfrm flipV="1">
            <a:off x="4403725" y="1287463"/>
            <a:ext cx="1588" cy="36337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5" name="Line 1549"/>
          <p:cNvSpPr>
            <a:spLocks noChangeShapeType="1"/>
          </p:cNvSpPr>
          <p:nvPr/>
        </p:nvSpPr>
        <p:spPr bwMode="auto">
          <a:xfrm flipV="1">
            <a:off x="8370888" y="1287463"/>
            <a:ext cx="1587" cy="36337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6" name="Line 1550"/>
          <p:cNvSpPr>
            <a:spLocks noChangeShapeType="1"/>
          </p:cNvSpPr>
          <p:nvPr/>
        </p:nvSpPr>
        <p:spPr bwMode="auto">
          <a:xfrm>
            <a:off x="4403725" y="4921250"/>
            <a:ext cx="3967163"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7" name="Line 1551"/>
          <p:cNvSpPr>
            <a:spLocks noChangeShapeType="1"/>
          </p:cNvSpPr>
          <p:nvPr/>
        </p:nvSpPr>
        <p:spPr bwMode="auto">
          <a:xfrm>
            <a:off x="4403725" y="1287463"/>
            <a:ext cx="3967163"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88" name="Oval 1552"/>
          <p:cNvSpPr>
            <a:spLocks noChangeArrowheads="1"/>
          </p:cNvSpPr>
          <p:nvPr/>
        </p:nvSpPr>
        <p:spPr bwMode="auto">
          <a:xfrm>
            <a:off x="6965950" y="1898650"/>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889" name="Oval 1553"/>
          <p:cNvSpPr>
            <a:spLocks noChangeArrowheads="1"/>
          </p:cNvSpPr>
          <p:nvPr/>
        </p:nvSpPr>
        <p:spPr bwMode="auto">
          <a:xfrm>
            <a:off x="6865938" y="1973263"/>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890" name="Oval 1554"/>
          <p:cNvSpPr>
            <a:spLocks noChangeArrowheads="1"/>
          </p:cNvSpPr>
          <p:nvPr/>
        </p:nvSpPr>
        <p:spPr bwMode="auto">
          <a:xfrm>
            <a:off x="6811963" y="2344738"/>
            <a:ext cx="65087" cy="63500"/>
          </a:xfrm>
          <a:prstGeom prst="ellipse">
            <a:avLst/>
          </a:prstGeom>
          <a:solidFill>
            <a:srgbClr val="07601A"/>
          </a:solidFill>
          <a:ln w="12700">
            <a:solidFill>
              <a:srgbClr val="07601A"/>
            </a:solidFill>
            <a:round/>
            <a:headEnd/>
            <a:tailEnd/>
          </a:ln>
        </p:spPr>
        <p:txBody>
          <a:bodyPr/>
          <a:lstStyle/>
          <a:p>
            <a:endParaRPr lang="en-US"/>
          </a:p>
        </p:txBody>
      </p:sp>
      <p:sp>
        <p:nvSpPr>
          <p:cNvPr id="15891" name="Oval 1555"/>
          <p:cNvSpPr>
            <a:spLocks noChangeArrowheads="1"/>
          </p:cNvSpPr>
          <p:nvPr/>
        </p:nvSpPr>
        <p:spPr bwMode="auto">
          <a:xfrm>
            <a:off x="6767513" y="2951163"/>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892" name="Oval 1556"/>
          <p:cNvSpPr>
            <a:spLocks noChangeArrowheads="1"/>
          </p:cNvSpPr>
          <p:nvPr/>
        </p:nvSpPr>
        <p:spPr bwMode="auto">
          <a:xfrm>
            <a:off x="6711950" y="2260600"/>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893" name="Oval 1557"/>
          <p:cNvSpPr>
            <a:spLocks noChangeArrowheads="1"/>
          </p:cNvSpPr>
          <p:nvPr/>
        </p:nvSpPr>
        <p:spPr bwMode="auto">
          <a:xfrm>
            <a:off x="6667500" y="2982913"/>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894" name="Oval 1558"/>
          <p:cNvSpPr>
            <a:spLocks noChangeArrowheads="1"/>
          </p:cNvSpPr>
          <p:nvPr/>
        </p:nvSpPr>
        <p:spPr bwMode="auto">
          <a:xfrm>
            <a:off x="6613525" y="2643188"/>
            <a:ext cx="65088" cy="63500"/>
          </a:xfrm>
          <a:prstGeom prst="ellipse">
            <a:avLst/>
          </a:prstGeom>
          <a:solidFill>
            <a:srgbClr val="07601A"/>
          </a:solidFill>
          <a:ln w="12700">
            <a:solidFill>
              <a:srgbClr val="07601A"/>
            </a:solidFill>
            <a:round/>
            <a:headEnd/>
            <a:tailEnd/>
          </a:ln>
        </p:spPr>
        <p:txBody>
          <a:bodyPr/>
          <a:lstStyle/>
          <a:p>
            <a:endParaRPr lang="en-US"/>
          </a:p>
        </p:txBody>
      </p:sp>
      <p:sp>
        <p:nvSpPr>
          <p:cNvPr id="15895" name="Oval 1559"/>
          <p:cNvSpPr>
            <a:spLocks noChangeArrowheads="1"/>
          </p:cNvSpPr>
          <p:nvPr/>
        </p:nvSpPr>
        <p:spPr bwMode="auto">
          <a:xfrm>
            <a:off x="6569075" y="2716213"/>
            <a:ext cx="66675" cy="65087"/>
          </a:xfrm>
          <a:prstGeom prst="ellipse">
            <a:avLst/>
          </a:prstGeom>
          <a:solidFill>
            <a:srgbClr val="07601A"/>
          </a:solidFill>
          <a:ln w="12700">
            <a:solidFill>
              <a:srgbClr val="07601A"/>
            </a:solidFill>
            <a:round/>
            <a:headEnd/>
            <a:tailEnd/>
          </a:ln>
        </p:spPr>
        <p:txBody>
          <a:bodyPr/>
          <a:lstStyle/>
          <a:p>
            <a:endParaRPr lang="en-US"/>
          </a:p>
        </p:txBody>
      </p:sp>
      <p:sp>
        <p:nvSpPr>
          <p:cNvPr id="15896" name="Oval 1560"/>
          <p:cNvSpPr>
            <a:spLocks noChangeArrowheads="1"/>
          </p:cNvSpPr>
          <p:nvPr/>
        </p:nvSpPr>
        <p:spPr bwMode="auto">
          <a:xfrm>
            <a:off x="6513513" y="2940050"/>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897" name="Oval 1561"/>
          <p:cNvSpPr>
            <a:spLocks noChangeArrowheads="1"/>
          </p:cNvSpPr>
          <p:nvPr/>
        </p:nvSpPr>
        <p:spPr bwMode="auto">
          <a:xfrm>
            <a:off x="6469063" y="4044950"/>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898" name="Oval 1562"/>
          <p:cNvSpPr>
            <a:spLocks noChangeArrowheads="1"/>
          </p:cNvSpPr>
          <p:nvPr/>
        </p:nvSpPr>
        <p:spPr bwMode="auto">
          <a:xfrm>
            <a:off x="6415088" y="2982913"/>
            <a:ext cx="65087" cy="63500"/>
          </a:xfrm>
          <a:prstGeom prst="ellipse">
            <a:avLst/>
          </a:prstGeom>
          <a:solidFill>
            <a:srgbClr val="07601A"/>
          </a:solidFill>
          <a:ln w="12700">
            <a:solidFill>
              <a:srgbClr val="07601A"/>
            </a:solidFill>
            <a:round/>
            <a:headEnd/>
            <a:tailEnd/>
          </a:ln>
        </p:spPr>
        <p:txBody>
          <a:bodyPr/>
          <a:lstStyle/>
          <a:p>
            <a:endParaRPr lang="en-US"/>
          </a:p>
        </p:txBody>
      </p:sp>
      <p:sp>
        <p:nvSpPr>
          <p:cNvPr id="15899" name="Oval 1563"/>
          <p:cNvSpPr>
            <a:spLocks noChangeArrowheads="1"/>
          </p:cNvSpPr>
          <p:nvPr/>
        </p:nvSpPr>
        <p:spPr bwMode="auto">
          <a:xfrm>
            <a:off x="6370638" y="2992438"/>
            <a:ext cx="66675" cy="65087"/>
          </a:xfrm>
          <a:prstGeom prst="ellipse">
            <a:avLst/>
          </a:prstGeom>
          <a:solidFill>
            <a:srgbClr val="07601A"/>
          </a:solidFill>
          <a:ln w="12700">
            <a:solidFill>
              <a:srgbClr val="07601A"/>
            </a:solidFill>
            <a:round/>
            <a:headEnd/>
            <a:tailEnd/>
          </a:ln>
        </p:spPr>
        <p:txBody>
          <a:bodyPr/>
          <a:lstStyle/>
          <a:p>
            <a:endParaRPr lang="en-US"/>
          </a:p>
        </p:txBody>
      </p:sp>
      <p:sp>
        <p:nvSpPr>
          <p:cNvPr id="15900" name="Oval 1564"/>
          <p:cNvSpPr>
            <a:spLocks noChangeArrowheads="1"/>
          </p:cNvSpPr>
          <p:nvPr/>
        </p:nvSpPr>
        <p:spPr bwMode="auto">
          <a:xfrm>
            <a:off x="6326188" y="3576638"/>
            <a:ext cx="66675" cy="65087"/>
          </a:xfrm>
          <a:prstGeom prst="ellipse">
            <a:avLst/>
          </a:prstGeom>
          <a:solidFill>
            <a:srgbClr val="07601A"/>
          </a:solidFill>
          <a:ln w="12700">
            <a:solidFill>
              <a:srgbClr val="07601A"/>
            </a:solidFill>
            <a:round/>
            <a:headEnd/>
            <a:tailEnd/>
          </a:ln>
        </p:spPr>
        <p:txBody>
          <a:bodyPr/>
          <a:lstStyle/>
          <a:p>
            <a:endParaRPr lang="en-US"/>
          </a:p>
        </p:txBody>
      </p:sp>
      <p:sp>
        <p:nvSpPr>
          <p:cNvPr id="15901" name="Oval 1565"/>
          <p:cNvSpPr>
            <a:spLocks noChangeArrowheads="1"/>
          </p:cNvSpPr>
          <p:nvPr/>
        </p:nvSpPr>
        <p:spPr bwMode="auto">
          <a:xfrm>
            <a:off x="6205538" y="4672013"/>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902" name="Oval 1566"/>
          <p:cNvSpPr>
            <a:spLocks noChangeArrowheads="1"/>
          </p:cNvSpPr>
          <p:nvPr/>
        </p:nvSpPr>
        <p:spPr bwMode="auto">
          <a:xfrm>
            <a:off x="6083300" y="4681538"/>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903" name="Oval 1567"/>
          <p:cNvSpPr>
            <a:spLocks noChangeArrowheads="1"/>
          </p:cNvSpPr>
          <p:nvPr/>
        </p:nvSpPr>
        <p:spPr bwMode="auto">
          <a:xfrm>
            <a:off x="5962650" y="4808538"/>
            <a:ext cx="66675" cy="65087"/>
          </a:xfrm>
          <a:prstGeom prst="ellipse">
            <a:avLst/>
          </a:prstGeom>
          <a:solidFill>
            <a:srgbClr val="07601A"/>
          </a:solidFill>
          <a:ln w="12700">
            <a:solidFill>
              <a:srgbClr val="07601A"/>
            </a:solidFill>
            <a:round/>
            <a:headEnd/>
            <a:tailEnd/>
          </a:ln>
        </p:spPr>
        <p:txBody>
          <a:bodyPr/>
          <a:lstStyle/>
          <a:p>
            <a:endParaRPr lang="en-US"/>
          </a:p>
        </p:txBody>
      </p:sp>
      <p:sp>
        <p:nvSpPr>
          <p:cNvPr id="15904" name="Oval 1568"/>
          <p:cNvSpPr>
            <a:spLocks noChangeArrowheads="1"/>
          </p:cNvSpPr>
          <p:nvPr/>
        </p:nvSpPr>
        <p:spPr bwMode="auto">
          <a:xfrm>
            <a:off x="5842000" y="4799013"/>
            <a:ext cx="65088" cy="63500"/>
          </a:xfrm>
          <a:prstGeom prst="ellipse">
            <a:avLst/>
          </a:prstGeom>
          <a:solidFill>
            <a:srgbClr val="07601A"/>
          </a:solidFill>
          <a:ln w="12700">
            <a:solidFill>
              <a:srgbClr val="07601A"/>
            </a:solidFill>
            <a:round/>
            <a:headEnd/>
            <a:tailEnd/>
          </a:ln>
        </p:spPr>
        <p:txBody>
          <a:bodyPr/>
          <a:lstStyle/>
          <a:p>
            <a:endParaRPr lang="en-US"/>
          </a:p>
        </p:txBody>
      </p:sp>
      <p:sp>
        <p:nvSpPr>
          <p:cNvPr id="15905" name="Oval 1569"/>
          <p:cNvSpPr>
            <a:spLocks noChangeArrowheads="1"/>
          </p:cNvSpPr>
          <p:nvPr/>
        </p:nvSpPr>
        <p:spPr bwMode="auto">
          <a:xfrm>
            <a:off x="5719763" y="4799013"/>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906" name="Oval 1570"/>
          <p:cNvSpPr>
            <a:spLocks noChangeArrowheads="1"/>
          </p:cNvSpPr>
          <p:nvPr/>
        </p:nvSpPr>
        <p:spPr bwMode="auto">
          <a:xfrm>
            <a:off x="8343900" y="2301875"/>
            <a:ext cx="65088" cy="65088"/>
          </a:xfrm>
          <a:prstGeom prst="ellipse">
            <a:avLst/>
          </a:prstGeom>
          <a:solidFill>
            <a:srgbClr val="07601A"/>
          </a:solidFill>
          <a:ln w="12700">
            <a:solidFill>
              <a:srgbClr val="07601A"/>
            </a:solidFill>
            <a:round/>
            <a:headEnd/>
            <a:tailEnd/>
          </a:ln>
        </p:spPr>
        <p:txBody>
          <a:bodyPr/>
          <a:lstStyle/>
          <a:p>
            <a:endParaRPr lang="en-US"/>
          </a:p>
        </p:txBody>
      </p:sp>
      <p:sp>
        <p:nvSpPr>
          <p:cNvPr id="15907" name="Oval 1571"/>
          <p:cNvSpPr>
            <a:spLocks noChangeArrowheads="1"/>
          </p:cNvSpPr>
          <p:nvPr/>
        </p:nvSpPr>
        <p:spPr bwMode="auto">
          <a:xfrm>
            <a:off x="4375150" y="4894263"/>
            <a:ext cx="66675" cy="63500"/>
          </a:xfrm>
          <a:prstGeom prst="ellipse">
            <a:avLst/>
          </a:prstGeom>
          <a:solidFill>
            <a:srgbClr val="07601A"/>
          </a:solidFill>
          <a:ln w="12700">
            <a:solidFill>
              <a:srgbClr val="07601A"/>
            </a:solidFill>
            <a:round/>
            <a:headEnd/>
            <a:tailEnd/>
          </a:ln>
        </p:spPr>
        <p:txBody>
          <a:bodyPr/>
          <a:lstStyle/>
          <a:p>
            <a:endParaRPr lang="en-US"/>
          </a:p>
        </p:txBody>
      </p:sp>
      <p:sp>
        <p:nvSpPr>
          <p:cNvPr id="15908" name="Line 1572"/>
          <p:cNvSpPr>
            <a:spLocks noChangeShapeType="1"/>
          </p:cNvSpPr>
          <p:nvPr/>
        </p:nvSpPr>
        <p:spPr bwMode="auto">
          <a:xfrm>
            <a:off x="6905625" y="1989138"/>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09" name="Line 1573"/>
          <p:cNvSpPr>
            <a:spLocks noChangeShapeType="1"/>
          </p:cNvSpPr>
          <p:nvPr/>
        </p:nvSpPr>
        <p:spPr bwMode="auto">
          <a:xfrm>
            <a:off x="6905625" y="2052638"/>
            <a:ext cx="65088"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0" name="Line 1574"/>
          <p:cNvSpPr>
            <a:spLocks noChangeShapeType="1"/>
          </p:cNvSpPr>
          <p:nvPr/>
        </p:nvSpPr>
        <p:spPr bwMode="auto">
          <a:xfrm flipV="1">
            <a:off x="6970713" y="1989138"/>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1" name="Line 1575"/>
          <p:cNvSpPr>
            <a:spLocks noChangeShapeType="1"/>
          </p:cNvSpPr>
          <p:nvPr/>
        </p:nvSpPr>
        <p:spPr bwMode="auto">
          <a:xfrm flipH="1">
            <a:off x="6905625" y="1989138"/>
            <a:ext cx="65088"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2" name="Line 1576"/>
          <p:cNvSpPr>
            <a:spLocks noChangeShapeType="1"/>
          </p:cNvSpPr>
          <p:nvPr/>
        </p:nvSpPr>
        <p:spPr bwMode="auto">
          <a:xfrm>
            <a:off x="6861175" y="2000250"/>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3" name="Line 1577"/>
          <p:cNvSpPr>
            <a:spLocks noChangeShapeType="1"/>
          </p:cNvSpPr>
          <p:nvPr/>
        </p:nvSpPr>
        <p:spPr bwMode="auto">
          <a:xfrm>
            <a:off x="6861175" y="206375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4" name="Line 1578"/>
          <p:cNvSpPr>
            <a:spLocks noChangeShapeType="1"/>
          </p:cNvSpPr>
          <p:nvPr/>
        </p:nvSpPr>
        <p:spPr bwMode="auto">
          <a:xfrm flipV="1">
            <a:off x="6927850" y="2000250"/>
            <a:ext cx="0"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5" name="Line 1579"/>
          <p:cNvSpPr>
            <a:spLocks noChangeShapeType="1"/>
          </p:cNvSpPr>
          <p:nvPr/>
        </p:nvSpPr>
        <p:spPr bwMode="auto">
          <a:xfrm flipH="1">
            <a:off x="6861175" y="200025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6" name="Line 1580"/>
          <p:cNvSpPr>
            <a:spLocks noChangeShapeType="1"/>
          </p:cNvSpPr>
          <p:nvPr/>
        </p:nvSpPr>
        <p:spPr bwMode="auto">
          <a:xfrm>
            <a:off x="6805613" y="2212975"/>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7" name="Line 1581"/>
          <p:cNvSpPr>
            <a:spLocks noChangeShapeType="1"/>
          </p:cNvSpPr>
          <p:nvPr/>
        </p:nvSpPr>
        <p:spPr bwMode="auto">
          <a:xfrm>
            <a:off x="6805613" y="2276475"/>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8" name="Line 1582"/>
          <p:cNvSpPr>
            <a:spLocks noChangeShapeType="1"/>
          </p:cNvSpPr>
          <p:nvPr/>
        </p:nvSpPr>
        <p:spPr bwMode="auto">
          <a:xfrm flipV="1">
            <a:off x="6872288" y="2212975"/>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19" name="Line 1583"/>
          <p:cNvSpPr>
            <a:spLocks noChangeShapeType="1"/>
          </p:cNvSpPr>
          <p:nvPr/>
        </p:nvSpPr>
        <p:spPr bwMode="auto">
          <a:xfrm flipH="1">
            <a:off x="6805613" y="2212975"/>
            <a:ext cx="66675" cy="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0" name="Line 1584"/>
          <p:cNvSpPr>
            <a:spLocks noChangeShapeType="1"/>
          </p:cNvSpPr>
          <p:nvPr/>
        </p:nvSpPr>
        <p:spPr bwMode="auto">
          <a:xfrm>
            <a:off x="6761163" y="2967038"/>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1" name="Line 1585"/>
          <p:cNvSpPr>
            <a:spLocks noChangeShapeType="1"/>
          </p:cNvSpPr>
          <p:nvPr/>
        </p:nvSpPr>
        <p:spPr bwMode="auto">
          <a:xfrm>
            <a:off x="6761163" y="3030538"/>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2" name="Line 1586"/>
          <p:cNvSpPr>
            <a:spLocks noChangeShapeType="1"/>
          </p:cNvSpPr>
          <p:nvPr/>
        </p:nvSpPr>
        <p:spPr bwMode="auto">
          <a:xfrm flipV="1">
            <a:off x="6827838" y="2967038"/>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3" name="Line 1587"/>
          <p:cNvSpPr>
            <a:spLocks noChangeShapeType="1"/>
          </p:cNvSpPr>
          <p:nvPr/>
        </p:nvSpPr>
        <p:spPr bwMode="auto">
          <a:xfrm flipH="1">
            <a:off x="6761163" y="2967038"/>
            <a:ext cx="66675" cy="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4" name="Line 1588"/>
          <p:cNvSpPr>
            <a:spLocks noChangeShapeType="1"/>
          </p:cNvSpPr>
          <p:nvPr/>
        </p:nvSpPr>
        <p:spPr bwMode="auto">
          <a:xfrm>
            <a:off x="6707188" y="2870200"/>
            <a:ext cx="1587" cy="650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5" name="Line 1589"/>
          <p:cNvSpPr>
            <a:spLocks noChangeShapeType="1"/>
          </p:cNvSpPr>
          <p:nvPr/>
        </p:nvSpPr>
        <p:spPr bwMode="auto">
          <a:xfrm>
            <a:off x="6707188" y="2935288"/>
            <a:ext cx="65087" cy="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6" name="Line 1590"/>
          <p:cNvSpPr>
            <a:spLocks noChangeShapeType="1"/>
          </p:cNvSpPr>
          <p:nvPr/>
        </p:nvSpPr>
        <p:spPr bwMode="auto">
          <a:xfrm flipV="1">
            <a:off x="6772275" y="2870200"/>
            <a:ext cx="1588" cy="650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7" name="Line 1591"/>
          <p:cNvSpPr>
            <a:spLocks noChangeShapeType="1"/>
          </p:cNvSpPr>
          <p:nvPr/>
        </p:nvSpPr>
        <p:spPr bwMode="auto">
          <a:xfrm flipH="1">
            <a:off x="6707188" y="2870200"/>
            <a:ext cx="65087"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8" name="Line 1592"/>
          <p:cNvSpPr>
            <a:spLocks noChangeShapeType="1"/>
          </p:cNvSpPr>
          <p:nvPr/>
        </p:nvSpPr>
        <p:spPr bwMode="auto">
          <a:xfrm>
            <a:off x="6607175" y="3295650"/>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29" name="Line 1593"/>
          <p:cNvSpPr>
            <a:spLocks noChangeShapeType="1"/>
          </p:cNvSpPr>
          <p:nvPr/>
        </p:nvSpPr>
        <p:spPr bwMode="auto">
          <a:xfrm>
            <a:off x="6607175" y="335915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0" name="Line 1594"/>
          <p:cNvSpPr>
            <a:spLocks noChangeShapeType="1"/>
          </p:cNvSpPr>
          <p:nvPr/>
        </p:nvSpPr>
        <p:spPr bwMode="auto">
          <a:xfrm flipV="1">
            <a:off x="6673850" y="3295650"/>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1" name="Line 1595"/>
          <p:cNvSpPr>
            <a:spLocks noChangeShapeType="1"/>
          </p:cNvSpPr>
          <p:nvPr/>
        </p:nvSpPr>
        <p:spPr bwMode="auto">
          <a:xfrm flipH="1">
            <a:off x="6607175" y="329565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2" name="Line 1596"/>
          <p:cNvSpPr>
            <a:spLocks noChangeShapeType="1"/>
          </p:cNvSpPr>
          <p:nvPr/>
        </p:nvSpPr>
        <p:spPr bwMode="auto">
          <a:xfrm>
            <a:off x="6562725" y="3125788"/>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3" name="Line 1597"/>
          <p:cNvSpPr>
            <a:spLocks noChangeShapeType="1"/>
          </p:cNvSpPr>
          <p:nvPr/>
        </p:nvSpPr>
        <p:spPr bwMode="auto">
          <a:xfrm>
            <a:off x="6562725" y="3189288"/>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4" name="Line 1598"/>
          <p:cNvSpPr>
            <a:spLocks noChangeShapeType="1"/>
          </p:cNvSpPr>
          <p:nvPr/>
        </p:nvSpPr>
        <p:spPr bwMode="auto">
          <a:xfrm flipV="1">
            <a:off x="6629400" y="3125788"/>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5" name="Line 1599"/>
          <p:cNvSpPr>
            <a:spLocks noChangeShapeType="1"/>
          </p:cNvSpPr>
          <p:nvPr/>
        </p:nvSpPr>
        <p:spPr bwMode="auto">
          <a:xfrm flipH="1">
            <a:off x="6562725" y="3125788"/>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6" name="Line 1600"/>
          <p:cNvSpPr>
            <a:spLocks noChangeShapeType="1"/>
          </p:cNvSpPr>
          <p:nvPr/>
        </p:nvSpPr>
        <p:spPr bwMode="auto">
          <a:xfrm>
            <a:off x="6508750" y="3752850"/>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7" name="Line 1601"/>
          <p:cNvSpPr>
            <a:spLocks noChangeShapeType="1"/>
          </p:cNvSpPr>
          <p:nvPr/>
        </p:nvSpPr>
        <p:spPr bwMode="auto">
          <a:xfrm>
            <a:off x="6508750" y="3816350"/>
            <a:ext cx="65088"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8" name="Line 1602"/>
          <p:cNvSpPr>
            <a:spLocks noChangeShapeType="1"/>
          </p:cNvSpPr>
          <p:nvPr/>
        </p:nvSpPr>
        <p:spPr bwMode="auto">
          <a:xfrm flipV="1">
            <a:off x="6573838" y="3752850"/>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39" name="Line 1603"/>
          <p:cNvSpPr>
            <a:spLocks noChangeShapeType="1"/>
          </p:cNvSpPr>
          <p:nvPr/>
        </p:nvSpPr>
        <p:spPr bwMode="auto">
          <a:xfrm flipH="1">
            <a:off x="6508750" y="3752850"/>
            <a:ext cx="65088"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0" name="Line 1604"/>
          <p:cNvSpPr>
            <a:spLocks noChangeShapeType="1"/>
          </p:cNvSpPr>
          <p:nvPr/>
        </p:nvSpPr>
        <p:spPr bwMode="auto">
          <a:xfrm>
            <a:off x="6464300" y="3635375"/>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1" name="Line 1605"/>
          <p:cNvSpPr>
            <a:spLocks noChangeShapeType="1"/>
          </p:cNvSpPr>
          <p:nvPr/>
        </p:nvSpPr>
        <p:spPr bwMode="auto">
          <a:xfrm>
            <a:off x="6464300" y="3698875"/>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2" name="Line 1606"/>
          <p:cNvSpPr>
            <a:spLocks noChangeShapeType="1"/>
          </p:cNvSpPr>
          <p:nvPr/>
        </p:nvSpPr>
        <p:spPr bwMode="auto">
          <a:xfrm flipV="1">
            <a:off x="6530975" y="3635375"/>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3" name="Line 1607"/>
          <p:cNvSpPr>
            <a:spLocks noChangeShapeType="1"/>
          </p:cNvSpPr>
          <p:nvPr/>
        </p:nvSpPr>
        <p:spPr bwMode="auto">
          <a:xfrm flipH="1">
            <a:off x="6464300" y="3635375"/>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4" name="Line 1608"/>
          <p:cNvSpPr>
            <a:spLocks noChangeShapeType="1"/>
          </p:cNvSpPr>
          <p:nvPr/>
        </p:nvSpPr>
        <p:spPr bwMode="auto">
          <a:xfrm>
            <a:off x="6408738" y="4144963"/>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5" name="Line 1609"/>
          <p:cNvSpPr>
            <a:spLocks noChangeShapeType="1"/>
          </p:cNvSpPr>
          <p:nvPr/>
        </p:nvSpPr>
        <p:spPr bwMode="auto">
          <a:xfrm>
            <a:off x="6408738" y="4208463"/>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6" name="Line 1610"/>
          <p:cNvSpPr>
            <a:spLocks noChangeShapeType="1"/>
          </p:cNvSpPr>
          <p:nvPr/>
        </p:nvSpPr>
        <p:spPr bwMode="auto">
          <a:xfrm flipV="1">
            <a:off x="6475413" y="4144963"/>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7" name="Line 1611"/>
          <p:cNvSpPr>
            <a:spLocks noChangeShapeType="1"/>
          </p:cNvSpPr>
          <p:nvPr/>
        </p:nvSpPr>
        <p:spPr bwMode="auto">
          <a:xfrm flipH="1">
            <a:off x="6408738" y="4144963"/>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8" name="Line 1612"/>
          <p:cNvSpPr>
            <a:spLocks noChangeShapeType="1"/>
          </p:cNvSpPr>
          <p:nvPr/>
        </p:nvSpPr>
        <p:spPr bwMode="auto">
          <a:xfrm>
            <a:off x="6365875" y="3752850"/>
            <a:ext cx="0"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49" name="Line 1613"/>
          <p:cNvSpPr>
            <a:spLocks noChangeShapeType="1"/>
          </p:cNvSpPr>
          <p:nvPr/>
        </p:nvSpPr>
        <p:spPr bwMode="auto">
          <a:xfrm>
            <a:off x="6365875" y="3816350"/>
            <a:ext cx="65088"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0" name="Line 1614"/>
          <p:cNvSpPr>
            <a:spLocks noChangeShapeType="1"/>
          </p:cNvSpPr>
          <p:nvPr/>
        </p:nvSpPr>
        <p:spPr bwMode="auto">
          <a:xfrm flipV="1">
            <a:off x="6430963" y="3752850"/>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1" name="Line 1615"/>
          <p:cNvSpPr>
            <a:spLocks noChangeShapeType="1"/>
          </p:cNvSpPr>
          <p:nvPr/>
        </p:nvSpPr>
        <p:spPr bwMode="auto">
          <a:xfrm flipH="1">
            <a:off x="6365875" y="3752850"/>
            <a:ext cx="65088"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2" name="Line 1616"/>
          <p:cNvSpPr>
            <a:spLocks noChangeShapeType="1"/>
          </p:cNvSpPr>
          <p:nvPr/>
        </p:nvSpPr>
        <p:spPr bwMode="auto">
          <a:xfrm>
            <a:off x="6321425" y="4325938"/>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3" name="Line 1617"/>
          <p:cNvSpPr>
            <a:spLocks noChangeShapeType="1"/>
          </p:cNvSpPr>
          <p:nvPr/>
        </p:nvSpPr>
        <p:spPr bwMode="auto">
          <a:xfrm>
            <a:off x="6321425" y="4389438"/>
            <a:ext cx="65088"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4" name="Line 1618"/>
          <p:cNvSpPr>
            <a:spLocks noChangeShapeType="1"/>
          </p:cNvSpPr>
          <p:nvPr/>
        </p:nvSpPr>
        <p:spPr bwMode="auto">
          <a:xfrm flipV="1">
            <a:off x="6386513" y="4325938"/>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5" name="Line 1619"/>
          <p:cNvSpPr>
            <a:spLocks noChangeShapeType="1"/>
          </p:cNvSpPr>
          <p:nvPr/>
        </p:nvSpPr>
        <p:spPr bwMode="auto">
          <a:xfrm flipH="1">
            <a:off x="6321425" y="4325938"/>
            <a:ext cx="65088"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6" name="Line 1620"/>
          <p:cNvSpPr>
            <a:spLocks noChangeShapeType="1"/>
          </p:cNvSpPr>
          <p:nvPr/>
        </p:nvSpPr>
        <p:spPr bwMode="auto">
          <a:xfrm>
            <a:off x="6199188" y="4783138"/>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7" name="Line 1621"/>
          <p:cNvSpPr>
            <a:spLocks noChangeShapeType="1"/>
          </p:cNvSpPr>
          <p:nvPr/>
        </p:nvSpPr>
        <p:spPr bwMode="auto">
          <a:xfrm>
            <a:off x="6199188" y="4846638"/>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8" name="Line 1622"/>
          <p:cNvSpPr>
            <a:spLocks noChangeShapeType="1"/>
          </p:cNvSpPr>
          <p:nvPr/>
        </p:nvSpPr>
        <p:spPr bwMode="auto">
          <a:xfrm flipV="1">
            <a:off x="6265863" y="4783138"/>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59" name="Line 1623"/>
          <p:cNvSpPr>
            <a:spLocks noChangeShapeType="1"/>
          </p:cNvSpPr>
          <p:nvPr/>
        </p:nvSpPr>
        <p:spPr bwMode="auto">
          <a:xfrm flipH="1">
            <a:off x="6199188" y="4783138"/>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0" name="Line 1624"/>
          <p:cNvSpPr>
            <a:spLocks noChangeShapeType="1"/>
          </p:cNvSpPr>
          <p:nvPr/>
        </p:nvSpPr>
        <p:spPr bwMode="auto">
          <a:xfrm>
            <a:off x="6078538" y="4826000"/>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1" name="Line 1625"/>
          <p:cNvSpPr>
            <a:spLocks noChangeShapeType="1"/>
          </p:cNvSpPr>
          <p:nvPr/>
        </p:nvSpPr>
        <p:spPr bwMode="auto">
          <a:xfrm>
            <a:off x="6078538" y="488950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2" name="Line 1626"/>
          <p:cNvSpPr>
            <a:spLocks noChangeShapeType="1"/>
          </p:cNvSpPr>
          <p:nvPr/>
        </p:nvSpPr>
        <p:spPr bwMode="auto">
          <a:xfrm flipV="1">
            <a:off x="6145213" y="4826000"/>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3" name="Line 1627"/>
          <p:cNvSpPr>
            <a:spLocks noChangeShapeType="1"/>
          </p:cNvSpPr>
          <p:nvPr/>
        </p:nvSpPr>
        <p:spPr bwMode="auto">
          <a:xfrm flipH="1">
            <a:off x="6078538" y="4826000"/>
            <a:ext cx="66675" cy="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4" name="Line 1628"/>
          <p:cNvSpPr>
            <a:spLocks noChangeShapeType="1"/>
          </p:cNvSpPr>
          <p:nvPr/>
        </p:nvSpPr>
        <p:spPr bwMode="auto">
          <a:xfrm>
            <a:off x="5957888" y="4792663"/>
            <a:ext cx="1587" cy="650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5" name="Line 1629"/>
          <p:cNvSpPr>
            <a:spLocks noChangeShapeType="1"/>
          </p:cNvSpPr>
          <p:nvPr/>
        </p:nvSpPr>
        <p:spPr bwMode="auto">
          <a:xfrm>
            <a:off x="5957888" y="4857750"/>
            <a:ext cx="65087" cy="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6" name="Line 1630"/>
          <p:cNvSpPr>
            <a:spLocks noChangeShapeType="1"/>
          </p:cNvSpPr>
          <p:nvPr/>
        </p:nvSpPr>
        <p:spPr bwMode="auto">
          <a:xfrm flipV="1">
            <a:off x="6022975" y="4792663"/>
            <a:ext cx="1588" cy="650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7" name="Line 1631"/>
          <p:cNvSpPr>
            <a:spLocks noChangeShapeType="1"/>
          </p:cNvSpPr>
          <p:nvPr/>
        </p:nvSpPr>
        <p:spPr bwMode="auto">
          <a:xfrm flipH="1">
            <a:off x="5957888" y="4792663"/>
            <a:ext cx="65087"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8" name="Line 1632"/>
          <p:cNvSpPr>
            <a:spLocks noChangeShapeType="1"/>
          </p:cNvSpPr>
          <p:nvPr/>
        </p:nvSpPr>
        <p:spPr bwMode="auto">
          <a:xfrm>
            <a:off x="5835650" y="4826000"/>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69" name="Line 1633"/>
          <p:cNvSpPr>
            <a:spLocks noChangeShapeType="1"/>
          </p:cNvSpPr>
          <p:nvPr/>
        </p:nvSpPr>
        <p:spPr bwMode="auto">
          <a:xfrm>
            <a:off x="5835650" y="488950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0" name="Line 1634"/>
          <p:cNvSpPr>
            <a:spLocks noChangeShapeType="1"/>
          </p:cNvSpPr>
          <p:nvPr/>
        </p:nvSpPr>
        <p:spPr bwMode="auto">
          <a:xfrm flipV="1">
            <a:off x="5902325" y="4826000"/>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1" name="Line 1635"/>
          <p:cNvSpPr>
            <a:spLocks noChangeShapeType="1"/>
          </p:cNvSpPr>
          <p:nvPr/>
        </p:nvSpPr>
        <p:spPr bwMode="auto">
          <a:xfrm flipH="1">
            <a:off x="5835650" y="4826000"/>
            <a:ext cx="66675" cy="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2" name="Line 1636"/>
          <p:cNvSpPr>
            <a:spLocks noChangeShapeType="1"/>
          </p:cNvSpPr>
          <p:nvPr/>
        </p:nvSpPr>
        <p:spPr bwMode="auto">
          <a:xfrm>
            <a:off x="5715000" y="4826000"/>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3" name="Line 1637"/>
          <p:cNvSpPr>
            <a:spLocks noChangeShapeType="1"/>
          </p:cNvSpPr>
          <p:nvPr/>
        </p:nvSpPr>
        <p:spPr bwMode="auto">
          <a:xfrm>
            <a:off x="5715000" y="488950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4" name="Line 1638"/>
          <p:cNvSpPr>
            <a:spLocks noChangeShapeType="1"/>
          </p:cNvSpPr>
          <p:nvPr/>
        </p:nvSpPr>
        <p:spPr bwMode="auto">
          <a:xfrm flipV="1">
            <a:off x="5781675" y="4826000"/>
            <a:ext cx="0"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5" name="Line 1639"/>
          <p:cNvSpPr>
            <a:spLocks noChangeShapeType="1"/>
          </p:cNvSpPr>
          <p:nvPr/>
        </p:nvSpPr>
        <p:spPr bwMode="auto">
          <a:xfrm flipH="1">
            <a:off x="5715000" y="4826000"/>
            <a:ext cx="66675" cy="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6" name="Line 1640"/>
          <p:cNvSpPr>
            <a:spLocks noChangeShapeType="1"/>
          </p:cNvSpPr>
          <p:nvPr/>
        </p:nvSpPr>
        <p:spPr bwMode="auto">
          <a:xfrm>
            <a:off x="8337550" y="2297113"/>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7" name="Line 1641"/>
          <p:cNvSpPr>
            <a:spLocks noChangeShapeType="1"/>
          </p:cNvSpPr>
          <p:nvPr/>
        </p:nvSpPr>
        <p:spPr bwMode="auto">
          <a:xfrm>
            <a:off x="8337550" y="2360613"/>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8" name="Line 1642"/>
          <p:cNvSpPr>
            <a:spLocks noChangeShapeType="1"/>
          </p:cNvSpPr>
          <p:nvPr/>
        </p:nvSpPr>
        <p:spPr bwMode="auto">
          <a:xfrm flipV="1">
            <a:off x="8404225" y="2297113"/>
            <a:ext cx="1588"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79" name="Line 1643"/>
          <p:cNvSpPr>
            <a:spLocks noChangeShapeType="1"/>
          </p:cNvSpPr>
          <p:nvPr/>
        </p:nvSpPr>
        <p:spPr bwMode="auto">
          <a:xfrm flipH="1">
            <a:off x="8337550" y="2297113"/>
            <a:ext cx="66675" cy="1587"/>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0" name="Line 1644"/>
          <p:cNvSpPr>
            <a:spLocks noChangeShapeType="1"/>
          </p:cNvSpPr>
          <p:nvPr/>
        </p:nvSpPr>
        <p:spPr bwMode="auto">
          <a:xfrm>
            <a:off x="4370388" y="4889500"/>
            <a:ext cx="1587"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1" name="Line 1645"/>
          <p:cNvSpPr>
            <a:spLocks noChangeShapeType="1"/>
          </p:cNvSpPr>
          <p:nvPr/>
        </p:nvSpPr>
        <p:spPr bwMode="auto">
          <a:xfrm>
            <a:off x="4370388" y="495300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2" name="Line 1646"/>
          <p:cNvSpPr>
            <a:spLocks noChangeShapeType="1"/>
          </p:cNvSpPr>
          <p:nvPr/>
        </p:nvSpPr>
        <p:spPr bwMode="auto">
          <a:xfrm flipV="1">
            <a:off x="4437063" y="4889500"/>
            <a:ext cx="0" cy="63500"/>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3" name="Line 1647"/>
          <p:cNvSpPr>
            <a:spLocks noChangeShapeType="1"/>
          </p:cNvSpPr>
          <p:nvPr/>
        </p:nvSpPr>
        <p:spPr bwMode="auto">
          <a:xfrm flipH="1">
            <a:off x="4370388" y="4889500"/>
            <a:ext cx="66675" cy="1588"/>
          </a:xfrm>
          <a:prstGeom prst="line">
            <a:avLst/>
          </a:prstGeom>
          <a:noFill/>
          <a:ln w="12700">
            <a:solidFill>
              <a:srgbClr val="0000D4"/>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84" name="Freeform 1648"/>
          <p:cNvSpPr>
            <a:spLocks/>
          </p:cNvSpPr>
          <p:nvPr/>
        </p:nvSpPr>
        <p:spPr bwMode="auto">
          <a:xfrm>
            <a:off x="7004050" y="1628775"/>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5" name="Freeform 1649"/>
          <p:cNvSpPr>
            <a:spLocks/>
          </p:cNvSpPr>
          <p:nvPr/>
        </p:nvSpPr>
        <p:spPr bwMode="auto">
          <a:xfrm>
            <a:off x="6959600" y="2052638"/>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6" name="Freeform 1650"/>
          <p:cNvSpPr>
            <a:spLocks/>
          </p:cNvSpPr>
          <p:nvPr/>
        </p:nvSpPr>
        <p:spPr bwMode="auto">
          <a:xfrm>
            <a:off x="6905625" y="2424113"/>
            <a:ext cx="65088" cy="65087"/>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7" name="Freeform 1651"/>
          <p:cNvSpPr>
            <a:spLocks/>
          </p:cNvSpPr>
          <p:nvPr/>
        </p:nvSpPr>
        <p:spPr bwMode="auto">
          <a:xfrm>
            <a:off x="6861175" y="2170113"/>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8" name="Freeform 1652"/>
          <p:cNvSpPr>
            <a:spLocks/>
          </p:cNvSpPr>
          <p:nvPr/>
        </p:nvSpPr>
        <p:spPr bwMode="auto">
          <a:xfrm>
            <a:off x="6805613" y="2308225"/>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89" name="Freeform 1653"/>
          <p:cNvSpPr>
            <a:spLocks/>
          </p:cNvSpPr>
          <p:nvPr/>
        </p:nvSpPr>
        <p:spPr bwMode="auto">
          <a:xfrm>
            <a:off x="6761163" y="2901950"/>
            <a:ext cx="66675" cy="65088"/>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0" name="Freeform 1654"/>
          <p:cNvSpPr>
            <a:spLocks/>
          </p:cNvSpPr>
          <p:nvPr/>
        </p:nvSpPr>
        <p:spPr bwMode="auto">
          <a:xfrm>
            <a:off x="6707188" y="3200400"/>
            <a:ext cx="65087"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1" name="Freeform 1655"/>
          <p:cNvSpPr>
            <a:spLocks/>
          </p:cNvSpPr>
          <p:nvPr/>
        </p:nvSpPr>
        <p:spPr bwMode="auto">
          <a:xfrm>
            <a:off x="6662738" y="3125788"/>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2" name="Freeform 1656"/>
          <p:cNvSpPr>
            <a:spLocks/>
          </p:cNvSpPr>
          <p:nvPr/>
        </p:nvSpPr>
        <p:spPr bwMode="auto">
          <a:xfrm>
            <a:off x="6607175" y="2976563"/>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3" name="Freeform 1657"/>
          <p:cNvSpPr>
            <a:spLocks/>
          </p:cNvSpPr>
          <p:nvPr/>
        </p:nvSpPr>
        <p:spPr bwMode="auto">
          <a:xfrm>
            <a:off x="6562725" y="2935288"/>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4" name="Freeform 1658"/>
          <p:cNvSpPr>
            <a:spLocks/>
          </p:cNvSpPr>
          <p:nvPr/>
        </p:nvSpPr>
        <p:spPr bwMode="auto">
          <a:xfrm>
            <a:off x="6508750" y="2935288"/>
            <a:ext cx="65088"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5" name="Freeform 1659"/>
          <p:cNvSpPr>
            <a:spLocks/>
          </p:cNvSpPr>
          <p:nvPr/>
        </p:nvSpPr>
        <p:spPr bwMode="auto">
          <a:xfrm>
            <a:off x="6464300" y="3359150"/>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6" name="Freeform 1660"/>
          <p:cNvSpPr>
            <a:spLocks/>
          </p:cNvSpPr>
          <p:nvPr/>
        </p:nvSpPr>
        <p:spPr bwMode="auto">
          <a:xfrm>
            <a:off x="6408738" y="4538663"/>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7" name="Freeform 1661"/>
          <p:cNvSpPr>
            <a:spLocks/>
          </p:cNvSpPr>
          <p:nvPr/>
        </p:nvSpPr>
        <p:spPr bwMode="auto">
          <a:xfrm>
            <a:off x="6365875" y="4740275"/>
            <a:ext cx="65088"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8" name="Freeform 1662"/>
          <p:cNvSpPr>
            <a:spLocks/>
          </p:cNvSpPr>
          <p:nvPr/>
        </p:nvSpPr>
        <p:spPr bwMode="auto">
          <a:xfrm>
            <a:off x="6321425" y="4729163"/>
            <a:ext cx="65088"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99" name="Freeform 1663"/>
          <p:cNvSpPr>
            <a:spLocks/>
          </p:cNvSpPr>
          <p:nvPr/>
        </p:nvSpPr>
        <p:spPr bwMode="auto">
          <a:xfrm>
            <a:off x="6199188" y="4751388"/>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0" name="Freeform 1664"/>
          <p:cNvSpPr>
            <a:spLocks/>
          </p:cNvSpPr>
          <p:nvPr/>
        </p:nvSpPr>
        <p:spPr bwMode="auto">
          <a:xfrm>
            <a:off x="6078538" y="4751388"/>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1" name="Freeform 1665"/>
          <p:cNvSpPr>
            <a:spLocks/>
          </p:cNvSpPr>
          <p:nvPr/>
        </p:nvSpPr>
        <p:spPr bwMode="auto">
          <a:xfrm>
            <a:off x="5957888" y="4826000"/>
            <a:ext cx="65087"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2" name="Freeform 1666"/>
          <p:cNvSpPr>
            <a:spLocks/>
          </p:cNvSpPr>
          <p:nvPr/>
        </p:nvSpPr>
        <p:spPr bwMode="auto">
          <a:xfrm>
            <a:off x="8337550" y="2297113"/>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3" name="Freeform 1667"/>
          <p:cNvSpPr>
            <a:spLocks/>
          </p:cNvSpPr>
          <p:nvPr/>
        </p:nvSpPr>
        <p:spPr bwMode="auto">
          <a:xfrm>
            <a:off x="4370388" y="4889500"/>
            <a:ext cx="66675" cy="63500"/>
          </a:xfrm>
          <a:custGeom>
            <a:avLst/>
            <a:gdLst>
              <a:gd name="T0" fmla="*/ 0 w 48"/>
              <a:gd name="T1" fmla="*/ 24 h 48"/>
              <a:gd name="T2" fmla="*/ 24 w 48"/>
              <a:gd name="T3" fmla="*/ 0 h 48"/>
              <a:gd name="T4" fmla="*/ 48 w 48"/>
              <a:gd name="T5" fmla="*/ 24 h 48"/>
              <a:gd name="T6" fmla="*/ 24 w 48"/>
              <a:gd name="T7" fmla="*/ 48 h 48"/>
              <a:gd name="T8" fmla="*/ 0 w 48"/>
              <a:gd name="T9" fmla="*/ 24 h 48"/>
            </a:gdLst>
            <a:ahLst/>
            <a:cxnLst>
              <a:cxn ang="0">
                <a:pos x="T0" y="T1"/>
              </a:cxn>
              <a:cxn ang="0">
                <a:pos x="T2" y="T3"/>
              </a:cxn>
              <a:cxn ang="0">
                <a:pos x="T4" y="T5"/>
              </a:cxn>
              <a:cxn ang="0">
                <a:pos x="T6" y="T7"/>
              </a:cxn>
              <a:cxn ang="0">
                <a:pos x="T8" y="T9"/>
              </a:cxn>
            </a:cxnLst>
            <a:rect l="0" t="0" r="r" b="b"/>
            <a:pathLst>
              <a:path w="48" h="48">
                <a:moveTo>
                  <a:pt x="0" y="24"/>
                </a:moveTo>
                <a:lnTo>
                  <a:pt x="24" y="0"/>
                </a:lnTo>
                <a:lnTo>
                  <a:pt x="48" y="24"/>
                </a:lnTo>
                <a:lnTo>
                  <a:pt x="24" y="48"/>
                </a:lnTo>
                <a:lnTo>
                  <a:pt x="0" y="24"/>
                </a:lnTo>
                <a:close/>
              </a:path>
            </a:pathLst>
          </a:custGeom>
          <a:noFill/>
          <a:ln w="12700">
            <a:solidFill>
              <a:srgbClr val="07601A"/>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04" name="Line 1668"/>
          <p:cNvSpPr>
            <a:spLocks noChangeShapeType="1"/>
          </p:cNvSpPr>
          <p:nvPr/>
        </p:nvSpPr>
        <p:spPr bwMode="auto">
          <a:xfrm flipV="1">
            <a:off x="7004050" y="460216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5" name="Line 1669"/>
          <p:cNvSpPr>
            <a:spLocks noChangeShapeType="1"/>
          </p:cNvSpPr>
          <p:nvPr/>
        </p:nvSpPr>
        <p:spPr bwMode="auto">
          <a:xfrm>
            <a:off x="7004050" y="460216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6" name="Line 1670"/>
          <p:cNvSpPr>
            <a:spLocks noChangeShapeType="1"/>
          </p:cNvSpPr>
          <p:nvPr/>
        </p:nvSpPr>
        <p:spPr bwMode="auto">
          <a:xfrm flipV="1">
            <a:off x="6959600" y="4654550"/>
            <a:ext cx="66675" cy="65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7" name="Line 1671"/>
          <p:cNvSpPr>
            <a:spLocks noChangeShapeType="1"/>
          </p:cNvSpPr>
          <p:nvPr/>
        </p:nvSpPr>
        <p:spPr bwMode="auto">
          <a:xfrm>
            <a:off x="6959600" y="4654550"/>
            <a:ext cx="66675" cy="65088"/>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8" name="Line 1672"/>
          <p:cNvSpPr>
            <a:spLocks noChangeShapeType="1"/>
          </p:cNvSpPr>
          <p:nvPr/>
        </p:nvSpPr>
        <p:spPr bwMode="auto">
          <a:xfrm flipV="1">
            <a:off x="6905625" y="4687888"/>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09" name="Line 1673"/>
          <p:cNvSpPr>
            <a:spLocks noChangeShapeType="1"/>
          </p:cNvSpPr>
          <p:nvPr/>
        </p:nvSpPr>
        <p:spPr bwMode="auto">
          <a:xfrm>
            <a:off x="6905625" y="4687888"/>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0" name="Line 1674"/>
          <p:cNvSpPr>
            <a:spLocks noChangeShapeType="1"/>
          </p:cNvSpPr>
          <p:nvPr/>
        </p:nvSpPr>
        <p:spPr bwMode="auto">
          <a:xfrm flipV="1">
            <a:off x="6861175" y="467677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1" name="Line 1675"/>
          <p:cNvSpPr>
            <a:spLocks noChangeShapeType="1"/>
          </p:cNvSpPr>
          <p:nvPr/>
        </p:nvSpPr>
        <p:spPr bwMode="auto">
          <a:xfrm>
            <a:off x="6861175" y="467677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2" name="Line 1676"/>
          <p:cNvSpPr>
            <a:spLocks noChangeShapeType="1"/>
          </p:cNvSpPr>
          <p:nvPr/>
        </p:nvSpPr>
        <p:spPr bwMode="auto">
          <a:xfrm flipV="1">
            <a:off x="6805613" y="467677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3" name="Line 1677"/>
          <p:cNvSpPr>
            <a:spLocks noChangeShapeType="1"/>
          </p:cNvSpPr>
          <p:nvPr/>
        </p:nvSpPr>
        <p:spPr bwMode="auto">
          <a:xfrm>
            <a:off x="6805613" y="467677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4" name="Line 1678"/>
          <p:cNvSpPr>
            <a:spLocks noChangeShapeType="1"/>
          </p:cNvSpPr>
          <p:nvPr/>
        </p:nvSpPr>
        <p:spPr bwMode="auto">
          <a:xfrm flipV="1">
            <a:off x="6761163" y="472916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5" name="Line 1679"/>
          <p:cNvSpPr>
            <a:spLocks noChangeShapeType="1"/>
          </p:cNvSpPr>
          <p:nvPr/>
        </p:nvSpPr>
        <p:spPr bwMode="auto">
          <a:xfrm>
            <a:off x="6761163" y="472916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6" name="Line 1680"/>
          <p:cNvSpPr>
            <a:spLocks noChangeShapeType="1"/>
          </p:cNvSpPr>
          <p:nvPr/>
        </p:nvSpPr>
        <p:spPr bwMode="auto">
          <a:xfrm flipV="1">
            <a:off x="6707188" y="4729163"/>
            <a:ext cx="65087"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7" name="Line 1681"/>
          <p:cNvSpPr>
            <a:spLocks noChangeShapeType="1"/>
          </p:cNvSpPr>
          <p:nvPr/>
        </p:nvSpPr>
        <p:spPr bwMode="auto">
          <a:xfrm>
            <a:off x="6707188" y="4729163"/>
            <a:ext cx="65087"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8" name="Line 1682"/>
          <p:cNvSpPr>
            <a:spLocks noChangeShapeType="1"/>
          </p:cNvSpPr>
          <p:nvPr/>
        </p:nvSpPr>
        <p:spPr bwMode="auto">
          <a:xfrm flipV="1">
            <a:off x="6662738" y="474027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19" name="Line 1683"/>
          <p:cNvSpPr>
            <a:spLocks noChangeShapeType="1"/>
          </p:cNvSpPr>
          <p:nvPr/>
        </p:nvSpPr>
        <p:spPr bwMode="auto">
          <a:xfrm>
            <a:off x="6662738" y="474027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0" name="Line 1684"/>
          <p:cNvSpPr>
            <a:spLocks noChangeShapeType="1"/>
          </p:cNvSpPr>
          <p:nvPr/>
        </p:nvSpPr>
        <p:spPr bwMode="auto">
          <a:xfrm flipV="1">
            <a:off x="6607175" y="4760913"/>
            <a:ext cx="66675" cy="650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1" name="Line 1685"/>
          <p:cNvSpPr>
            <a:spLocks noChangeShapeType="1"/>
          </p:cNvSpPr>
          <p:nvPr/>
        </p:nvSpPr>
        <p:spPr bwMode="auto">
          <a:xfrm>
            <a:off x="6607175" y="4760913"/>
            <a:ext cx="66675" cy="650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2" name="Line 1686"/>
          <p:cNvSpPr>
            <a:spLocks noChangeShapeType="1"/>
          </p:cNvSpPr>
          <p:nvPr/>
        </p:nvSpPr>
        <p:spPr bwMode="auto">
          <a:xfrm flipV="1">
            <a:off x="6562725" y="4751388"/>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3" name="Line 1687"/>
          <p:cNvSpPr>
            <a:spLocks noChangeShapeType="1"/>
          </p:cNvSpPr>
          <p:nvPr/>
        </p:nvSpPr>
        <p:spPr bwMode="auto">
          <a:xfrm>
            <a:off x="6562725" y="4751388"/>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4" name="Line 1688"/>
          <p:cNvSpPr>
            <a:spLocks noChangeShapeType="1"/>
          </p:cNvSpPr>
          <p:nvPr/>
        </p:nvSpPr>
        <p:spPr bwMode="auto">
          <a:xfrm flipV="1">
            <a:off x="6508750" y="4708525"/>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5" name="Line 1689"/>
          <p:cNvSpPr>
            <a:spLocks noChangeShapeType="1"/>
          </p:cNvSpPr>
          <p:nvPr/>
        </p:nvSpPr>
        <p:spPr bwMode="auto">
          <a:xfrm>
            <a:off x="6508750" y="4708525"/>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6" name="Line 1690"/>
          <p:cNvSpPr>
            <a:spLocks noChangeShapeType="1"/>
          </p:cNvSpPr>
          <p:nvPr/>
        </p:nvSpPr>
        <p:spPr bwMode="auto">
          <a:xfrm flipV="1">
            <a:off x="6464300" y="4760913"/>
            <a:ext cx="66675" cy="650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7" name="Line 1691"/>
          <p:cNvSpPr>
            <a:spLocks noChangeShapeType="1"/>
          </p:cNvSpPr>
          <p:nvPr/>
        </p:nvSpPr>
        <p:spPr bwMode="auto">
          <a:xfrm>
            <a:off x="6464300" y="4760913"/>
            <a:ext cx="66675" cy="65087"/>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8" name="Line 1692"/>
          <p:cNvSpPr>
            <a:spLocks noChangeShapeType="1"/>
          </p:cNvSpPr>
          <p:nvPr/>
        </p:nvSpPr>
        <p:spPr bwMode="auto">
          <a:xfrm flipV="1">
            <a:off x="6408738" y="41243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29" name="Line 1693"/>
          <p:cNvSpPr>
            <a:spLocks noChangeShapeType="1"/>
          </p:cNvSpPr>
          <p:nvPr/>
        </p:nvSpPr>
        <p:spPr bwMode="auto">
          <a:xfrm>
            <a:off x="6408738" y="41243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0" name="Line 1694"/>
          <p:cNvSpPr>
            <a:spLocks noChangeShapeType="1"/>
          </p:cNvSpPr>
          <p:nvPr/>
        </p:nvSpPr>
        <p:spPr bwMode="auto">
          <a:xfrm flipV="1">
            <a:off x="6365875" y="4826000"/>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1" name="Line 1695"/>
          <p:cNvSpPr>
            <a:spLocks noChangeShapeType="1"/>
          </p:cNvSpPr>
          <p:nvPr/>
        </p:nvSpPr>
        <p:spPr bwMode="auto">
          <a:xfrm>
            <a:off x="6365875" y="4826000"/>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2" name="Line 1696"/>
          <p:cNvSpPr>
            <a:spLocks noChangeShapeType="1"/>
          </p:cNvSpPr>
          <p:nvPr/>
        </p:nvSpPr>
        <p:spPr bwMode="auto">
          <a:xfrm flipV="1">
            <a:off x="6321425" y="4814888"/>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3" name="Line 1697"/>
          <p:cNvSpPr>
            <a:spLocks noChangeShapeType="1"/>
          </p:cNvSpPr>
          <p:nvPr/>
        </p:nvSpPr>
        <p:spPr bwMode="auto">
          <a:xfrm>
            <a:off x="6321425" y="4814888"/>
            <a:ext cx="65088"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4" name="Line 1698"/>
          <p:cNvSpPr>
            <a:spLocks noChangeShapeType="1"/>
          </p:cNvSpPr>
          <p:nvPr/>
        </p:nvSpPr>
        <p:spPr bwMode="auto">
          <a:xfrm flipV="1">
            <a:off x="6199188" y="48355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5" name="Line 1699"/>
          <p:cNvSpPr>
            <a:spLocks noChangeShapeType="1"/>
          </p:cNvSpPr>
          <p:nvPr/>
        </p:nvSpPr>
        <p:spPr bwMode="auto">
          <a:xfrm>
            <a:off x="6199188" y="48355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6" name="Line 1700"/>
          <p:cNvSpPr>
            <a:spLocks noChangeShapeType="1"/>
          </p:cNvSpPr>
          <p:nvPr/>
        </p:nvSpPr>
        <p:spPr bwMode="auto">
          <a:xfrm flipV="1">
            <a:off x="6078538" y="472916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7" name="Line 1701"/>
          <p:cNvSpPr>
            <a:spLocks noChangeShapeType="1"/>
          </p:cNvSpPr>
          <p:nvPr/>
        </p:nvSpPr>
        <p:spPr bwMode="auto">
          <a:xfrm>
            <a:off x="6078538" y="472916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8" name="Line 1702"/>
          <p:cNvSpPr>
            <a:spLocks noChangeShapeType="1"/>
          </p:cNvSpPr>
          <p:nvPr/>
        </p:nvSpPr>
        <p:spPr bwMode="auto">
          <a:xfrm flipV="1">
            <a:off x="5957888" y="4835525"/>
            <a:ext cx="65087"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39" name="Line 1703"/>
          <p:cNvSpPr>
            <a:spLocks noChangeShapeType="1"/>
          </p:cNvSpPr>
          <p:nvPr/>
        </p:nvSpPr>
        <p:spPr bwMode="auto">
          <a:xfrm>
            <a:off x="5957888" y="4835525"/>
            <a:ext cx="65087"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0" name="Line 1704"/>
          <p:cNvSpPr>
            <a:spLocks noChangeShapeType="1"/>
          </p:cNvSpPr>
          <p:nvPr/>
        </p:nvSpPr>
        <p:spPr bwMode="auto">
          <a:xfrm flipV="1">
            <a:off x="5835650" y="48355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1" name="Line 1705"/>
          <p:cNvSpPr>
            <a:spLocks noChangeShapeType="1"/>
          </p:cNvSpPr>
          <p:nvPr/>
        </p:nvSpPr>
        <p:spPr bwMode="auto">
          <a:xfrm>
            <a:off x="5835650" y="48355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2" name="Line 1706"/>
          <p:cNvSpPr>
            <a:spLocks noChangeShapeType="1"/>
          </p:cNvSpPr>
          <p:nvPr/>
        </p:nvSpPr>
        <p:spPr bwMode="auto">
          <a:xfrm flipV="1">
            <a:off x="5715000" y="48355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3" name="Line 1707"/>
          <p:cNvSpPr>
            <a:spLocks noChangeShapeType="1"/>
          </p:cNvSpPr>
          <p:nvPr/>
        </p:nvSpPr>
        <p:spPr bwMode="auto">
          <a:xfrm>
            <a:off x="5715000" y="4835525"/>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4" name="Line 1708"/>
          <p:cNvSpPr>
            <a:spLocks noChangeShapeType="1"/>
          </p:cNvSpPr>
          <p:nvPr/>
        </p:nvSpPr>
        <p:spPr bwMode="auto">
          <a:xfrm flipV="1">
            <a:off x="8337550" y="463391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5" name="Line 1709"/>
          <p:cNvSpPr>
            <a:spLocks noChangeShapeType="1"/>
          </p:cNvSpPr>
          <p:nvPr/>
        </p:nvSpPr>
        <p:spPr bwMode="auto">
          <a:xfrm>
            <a:off x="8337550" y="4633913"/>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6" name="Line 1710"/>
          <p:cNvSpPr>
            <a:spLocks noChangeShapeType="1"/>
          </p:cNvSpPr>
          <p:nvPr/>
        </p:nvSpPr>
        <p:spPr bwMode="auto">
          <a:xfrm flipV="1">
            <a:off x="4370388" y="4889500"/>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47" name="Line 1711"/>
          <p:cNvSpPr>
            <a:spLocks noChangeShapeType="1"/>
          </p:cNvSpPr>
          <p:nvPr/>
        </p:nvSpPr>
        <p:spPr bwMode="auto">
          <a:xfrm>
            <a:off x="4370388" y="4889500"/>
            <a:ext cx="66675" cy="6350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6048" name="Group 1712"/>
          <p:cNvGrpSpPr>
            <a:grpSpLocks/>
          </p:cNvGrpSpPr>
          <p:nvPr/>
        </p:nvGrpSpPr>
        <p:grpSpPr bwMode="auto">
          <a:xfrm>
            <a:off x="4149725" y="1192213"/>
            <a:ext cx="168275" cy="3816350"/>
            <a:chOff x="1400" y="856"/>
            <a:chExt cx="122" cy="2874"/>
          </a:xfrm>
        </p:grpSpPr>
        <p:sp>
          <p:nvSpPr>
            <p:cNvPr id="16049" name="Rectangle 1713"/>
            <p:cNvSpPr>
              <a:spLocks noChangeArrowheads="1"/>
            </p:cNvSpPr>
            <p:nvPr/>
          </p:nvSpPr>
          <p:spPr bwMode="auto">
            <a:xfrm>
              <a:off x="1456" y="3593"/>
              <a:ext cx="61"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0</a:t>
              </a:r>
              <a:endParaRPr lang="en-US" sz="2800">
                <a:latin typeface="Times New Roman" charset="0"/>
                <a:cs typeface="Times New Roman" charset="0"/>
              </a:endParaRPr>
            </a:p>
          </p:txBody>
        </p:sp>
        <p:sp>
          <p:nvSpPr>
            <p:cNvPr id="16050" name="Rectangle 1714"/>
            <p:cNvSpPr>
              <a:spLocks noChangeArrowheads="1"/>
            </p:cNvSpPr>
            <p:nvPr/>
          </p:nvSpPr>
          <p:spPr bwMode="auto">
            <a:xfrm>
              <a:off x="1400" y="3200"/>
              <a:ext cx="1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10</a:t>
              </a:r>
              <a:endParaRPr lang="en-US" sz="2800">
                <a:latin typeface="Times New Roman" charset="0"/>
                <a:cs typeface="Times New Roman" charset="0"/>
              </a:endParaRPr>
            </a:p>
          </p:txBody>
        </p:sp>
        <p:sp>
          <p:nvSpPr>
            <p:cNvPr id="16051" name="Rectangle 1715"/>
            <p:cNvSpPr>
              <a:spLocks noChangeArrowheads="1"/>
            </p:cNvSpPr>
            <p:nvPr/>
          </p:nvSpPr>
          <p:spPr bwMode="auto">
            <a:xfrm>
              <a:off x="1400" y="2808"/>
              <a:ext cx="1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20</a:t>
              </a:r>
              <a:endParaRPr lang="en-US" sz="2800">
                <a:latin typeface="Times New Roman" charset="0"/>
                <a:cs typeface="Times New Roman" charset="0"/>
              </a:endParaRPr>
            </a:p>
          </p:txBody>
        </p:sp>
        <p:sp>
          <p:nvSpPr>
            <p:cNvPr id="16052" name="Rectangle 1716"/>
            <p:cNvSpPr>
              <a:spLocks noChangeArrowheads="1"/>
            </p:cNvSpPr>
            <p:nvPr/>
          </p:nvSpPr>
          <p:spPr bwMode="auto">
            <a:xfrm>
              <a:off x="1400" y="2416"/>
              <a:ext cx="1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30</a:t>
              </a:r>
              <a:endParaRPr lang="en-US" sz="2800">
                <a:latin typeface="Times New Roman" charset="0"/>
                <a:cs typeface="Times New Roman" charset="0"/>
              </a:endParaRPr>
            </a:p>
          </p:txBody>
        </p:sp>
        <p:sp>
          <p:nvSpPr>
            <p:cNvPr id="16053" name="Rectangle 1717"/>
            <p:cNvSpPr>
              <a:spLocks noChangeArrowheads="1"/>
            </p:cNvSpPr>
            <p:nvPr/>
          </p:nvSpPr>
          <p:spPr bwMode="auto">
            <a:xfrm>
              <a:off x="1400" y="2032"/>
              <a:ext cx="1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40</a:t>
              </a:r>
              <a:endParaRPr lang="en-US" sz="2800">
                <a:latin typeface="Times New Roman" charset="0"/>
                <a:cs typeface="Times New Roman" charset="0"/>
              </a:endParaRPr>
            </a:p>
          </p:txBody>
        </p:sp>
        <p:sp>
          <p:nvSpPr>
            <p:cNvPr id="16054" name="Rectangle 1718"/>
            <p:cNvSpPr>
              <a:spLocks noChangeArrowheads="1"/>
            </p:cNvSpPr>
            <p:nvPr/>
          </p:nvSpPr>
          <p:spPr bwMode="auto">
            <a:xfrm>
              <a:off x="1400" y="1640"/>
              <a:ext cx="1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50</a:t>
              </a:r>
              <a:endParaRPr lang="en-US" sz="2800">
                <a:latin typeface="Times New Roman" charset="0"/>
                <a:cs typeface="Times New Roman" charset="0"/>
              </a:endParaRPr>
            </a:p>
          </p:txBody>
        </p:sp>
        <p:sp>
          <p:nvSpPr>
            <p:cNvPr id="16055" name="Rectangle 1719"/>
            <p:cNvSpPr>
              <a:spLocks noChangeArrowheads="1"/>
            </p:cNvSpPr>
            <p:nvPr/>
          </p:nvSpPr>
          <p:spPr bwMode="auto">
            <a:xfrm>
              <a:off x="1400" y="1248"/>
              <a:ext cx="1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60</a:t>
              </a:r>
              <a:endParaRPr lang="en-US" sz="2800">
                <a:latin typeface="Times New Roman" charset="0"/>
                <a:cs typeface="Times New Roman" charset="0"/>
              </a:endParaRPr>
            </a:p>
          </p:txBody>
        </p:sp>
        <p:sp>
          <p:nvSpPr>
            <p:cNvPr id="16056" name="Rectangle 1720"/>
            <p:cNvSpPr>
              <a:spLocks noChangeArrowheads="1"/>
            </p:cNvSpPr>
            <p:nvPr/>
          </p:nvSpPr>
          <p:spPr bwMode="auto">
            <a:xfrm>
              <a:off x="1400" y="856"/>
              <a:ext cx="122" cy="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70</a:t>
              </a:r>
              <a:endParaRPr lang="en-US" sz="2800">
                <a:latin typeface="Times New Roman" charset="0"/>
                <a:cs typeface="Times New Roman" charset="0"/>
              </a:endParaRPr>
            </a:p>
          </p:txBody>
        </p:sp>
      </p:grpSp>
      <p:grpSp>
        <p:nvGrpSpPr>
          <p:cNvPr id="16057" name="Group 1721"/>
          <p:cNvGrpSpPr>
            <a:grpSpLocks/>
          </p:cNvGrpSpPr>
          <p:nvPr/>
        </p:nvGrpSpPr>
        <p:grpSpPr bwMode="auto">
          <a:xfrm>
            <a:off x="4238625" y="4984750"/>
            <a:ext cx="4244975" cy="193675"/>
            <a:chOff x="1465" y="3712"/>
            <a:chExt cx="3081" cy="146"/>
          </a:xfrm>
        </p:grpSpPr>
        <p:sp>
          <p:nvSpPr>
            <p:cNvPr id="16058" name="Rectangle 1722"/>
            <p:cNvSpPr>
              <a:spLocks noChangeArrowheads="1"/>
            </p:cNvSpPr>
            <p:nvPr/>
          </p:nvSpPr>
          <p:spPr bwMode="auto">
            <a:xfrm>
              <a:off x="1465" y="3720"/>
              <a:ext cx="275"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0.001</a:t>
              </a:r>
              <a:endParaRPr lang="en-US" sz="2800">
                <a:latin typeface="Times New Roman" charset="0"/>
                <a:cs typeface="Times New Roman" charset="0"/>
              </a:endParaRPr>
            </a:p>
          </p:txBody>
        </p:sp>
        <p:sp>
          <p:nvSpPr>
            <p:cNvPr id="16059" name="Rectangle 1723"/>
            <p:cNvSpPr>
              <a:spLocks noChangeArrowheads="1"/>
            </p:cNvSpPr>
            <p:nvPr/>
          </p:nvSpPr>
          <p:spPr bwMode="auto">
            <a:xfrm>
              <a:off x="2096" y="3720"/>
              <a:ext cx="15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0.1</a:t>
              </a:r>
              <a:endParaRPr lang="en-US" sz="2800">
                <a:latin typeface="Times New Roman" charset="0"/>
                <a:cs typeface="Times New Roman" charset="0"/>
              </a:endParaRPr>
            </a:p>
          </p:txBody>
        </p:sp>
        <p:sp>
          <p:nvSpPr>
            <p:cNvPr id="16060" name="Rectangle 1724"/>
            <p:cNvSpPr>
              <a:spLocks noChangeArrowheads="1"/>
            </p:cNvSpPr>
            <p:nvPr/>
          </p:nvSpPr>
          <p:spPr bwMode="auto">
            <a:xfrm>
              <a:off x="2679" y="3720"/>
              <a:ext cx="12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10</a:t>
              </a:r>
              <a:endParaRPr lang="en-US" sz="2800">
                <a:latin typeface="Times New Roman" charset="0"/>
                <a:cs typeface="Times New Roman" charset="0"/>
              </a:endParaRPr>
            </a:p>
          </p:txBody>
        </p:sp>
        <p:sp>
          <p:nvSpPr>
            <p:cNvPr id="16061" name="Rectangle 1725"/>
            <p:cNvSpPr>
              <a:spLocks noChangeArrowheads="1"/>
            </p:cNvSpPr>
            <p:nvPr/>
          </p:nvSpPr>
          <p:spPr bwMode="auto">
            <a:xfrm>
              <a:off x="3200" y="3720"/>
              <a:ext cx="244"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1000</a:t>
              </a:r>
              <a:endParaRPr lang="en-US" sz="2800">
                <a:latin typeface="Times New Roman" charset="0"/>
                <a:cs typeface="Times New Roman" charset="0"/>
              </a:endParaRPr>
            </a:p>
          </p:txBody>
        </p:sp>
        <p:sp>
          <p:nvSpPr>
            <p:cNvPr id="16062" name="Rectangle 1726"/>
            <p:cNvSpPr>
              <a:spLocks noChangeArrowheads="1"/>
            </p:cNvSpPr>
            <p:nvPr/>
          </p:nvSpPr>
          <p:spPr bwMode="auto">
            <a:xfrm>
              <a:off x="3816" y="3720"/>
              <a:ext cx="122"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10</a:t>
              </a:r>
              <a:endParaRPr lang="en-US" sz="2800">
                <a:latin typeface="Times New Roman" charset="0"/>
                <a:cs typeface="Times New Roman" charset="0"/>
              </a:endParaRPr>
            </a:p>
          </p:txBody>
        </p:sp>
        <p:sp>
          <p:nvSpPr>
            <p:cNvPr id="16063" name="Rectangle 1727"/>
            <p:cNvSpPr>
              <a:spLocks noChangeArrowheads="1"/>
            </p:cNvSpPr>
            <p:nvPr/>
          </p:nvSpPr>
          <p:spPr bwMode="auto">
            <a:xfrm>
              <a:off x="3928" y="3712"/>
              <a:ext cx="42"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a:solidFill>
                    <a:srgbClr val="000000"/>
                  </a:solidFill>
                  <a:latin typeface="Helvetica" charset="0"/>
                  <a:cs typeface="Times New Roman" charset="0"/>
                </a:rPr>
                <a:t>5</a:t>
              </a:r>
              <a:endParaRPr lang="en-US" sz="2800">
                <a:latin typeface="Times New Roman" charset="0"/>
                <a:cs typeface="Times New Roman" charset="0"/>
              </a:endParaRPr>
            </a:p>
          </p:txBody>
        </p:sp>
        <p:sp>
          <p:nvSpPr>
            <p:cNvPr id="16064" name="Rectangle 1728"/>
            <p:cNvSpPr>
              <a:spLocks noChangeArrowheads="1"/>
            </p:cNvSpPr>
            <p:nvPr/>
          </p:nvSpPr>
          <p:spPr bwMode="auto">
            <a:xfrm>
              <a:off x="4390" y="3720"/>
              <a:ext cx="123" cy="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10</a:t>
              </a:r>
              <a:endParaRPr lang="en-US" sz="2800">
                <a:latin typeface="Times New Roman" charset="0"/>
                <a:cs typeface="Times New Roman" charset="0"/>
              </a:endParaRPr>
            </a:p>
          </p:txBody>
        </p:sp>
        <p:sp>
          <p:nvSpPr>
            <p:cNvPr id="16065" name="Rectangle 1729"/>
            <p:cNvSpPr>
              <a:spLocks noChangeArrowheads="1"/>
            </p:cNvSpPr>
            <p:nvPr/>
          </p:nvSpPr>
          <p:spPr bwMode="auto">
            <a:xfrm>
              <a:off x="4504" y="3712"/>
              <a:ext cx="42" cy="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800">
                  <a:solidFill>
                    <a:srgbClr val="000000"/>
                  </a:solidFill>
                  <a:latin typeface="Helvetica" charset="0"/>
                  <a:cs typeface="Times New Roman" charset="0"/>
                </a:rPr>
                <a:t>7</a:t>
              </a:r>
              <a:endParaRPr lang="en-US" sz="2800">
                <a:latin typeface="Times New Roman" charset="0"/>
                <a:cs typeface="Times New Roman" charset="0"/>
              </a:endParaRPr>
            </a:p>
          </p:txBody>
        </p:sp>
      </p:grpSp>
      <p:sp>
        <p:nvSpPr>
          <p:cNvPr id="16066" name="Rectangle 1730"/>
          <p:cNvSpPr>
            <a:spLocks noChangeArrowheads="1"/>
          </p:cNvSpPr>
          <p:nvPr/>
        </p:nvSpPr>
        <p:spPr bwMode="auto">
          <a:xfrm>
            <a:off x="5030788" y="766763"/>
            <a:ext cx="31607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600" b="1">
                <a:latin typeface="Arial" charset="0"/>
                <a:cs typeface="Times New Roman" charset="0"/>
              </a:rPr>
              <a:t>Wild Type L30 vs F85H andF85W</a:t>
            </a:r>
            <a:endParaRPr lang="en-US" sz="1200" b="1">
              <a:latin typeface="Arial" charset="0"/>
              <a:cs typeface="Times New Roman" charset="0"/>
            </a:endParaRPr>
          </a:p>
        </p:txBody>
      </p:sp>
      <p:sp>
        <p:nvSpPr>
          <p:cNvPr id="16067" name="Rectangle 1731"/>
          <p:cNvSpPr>
            <a:spLocks noChangeArrowheads="1"/>
          </p:cNvSpPr>
          <p:nvPr/>
        </p:nvSpPr>
        <p:spPr bwMode="auto">
          <a:xfrm rot="16200000">
            <a:off x="3185319" y="2328069"/>
            <a:ext cx="13684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Helvetica" charset="0"/>
                <a:cs typeface="Times New Roman" charset="0"/>
              </a:rPr>
              <a:t>Percent RNA Bound</a:t>
            </a:r>
            <a:endParaRPr lang="en-US" sz="1200">
              <a:latin typeface="Times New Roman" charset="0"/>
              <a:cs typeface="Times New Roman" charset="0"/>
            </a:endParaRPr>
          </a:p>
        </p:txBody>
      </p:sp>
      <p:sp>
        <p:nvSpPr>
          <p:cNvPr id="16068" name="Rectangle 1732"/>
          <p:cNvSpPr>
            <a:spLocks noChangeArrowheads="1"/>
          </p:cNvSpPr>
          <p:nvPr/>
        </p:nvSpPr>
        <p:spPr bwMode="auto">
          <a:xfrm>
            <a:off x="6219825" y="5143500"/>
            <a:ext cx="1812925"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200">
                <a:solidFill>
                  <a:srgbClr val="000000"/>
                </a:solidFill>
                <a:latin typeface="Arial" charset="0"/>
                <a:cs typeface="Times New Roman" charset="0"/>
              </a:rPr>
              <a:t>Protein</a:t>
            </a:r>
            <a:r>
              <a:rPr lang="en-US" sz="900">
                <a:solidFill>
                  <a:srgbClr val="000000"/>
                </a:solidFill>
                <a:latin typeface="Helvetica" charset="0"/>
                <a:cs typeface="Times New Roman" charset="0"/>
              </a:rPr>
              <a:t> </a:t>
            </a:r>
            <a:r>
              <a:rPr lang="en-US" sz="1200">
                <a:solidFill>
                  <a:srgbClr val="000000"/>
                </a:solidFill>
                <a:latin typeface="Arial" charset="0"/>
                <a:cs typeface="Times New Roman" charset="0"/>
              </a:rPr>
              <a:t>Concentration (nM)</a:t>
            </a:r>
            <a:endParaRPr lang="en-US" sz="1200">
              <a:latin typeface="Arial" charset="0"/>
              <a:cs typeface="Times New Roman" charset="0"/>
            </a:endParaRPr>
          </a:p>
        </p:txBody>
      </p:sp>
      <p:sp>
        <p:nvSpPr>
          <p:cNvPr id="16069" name="Rectangle 1733"/>
          <p:cNvSpPr>
            <a:spLocks noChangeArrowheads="1"/>
          </p:cNvSpPr>
          <p:nvPr/>
        </p:nvSpPr>
        <p:spPr bwMode="auto">
          <a:xfrm>
            <a:off x="4606925" y="1536700"/>
            <a:ext cx="1766888"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FF0705"/>
                </a:solidFill>
                <a:latin typeface="Helvetica" charset="0"/>
                <a:cs typeface="Times New Roman" charset="0"/>
              </a:rPr>
              <a:t>WT L30 Kd=112.4 nM</a:t>
            </a:r>
            <a:endParaRPr lang="en-US" sz="2800">
              <a:latin typeface="Times New Roman" charset="0"/>
              <a:cs typeface="Times New Roman" charset="0"/>
            </a:endParaRPr>
          </a:p>
        </p:txBody>
      </p:sp>
      <p:sp>
        <p:nvSpPr>
          <p:cNvPr id="16070" name="Rectangle 1734"/>
          <p:cNvSpPr>
            <a:spLocks noChangeArrowheads="1"/>
          </p:cNvSpPr>
          <p:nvPr/>
        </p:nvSpPr>
        <p:spPr bwMode="auto">
          <a:xfrm>
            <a:off x="4556125" y="1816100"/>
            <a:ext cx="1973263"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0000D4"/>
                </a:solidFill>
                <a:latin typeface="Helvetica" charset="0"/>
                <a:cs typeface="Times New Roman" charset="0"/>
              </a:rPr>
              <a:t>F85H L30 Kd= 292.3 nM</a:t>
            </a:r>
            <a:endParaRPr lang="en-US" sz="2800">
              <a:latin typeface="Times New Roman" charset="0"/>
              <a:cs typeface="Times New Roman" charset="0"/>
            </a:endParaRPr>
          </a:p>
        </p:txBody>
      </p:sp>
      <p:sp>
        <p:nvSpPr>
          <p:cNvPr id="16071" name="Rectangle 1735"/>
          <p:cNvSpPr>
            <a:spLocks noChangeArrowheads="1"/>
          </p:cNvSpPr>
          <p:nvPr/>
        </p:nvSpPr>
        <p:spPr bwMode="auto">
          <a:xfrm>
            <a:off x="4556125" y="2082800"/>
            <a:ext cx="2012950"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1" hangingPunct="1"/>
            <a:r>
              <a:rPr lang="en-US" sz="1400" b="1">
                <a:solidFill>
                  <a:srgbClr val="008011"/>
                </a:solidFill>
                <a:latin typeface="Helvetica" charset="0"/>
                <a:cs typeface="Times New Roman" charset="0"/>
              </a:rPr>
              <a:t>F85W L30 Kd= 280.0 nM</a:t>
            </a:r>
            <a:endParaRPr lang="en-US" sz="2800">
              <a:latin typeface="Times New Roman" charset="0"/>
              <a:cs typeface="Times New Roman" charset="0"/>
            </a:endParaRPr>
          </a:p>
        </p:txBody>
      </p:sp>
      <p:pic>
        <p:nvPicPr>
          <p:cNvPr id="16072" name="Picture 17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800" y="3443288"/>
            <a:ext cx="5334000" cy="3414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86" name="Group 50"/>
          <p:cNvGrpSpPr>
            <a:grpSpLocks/>
          </p:cNvGrpSpPr>
          <p:nvPr/>
        </p:nvGrpSpPr>
        <p:grpSpPr bwMode="auto">
          <a:xfrm>
            <a:off x="187325" y="1227138"/>
            <a:ext cx="5630863" cy="4427537"/>
            <a:chOff x="118" y="773"/>
            <a:chExt cx="3547" cy="2789"/>
          </a:xfrm>
        </p:grpSpPr>
        <p:pic>
          <p:nvPicPr>
            <p:cNvPr id="14376" name="Picture 40" descr="G56F85A12G58.gif                                               0013C8C5Mac HD                         BD9C0EFA:"/>
            <p:cNvPicPr>
              <a:picLocks noChangeAspect="1" noChangeArrowheads="1"/>
            </p:cNvPicPr>
            <p:nvPr/>
          </p:nvPicPr>
          <p:blipFill>
            <a:blip r:embed="rId3">
              <a:extLst>
                <a:ext uri="{28A0092B-C50C-407E-A947-70E740481C1C}">
                  <a14:useLocalDpi xmlns:a14="http://schemas.microsoft.com/office/drawing/2010/main" val="0"/>
                </a:ext>
              </a:extLst>
            </a:blip>
            <a:srcRect l="14575" t="11285" r="21863" b="11285"/>
            <a:stretch>
              <a:fillRect/>
            </a:stretch>
          </p:blipFill>
          <p:spPr bwMode="auto">
            <a:xfrm>
              <a:off x="118" y="773"/>
              <a:ext cx="3547" cy="2789"/>
            </a:xfrm>
            <a:prstGeom prst="rect">
              <a:avLst/>
            </a:prstGeom>
            <a:noFill/>
            <a:extLst>
              <a:ext uri="{909E8E84-426E-40dd-AFC4-6F175D3DCCD1}">
                <a14:hiddenFill xmlns:a14="http://schemas.microsoft.com/office/drawing/2010/main">
                  <a:solidFill>
                    <a:srgbClr val="FFFFFF"/>
                  </a:solidFill>
                </a14:hiddenFill>
              </a:ext>
            </a:extLst>
          </p:spPr>
        </p:pic>
        <p:sp>
          <p:nvSpPr>
            <p:cNvPr id="14382" name="Text Box 46"/>
            <p:cNvSpPr txBox="1">
              <a:spLocks noChangeArrowheads="1"/>
            </p:cNvSpPr>
            <p:nvPr/>
          </p:nvSpPr>
          <p:spPr bwMode="auto">
            <a:xfrm>
              <a:off x="1270" y="1110"/>
              <a:ext cx="41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F85</a:t>
              </a:r>
            </a:p>
          </p:txBody>
        </p:sp>
        <p:sp>
          <p:nvSpPr>
            <p:cNvPr id="14383" name="Text Box 47"/>
            <p:cNvSpPr txBox="1">
              <a:spLocks noChangeArrowheads="1"/>
            </p:cNvSpPr>
            <p:nvPr/>
          </p:nvSpPr>
          <p:spPr bwMode="auto">
            <a:xfrm>
              <a:off x="454" y="1934"/>
              <a:ext cx="4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G56</a:t>
              </a:r>
            </a:p>
          </p:txBody>
        </p:sp>
        <p:sp>
          <p:nvSpPr>
            <p:cNvPr id="14384" name="Text Box 48"/>
            <p:cNvSpPr txBox="1">
              <a:spLocks noChangeArrowheads="1"/>
            </p:cNvSpPr>
            <p:nvPr/>
          </p:nvSpPr>
          <p:spPr bwMode="auto">
            <a:xfrm>
              <a:off x="470" y="2670"/>
              <a:ext cx="4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G58</a:t>
              </a:r>
            </a:p>
          </p:txBody>
        </p:sp>
        <p:sp>
          <p:nvSpPr>
            <p:cNvPr id="14385" name="Text Box 49"/>
            <p:cNvSpPr txBox="1">
              <a:spLocks noChangeArrowheads="1"/>
            </p:cNvSpPr>
            <p:nvPr/>
          </p:nvSpPr>
          <p:spPr bwMode="auto">
            <a:xfrm>
              <a:off x="2558" y="2606"/>
              <a:ext cx="44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A12</a:t>
              </a:r>
            </a:p>
          </p:txBody>
        </p:sp>
      </p:grpSp>
      <p:sp>
        <p:nvSpPr>
          <p:cNvPr id="14339" name="Text Box 3"/>
          <p:cNvSpPr txBox="1">
            <a:spLocks noChangeArrowheads="1"/>
          </p:cNvSpPr>
          <p:nvPr/>
        </p:nvSpPr>
        <p:spPr bwMode="auto">
          <a:xfrm>
            <a:off x="584200" y="393700"/>
            <a:ext cx="727233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0000FF"/>
                </a:solidFill>
              </a:rPr>
              <a:t>F85</a:t>
            </a:r>
            <a:r>
              <a:rPr lang="en-US" sz="3200" b="1"/>
              <a:t> stacks on the </a:t>
            </a:r>
            <a:r>
              <a:rPr lang="en-US" sz="3200" b="1">
                <a:solidFill>
                  <a:srgbClr val="FF0000"/>
                </a:solidFill>
              </a:rPr>
              <a:t>G56</a:t>
            </a:r>
            <a:r>
              <a:rPr lang="en-US" sz="3200" b="1"/>
              <a:t> that caps NC stem</a:t>
            </a:r>
            <a:endParaRPr lang="en-US"/>
          </a:p>
        </p:txBody>
      </p:sp>
      <p:graphicFrame>
        <p:nvGraphicFramePr>
          <p:cNvPr id="14381" name="Group 45"/>
          <p:cNvGraphicFramePr>
            <a:graphicFrameLocks noGrp="1"/>
          </p:cNvGraphicFramePr>
          <p:nvPr/>
        </p:nvGraphicFramePr>
        <p:xfrm>
          <a:off x="5372100" y="1968500"/>
          <a:ext cx="3429000" cy="4800600"/>
        </p:xfrm>
        <a:graphic>
          <a:graphicData uri="http://schemas.openxmlformats.org/drawingml/2006/table">
            <a:tbl>
              <a:tblPr/>
              <a:tblGrid>
                <a:gridCol w="1714500"/>
                <a:gridCol w="1714500"/>
              </a:tblGrid>
              <a:tr h="914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Mutant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Kd (±30%)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Wild type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F85A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F85W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2.7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F85Y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F85H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F85I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Times" charset="0"/>
                          <a:ea typeface="ＭＳ Ｐゴシック" charset="0"/>
                        </a:rPr>
                        <a:t>3.5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42900"/>
            <a:ext cx="7073900" cy="565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6388" name="Text Box 4"/>
          <p:cNvSpPr txBox="1">
            <a:spLocks noChangeArrowheads="1"/>
          </p:cNvSpPr>
          <p:nvPr/>
        </p:nvSpPr>
        <p:spPr bwMode="auto">
          <a:xfrm>
            <a:off x="581025" y="314325"/>
            <a:ext cx="815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Internal loop RNA mutations greatly weaken protein binding</a:t>
            </a:r>
            <a:endParaRPr lang="en-US"/>
          </a:p>
        </p:txBody>
      </p:sp>
      <p:sp>
        <p:nvSpPr>
          <p:cNvPr id="16389" name="Text Box 5"/>
          <p:cNvSpPr txBox="1">
            <a:spLocks noChangeArrowheads="1"/>
          </p:cNvSpPr>
          <p:nvPr/>
        </p:nvSpPr>
        <p:spPr bwMode="auto">
          <a:xfrm>
            <a:off x="847725" y="6118225"/>
            <a:ext cx="734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(Li and White, RNA </a:t>
            </a:r>
            <a:r>
              <a:rPr lang="en-US" b="1"/>
              <a:t>3</a:t>
            </a:r>
            <a:r>
              <a:rPr lang="en-US"/>
              <a:t>, 245 and White et al. RNA </a:t>
            </a:r>
            <a:r>
              <a:rPr lang="en-US" b="1"/>
              <a:t>10</a:t>
            </a:r>
            <a:r>
              <a:rPr lang="en-US"/>
              <a:t>, 369)</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Oval 1026"/>
          <p:cNvSpPr>
            <a:spLocks noChangeArrowheads="1"/>
          </p:cNvSpPr>
          <p:nvPr/>
        </p:nvSpPr>
        <p:spPr bwMode="auto">
          <a:xfrm>
            <a:off x="1816100" y="4102100"/>
            <a:ext cx="698500" cy="1295400"/>
          </a:xfrm>
          <a:prstGeom prst="ellipse">
            <a:avLst/>
          </a:prstGeom>
          <a:solidFill>
            <a:srgbClr val="FFCC18"/>
          </a:solidFill>
          <a:ln w="76200">
            <a:solidFill>
              <a:srgbClr val="FFCC1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3" name="Text Box 1027"/>
          <p:cNvSpPr txBox="1">
            <a:spLocks noChangeArrowheads="1"/>
          </p:cNvSpPr>
          <p:nvPr/>
        </p:nvSpPr>
        <p:spPr bwMode="auto">
          <a:xfrm>
            <a:off x="2147888" y="203200"/>
            <a:ext cx="40576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t>The Two-Plasmid System</a:t>
            </a:r>
            <a:endParaRPr lang="en-US"/>
          </a:p>
        </p:txBody>
      </p:sp>
      <p:sp>
        <p:nvSpPr>
          <p:cNvPr id="20484" name="Rectangle 1028"/>
          <p:cNvSpPr>
            <a:spLocks noChangeArrowheads="1"/>
          </p:cNvSpPr>
          <p:nvPr/>
        </p:nvSpPr>
        <p:spPr bwMode="auto">
          <a:xfrm>
            <a:off x="0" y="0"/>
            <a:ext cx="9296400" cy="71628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5" name="AutoShape 1029"/>
          <p:cNvSpPr>
            <a:spLocks noChangeArrowheads="1"/>
          </p:cNvSpPr>
          <p:nvPr/>
        </p:nvSpPr>
        <p:spPr bwMode="auto">
          <a:xfrm>
            <a:off x="2438400" y="1371600"/>
            <a:ext cx="685800" cy="152400"/>
          </a:xfrm>
          <a:prstGeom prst="rightArrow">
            <a:avLst>
              <a:gd name="adj1" fmla="val 50000"/>
              <a:gd name="adj2" fmla="val 112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86" name="Text Box 1030"/>
          <p:cNvSpPr txBox="1">
            <a:spLocks noChangeArrowheads="1"/>
          </p:cNvSpPr>
          <p:nvPr/>
        </p:nvSpPr>
        <p:spPr bwMode="auto">
          <a:xfrm>
            <a:off x="2133600" y="83820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Transcription</a:t>
            </a:r>
            <a:endParaRPr lang="en-US" sz="1000"/>
          </a:p>
        </p:txBody>
      </p:sp>
      <p:sp>
        <p:nvSpPr>
          <p:cNvPr id="20487" name="Text Box 1031"/>
          <p:cNvSpPr txBox="1">
            <a:spLocks noChangeArrowheads="1"/>
          </p:cNvSpPr>
          <p:nvPr/>
        </p:nvSpPr>
        <p:spPr bwMode="auto">
          <a:xfrm>
            <a:off x="2514600" y="1752600"/>
            <a:ext cx="18415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sz="1000"/>
          </a:p>
        </p:txBody>
      </p:sp>
      <p:sp>
        <p:nvSpPr>
          <p:cNvPr id="20488" name="Rectangle 1032"/>
          <p:cNvSpPr>
            <a:spLocks noChangeArrowheads="1"/>
          </p:cNvSpPr>
          <p:nvPr/>
        </p:nvSpPr>
        <p:spPr bwMode="auto">
          <a:xfrm>
            <a:off x="5486400" y="838200"/>
            <a:ext cx="1327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Translation</a:t>
            </a:r>
            <a:endParaRPr lang="en-US" sz="1000"/>
          </a:p>
        </p:txBody>
      </p:sp>
      <p:sp>
        <p:nvSpPr>
          <p:cNvPr id="20489" name="Text Box 1033"/>
          <p:cNvSpPr txBox="1">
            <a:spLocks noChangeArrowheads="1"/>
          </p:cNvSpPr>
          <p:nvPr/>
        </p:nvSpPr>
        <p:spPr bwMode="auto">
          <a:xfrm>
            <a:off x="6400800" y="1841500"/>
            <a:ext cx="2162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latin typeface="Symbol" charset="0"/>
              </a:rPr>
              <a:t>b</a:t>
            </a:r>
            <a:r>
              <a:rPr lang="en-US" b="1"/>
              <a:t>-galactosidase</a:t>
            </a:r>
            <a:endParaRPr lang="en-US"/>
          </a:p>
        </p:txBody>
      </p:sp>
      <p:sp>
        <p:nvSpPr>
          <p:cNvPr id="20490" name="AutoShape 1034"/>
          <p:cNvSpPr>
            <a:spLocks noChangeArrowheads="1"/>
          </p:cNvSpPr>
          <p:nvPr/>
        </p:nvSpPr>
        <p:spPr bwMode="auto">
          <a:xfrm>
            <a:off x="6781800" y="990600"/>
            <a:ext cx="1219200" cy="914400"/>
          </a:xfrm>
          <a:prstGeom prst="irregularSeal1">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1" name="Text Box 1035"/>
          <p:cNvSpPr txBox="1">
            <a:spLocks noChangeArrowheads="1"/>
          </p:cNvSpPr>
          <p:nvPr/>
        </p:nvSpPr>
        <p:spPr bwMode="auto">
          <a:xfrm>
            <a:off x="3733800" y="1066800"/>
            <a:ext cx="838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a:t>mRNA</a:t>
            </a:r>
            <a:endParaRPr lang="en-US"/>
          </a:p>
        </p:txBody>
      </p:sp>
      <p:sp>
        <p:nvSpPr>
          <p:cNvPr id="20492" name="Freeform 1036"/>
          <p:cNvSpPr>
            <a:spLocks/>
          </p:cNvSpPr>
          <p:nvPr/>
        </p:nvSpPr>
        <p:spPr bwMode="auto">
          <a:xfrm rot="10887971">
            <a:off x="3276600" y="1219200"/>
            <a:ext cx="2286000" cy="381000"/>
          </a:xfrm>
          <a:custGeom>
            <a:avLst/>
            <a:gdLst>
              <a:gd name="T0" fmla="*/ 0 w 2448"/>
              <a:gd name="T1" fmla="*/ 144 h 151"/>
              <a:gd name="T2" fmla="*/ 480 w 2448"/>
              <a:gd name="T3" fmla="*/ 48 h 151"/>
              <a:gd name="T4" fmla="*/ 1008 w 2448"/>
              <a:gd name="T5" fmla="*/ 144 h 151"/>
              <a:gd name="T6" fmla="*/ 1584 w 2448"/>
              <a:gd name="T7" fmla="*/ 0 h 151"/>
              <a:gd name="T8" fmla="*/ 2064 w 2448"/>
              <a:gd name="T9" fmla="*/ 144 h 151"/>
              <a:gd name="T10" fmla="*/ 2448 w 2448"/>
              <a:gd name="T11" fmla="*/ 48 h 151"/>
            </a:gdLst>
            <a:ahLst/>
            <a:cxnLst>
              <a:cxn ang="0">
                <a:pos x="T0" y="T1"/>
              </a:cxn>
              <a:cxn ang="0">
                <a:pos x="T2" y="T3"/>
              </a:cxn>
              <a:cxn ang="0">
                <a:pos x="T4" y="T5"/>
              </a:cxn>
              <a:cxn ang="0">
                <a:pos x="T6" y="T7"/>
              </a:cxn>
              <a:cxn ang="0">
                <a:pos x="T8" y="T9"/>
              </a:cxn>
              <a:cxn ang="0">
                <a:pos x="T10" y="T11"/>
              </a:cxn>
            </a:cxnLst>
            <a:rect l="0" t="0" r="r" b="b"/>
            <a:pathLst>
              <a:path w="2448" h="151">
                <a:moveTo>
                  <a:pt x="0" y="144"/>
                </a:moveTo>
                <a:cubicBezTo>
                  <a:pt x="156" y="96"/>
                  <a:pt x="312" y="48"/>
                  <a:pt x="480" y="48"/>
                </a:cubicBezTo>
                <a:cubicBezTo>
                  <a:pt x="648" y="48"/>
                  <a:pt x="824" y="151"/>
                  <a:pt x="1008" y="144"/>
                </a:cubicBezTo>
                <a:cubicBezTo>
                  <a:pt x="1191" y="136"/>
                  <a:pt x="1408" y="0"/>
                  <a:pt x="1584" y="0"/>
                </a:cubicBezTo>
                <a:cubicBezTo>
                  <a:pt x="1760" y="0"/>
                  <a:pt x="1920" y="136"/>
                  <a:pt x="2064" y="144"/>
                </a:cubicBezTo>
                <a:cubicBezTo>
                  <a:pt x="2207" y="151"/>
                  <a:pt x="2384" y="63"/>
                  <a:pt x="2448" y="48"/>
                </a:cubicBezTo>
              </a:path>
            </a:pathLst>
          </a:custGeom>
          <a:noFill/>
          <a:ln w="5715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3" name="AutoShape 1037"/>
          <p:cNvSpPr>
            <a:spLocks noChangeArrowheads="1"/>
          </p:cNvSpPr>
          <p:nvPr/>
        </p:nvSpPr>
        <p:spPr bwMode="auto">
          <a:xfrm>
            <a:off x="5791200" y="1295400"/>
            <a:ext cx="685800" cy="152400"/>
          </a:xfrm>
          <a:prstGeom prst="rightArrow">
            <a:avLst>
              <a:gd name="adj1" fmla="val 50000"/>
              <a:gd name="adj2" fmla="val 112500"/>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4" name="Text Box 1038"/>
          <p:cNvSpPr txBox="1">
            <a:spLocks noChangeArrowheads="1"/>
          </p:cNvSpPr>
          <p:nvPr/>
        </p:nvSpPr>
        <p:spPr bwMode="auto">
          <a:xfrm>
            <a:off x="3200400" y="1447800"/>
            <a:ext cx="12954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800" b="1"/>
              <a:t>L30e</a:t>
            </a:r>
          </a:p>
          <a:p>
            <a:r>
              <a:rPr lang="en-US" sz="1800" b="1"/>
              <a:t>Binding </a:t>
            </a:r>
          </a:p>
          <a:p>
            <a:r>
              <a:rPr lang="en-US" sz="1800" b="1"/>
              <a:t>Element</a:t>
            </a:r>
            <a:endParaRPr lang="en-US" sz="1200"/>
          </a:p>
        </p:txBody>
      </p:sp>
      <p:sp>
        <p:nvSpPr>
          <p:cNvPr id="20495" name="Text Box 1039"/>
          <p:cNvSpPr txBox="1">
            <a:spLocks noChangeArrowheads="1"/>
          </p:cNvSpPr>
          <p:nvPr/>
        </p:nvSpPr>
        <p:spPr bwMode="auto">
          <a:xfrm>
            <a:off x="4419600" y="1371600"/>
            <a:ext cx="685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600" b="1" i="1"/>
              <a:t>lacZ</a:t>
            </a:r>
            <a:endParaRPr lang="en-US" i="1"/>
          </a:p>
        </p:txBody>
      </p:sp>
      <p:sp>
        <p:nvSpPr>
          <p:cNvPr id="20496" name="Oval 1040"/>
          <p:cNvSpPr>
            <a:spLocks noChangeArrowheads="1"/>
          </p:cNvSpPr>
          <p:nvPr/>
        </p:nvSpPr>
        <p:spPr bwMode="auto">
          <a:xfrm>
            <a:off x="838200" y="838200"/>
            <a:ext cx="1295400" cy="1295400"/>
          </a:xfrm>
          <a:prstGeom prst="ellipse">
            <a:avLst/>
          </a:prstGeom>
          <a:solidFill>
            <a:schemeClr val="bg1"/>
          </a:solidFill>
          <a:ln w="76200">
            <a:solidFill>
              <a:schemeClr val="accent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497" name="Text Box 1041"/>
          <p:cNvSpPr txBox="1">
            <a:spLocks noChangeArrowheads="1"/>
          </p:cNvSpPr>
          <p:nvPr/>
        </p:nvSpPr>
        <p:spPr bwMode="auto">
          <a:xfrm>
            <a:off x="881063" y="1066800"/>
            <a:ext cx="1231900" cy="82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600" b="1"/>
              <a:t>Reporter</a:t>
            </a:r>
          </a:p>
          <a:p>
            <a:pPr algn="ctr"/>
            <a:r>
              <a:rPr lang="en-US" sz="1600" b="1"/>
              <a:t> plasmid</a:t>
            </a:r>
          </a:p>
          <a:p>
            <a:pPr algn="ctr"/>
            <a:r>
              <a:rPr lang="en-US" sz="1600" b="1"/>
              <a:t>pLacZ-LBE</a:t>
            </a:r>
            <a:endParaRPr lang="en-US" sz="1600"/>
          </a:p>
        </p:txBody>
      </p:sp>
      <p:pic>
        <p:nvPicPr>
          <p:cNvPr id="20498" name="Picture 1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463" y="3200400"/>
            <a:ext cx="1065212" cy="2849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499" name="Rectangle 1043"/>
          <p:cNvSpPr>
            <a:spLocks noChangeArrowheads="1"/>
          </p:cNvSpPr>
          <p:nvPr/>
        </p:nvSpPr>
        <p:spPr bwMode="auto">
          <a:xfrm>
            <a:off x="3441700" y="4457700"/>
            <a:ext cx="16637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No Translation</a:t>
            </a:r>
          </a:p>
          <a:p>
            <a:r>
              <a:rPr lang="en-US" sz="1800" b="1"/>
              <a:t>i..e., repression</a:t>
            </a:r>
            <a:endParaRPr lang="en-US" sz="1000"/>
          </a:p>
        </p:txBody>
      </p:sp>
      <p:sp>
        <p:nvSpPr>
          <p:cNvPr id="20500" name="AutoShape 1044"/>
          <p:cNvSpPr>
            <a:spLocks noChangeArrowheads="1"/>
          </p:cNvSpPr>
          <p:nvPr/>
        </p:nvSpPr>
        <p:spPr bwMode="auto">
          <a:xfrm>
            <a:off x="3479800" y="3429000"/>
            <a:ext cx="831850" cy="7620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1" name="AutoShape 1045"/>
          <p:cNvSpPr>
            <a:spLocks noChangeArrowheads="1"/>
          </p:cNvSpPr>
          <p:nvPr/>
        </p:nvSpPr>
        <p:spPr bwMode="auto">
          <a:xfrm>
            <a:off x="3403600" y="3657600"/>
            <a:ext cx="1066800" cy="228600"/>
          </a:xfrm>
          <a:prstGeom prst="rightArrow">
            <a:avLst>
              <a:gd name="adj1" fmla="val 50000"/>
              <a:gd name="adj2" fmla="val 116667"/>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502" name="Text Box 1046"/>
          <p:cNvSpPr txBox="1">
            <a:spLocks noChangeArrowheads="1"/>
          </p:cNvSpPr>
          <p:nvPr/>
        </p:nvSpPr>
        <p:spPr bwMode="auto">
          <a:xfrm>
            <a:off x="4546600" y="3581400"/>
            <a:ext cx="12906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a:t>No </a:t>
            </a:r>
            <a:r>
              <a:rPr lang="en-US" b="1">
                <a:latin typeface="Symbol" charset="0"/>
              </a:rPr>
              <a:t>b</a:t>
            </a:r>
            <a:r>
              <a:rPr lang="en-US" b="1"/>
              <a:t>-gal</a:t>
            </a:r>
            <a:endParaRPr lang="en-US"/>
          </a:p>
        </p:txBody>
      </p:sp>
      <p:sp>
        <p:nvSpPr>
          <p:cNvPr id="20503" name="Text Box 1047"/>
          <p:cNvSpPr txBox="1">
            <a:spLocks noChangeArrowheads="1"/>
          </p:cNvSpPr>
          <p:nvPr/>
        </p:nvSpPr>
        <p:spPr bwMode="auto">
          <a:xfrm>
            <a:off x="101600" y="4305300"/>
            <a:ext cx="127635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1800" b="1"/>
              <a:t>L30e RNA </a:t>
            </a:r>
          </a:p>
          <a:p>
            <a:pPr algn="ctr"/>
            <a:r>
              <a:rPr lang="en-US" sz="1800" b="1"/>
              <a:t>binding </a:t>
            </a:r>
          </a:p>
          <a:p>
            <a:pPr algn="ctr"/>
            <a:r>
              <a:rPr lang="en-US" sz="1800" b="1"/>
              <a:t>element</a:t>
            </a:r>
            <a:endParaRPr lang="en-US" sz="1200"/>
          </a:p>
        </p:txBody>
      </p:sp>
      <p:sp>
        <p:nvSpPr>
          <p:cNvPr id="20504" name="Text Box 1048"/>
          <p:cNvSpPr txBox="1">
            <a:spLocks noChangeArrowheads="1"/>
          </p:cNvSpPr>
          <p:nvPr/>
        </p:nvSpPr>
        <p:spPr bwMode="auto">
          <a:xfrm>
            <a:off x="5662613" y="4022725"/>
            <a:ext cx="3603625"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        </a:t>
            </a:r>
            <a:r>
              <a:rPr lang="en-US" b="1">
                <a:solidFill>
                  <a:schemeClr val="accent2"/>
                </a:solidFill>
              </a:rPr>
              <a:t>Repression Ratio</a:t>
            </a:r>
            <a:endParaRPr lang="en-US"/>
          </a:p>
          <a:p>
            <a:endParaRPr lang="en-US"/>
          </a:p>
          <a:p>
            <a:r>
              <a:rPr lang="en-US">
                <a:latin typeface="Symbol" charset="0"/>
              </a:rPr>
              <a:t></a:t>
            </a:r>
            <a:r>
              <a:rPr lang="en-US" b="1">
                <a:solidFill>
                  <a:schemeClr val="accent2"/>
                </a:solidFill>
                <a:latin typeface="Symbol" charset="0"/>
              </a:rPr>
              <a:t>b</a:t>
            </a:r>
            <a:r>
              <a:rPr lang="en-US" b="1">
                <a:solidFill>
                  <a:schemeClr val="accent2"/>
                </a:solidFill>
              </a:rPr>
              <a:t>-gal</a:t>
            </a:r>
          </a:p>
          <a:p>
            <a:r>
              <a:rPr lang="en-US" b="1">
                <a:solidFill>
                  <a:schemeClr val="accent2"/>
                </a:solidFill>
              </a:rPr>
              <a:t>          w/no L30e repressor</a:t>
            </a:r>
            <a:endParaRPr lang="en-US"/>
          </a:p>
          <a:p>
            <a:r>
              <a:rPr lang="en-US"/>
              <a:t>         _______________</a:t>
            </a:r>
          </a:p>
          <a:p>
            <a:r>
              <a:rPr lang="en-US" b="1"/>
              <a:t>               </a:t>
            </a:r>
            <a:r>
              <a:rPr lang="en-US" b="1">
                <a:latin typeface="Symbol" charset="0"/>
              </a:rPr>
              <a:t>b</a:t>
            </a:r>
            <a:r>
              <a:rPr lang="en-US" b="1"/>
              <a:t>-gal</a:t>
            </a:r>
          </a:p>
          <a:p>
            <a:r>
              <a:rPr lang="en-US" b="1"/>
              <a:t>         with L30e repressor</a:t>
            </a:r>
            <a:endParaRPr lang="en-US"/>
          </a:p>
        </p:txBody>
      </p:sp>
      <p:sp>
        <p:nvSpPr>
          <p:cNvPr id="20505" name="Text Box 1049"/>
          <p:cNvSpPr txBox="1">
            <a:spLocks noChangeArrowheads="1"/>
          </p:cNvSpPr>
          <p:nvPr/>
        </p:nvSpPr>
        <p:spPr bwMode="auto">
          <a:xfrm>
            <a:off x="5381625" y="5546725"/>
            <a:ext cx="7985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RR=</a:t>
            </a:r>
            <a:endParaRPr lang="en-US"/>
          </a:p>
        </p:txBody>
      </p:sp>
      <p:sp>
        <p:nvSpPr>
          <p:cNvPr id="20506" name="Text Box 1050"/>
          <p:cNvSpPr txBox="1">
            <a:spLocks noChangeArrowheads="1"/>
          </p:cNvSpPr>
          <p:nvPr/>
        </p:nvSpPr>
        <p:spPr bwMode="auto">
          <a:xfrm>
            <a:off x="1874838" y="4273550"/>
            <a:ext cx="1435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800" b="1"/>
              <a:t>L30e protein</a:t>
            </a:r>
            <a:endParaRPr lang="en-US" sz="1200"/>
          </a:p>
        </p:txBody>
      </p:sp>
      <p:sp>
        <p:nvSpPr>
          <p:cNvPr id="20507" name="Text Box 1051"/>
          <p:cNvSpPr txBox="1">
            <a:spLocks noChangeArrowheads="1"/>
          </p:cNvSpPr>
          <p:nvPr/>
        </p:nvSpPr>
        <p:spPr bwMode="auto">
          <a:xfrm>
            <a:off x="5280025" y="2689225"/>
            <a:ext cx="368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Wild type result: RR = 500</a:t>
            </a:r>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4"/>
          <p:cNvSpPr txBox="1">
            <a:spLocks noChangeArrowheads="1"/>
          </p:cNvSpPr>
          <p:nvPr/>
        </p:nvSpPr>
        <p:spPr bwMode="auto">
          <a:xfrm>
            <a:off x="517525" y="466725"/>
            <a:ext cx="6985000" cy="204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en-US" sz="2800" b="1"/>
              <a:t>Can gain-of-function protein mutations that restore protein binding to weak binding RNA mutants be found?</a:t>
            </a:r>
            <a:endParaRPr lang="en-US"/>
          </a:p>
          <a:p>
            <a:endParaRPr lang="en-US" sz="4400">
              <a:solidFill>
                <a:schemeClr val="tx2"/>
              </a:solidFill>
            </a:endParaRPr>
          </a:p>
        </p:txBody>
      </p:sp>
      <p:sp>
        <p:nvSpPr>
          <p:cNvPr id="5125" name="Rectangle 5"/>
          <p:cNvSpPr>
            <a:spLocks noChangeArrowheads="1"/>
          </p:cNvSpPr>
          <p:nvPr/>
        </p:nvSpPr>
        <p:spPr bwMode="auto">
          <a:xfrm>
            <a:off x="635000" y="1871663"/>
            <a:ext cx="7088188" cy="470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FontTx/>
              <a:buChar char="•"/>
            </a:pPr>
            <a:r>
              <a:rPr lang="en-US" sz="2800"/>
              <a:t>Pick your favorite RNA mutant that binds L30e</a:t>
            </a:r>
          </a:p>
          <a:p>
            <a:pPr>
              <a:lnSpc>
                <a:spcPct val="90000"/>
              </a:lnSpc>
              <a:spcBef>
                <a:spcPct val="20000"/>
              </a:spcBef>
            </a:pPr>
            <a:r>
              <a:rPr lang="en-US" sz="2800"/>
              <a:t> protein weakly (</a:t>
            </a:r>
            <a:r>
              <a:rPr lang="en-US" sz="2800" b="1">
                <a:solidFill>
                  <a:srgbClr val="5918BB"/>
                </a:solidFill>
              </a:rPr>
              <a:t>low repression ratio</a:t>
            </a:r>
            <a:r>
              <a:rPr lang="en-US" sz="2800"/>
              <a:t>)</a:t>
            </a:r>
          </a:p>
          <a:p>
            <a:pPr>
              <a:lnSpc>
                <a:spcPct val="90000"/>
              </a:lnSpc>
              <a:spcBef>
                <a:spcPct val="20000"/>
              </a:spcBef>
              <a:buFontTx/>
              <a:buChar char="•"/>
            </a:pPr>
            <a:r>
              <a:rPr lang="en-US" sz="2800"/>
              <a:t>Randomly mutagenize the L30e protein gene</a:t>
            </a:r>
          </a:p>
          <a:p>
            <a:pPr>
              <a:lnSpc>
                <a:spcPct val="90000"/>
              </a:lnSpc>
              <a:spcBef>
                <a:spcPct val="20000"/>
              </a:spcBef>
              <a:buFontTx/>
              <a:buChar char="•"/>
            </a:pPr>
            <a:r>
              <a:rPr lang="en-US" sz="2800"/>
              <a:t>Screen for protein mutants that repress</a:t>
            </a:r>
          </a:p>
          <a:p>
            <a:pPr>
              <a:lnSpc>
                <a:spcPct val="90000"/>
              </a:lnSpc>
              <a:spcBef>
                <a:spcPct val="20000"/>
              </a:spcBef>
            </a:pPr>
            <a:r>
              <a:rPr lang="en-US" sz="2800">
                <a:latin typeface="Symbol" charset="0"/>
              </a:rPr>
              <a:t>b</a:t>
            </a:r>
            <a:r>
              <a:rPr lang="en-US" sz="2800"/>
              <a:t>-galactosidase synthesis</a:t>
            </a:r>
          </a:p>
          <a:p>
            <a:pPr>
              <a:lnSpc>
                <a:spcPct val="90000"/>
              </a:lnSpc>
              <a:spcBef>
                <a:spcPct val="20000"/>
              </a:spcBef>
            </a:pPr>
            <a:r>
              <a:rPr lang="en-US" sz="2800"/>
              <a:t> (</a:t>
            </a:r>
            <a:r>
              <a:rPr lang="en-US" sz="2800" b="1">
                <a:solidFill>
                  <a:srgbClr val="5918BB"/>
                </a:solidFill>
              </a:rPr>
              <a:t>higher repression ratio</a:t>
            </a:r>
            <a:r>
              <a:rPr lang="en-US" sz="2800"/>
              <a:t>)</a:t>
            </a:r>
          </a:p>
          <a:p>
            <a:pPr>
              <a:lnSpc>
                <a:spcPct val="90000"/>
              </a:lnSpc>
              <a:spcBef>
                <a:spcPct val="20000"/>
              </a:spcBef>
              <a:buFontTx/>
              <a:buChar char="•"/>
            </a:pPr>
            <a:r>
              <a:rPr lang="en-US" sz="2800"/>
              <a:t>Sequence the DNA </a:t>
            </a:r>
          </a:p>
          <a:p>
            <a:pPr>
              <a:lnSpc>
                <a:spcPct val="90000"/>
              </a:lnSpc>
              <a:spcBef>
                <a:spcPct val="20000"/>
              </a:spcBef>
              <a:buFontTx/>
              <a:buChar char="•"/>
            </a:pPr>
            <a:r>
              <a:rPr lang="en-US" sz="2800"/>
              <a:t>Hope the protein mutation is near the</a:t>
            </a:r>
          </a:p>
          <a:p>
            <a:pPr>
              <a:lnSpc>
                <a:spcPct val="90000"/>
              </a:lnSpc>
              <a:spcBef>
                <a:spcPct val="20000"/>
              </a:spcBef>
            </a:pPr>
            <a:r>
              <a:rPr lang="en-US" sz="2800"/>
              <a:t> RNA mutation and is specific</a:t>
            </a:r>
          </a:p>
          <a:p>
            <a:pPr>
              <a:lnSpc>
                <a:spcPct val="90000"/>
              </a:lnSpc>
              <a:spcBef>
                <a:spcPct val="20000"/>
              </a:spcBef>
              <a:buFontTx/>
              <a:buChar char="•"/>
            </a:pPr>
            <a:r>
              <a:rPr lang="en-US" sz="2800"/>
              <a:t>Test </a:t>
            </a:r>
            <a:r>
              <a:rPr lang="en-US" sz="2800" i="1"/>
              <a:t>in vitro</a:t>
            </a:r>
            <a:r>
              <a:rPr lang="en-US" sz="2800"/>
              <a:t> (on filters and on gels)</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026" descr="g11a59                                                         0005F855meilleurschoses                B7709F9F:"/>
          <p:cNvPicPr>
            <a:picLocks noChangeAspect="1" noChangeArrowheads="1"/>
          </p:cNvPicPr>
          <p:nvPr/>
        </p:nvPicPr>
        <p:blipFill>
          <a:blip r:embed="rId3">
            <a:extLst>
              <a:ext uri="{28A0092B-C50C-407E-A947-70E740481C1C}">
                <a14:useLocalDpi xmlns:a14="http://schemas.microsoft.com/office/drawing/2010/main" val="0"/>
              </a:ext>
            </a:extLst>
          </a:blip>
          <a:srcRect l="14285" t="25946" r="14285" b="25946"/>
          <a:stretch>
            <a:fillRect/>
          </a:stretch>
        </p:blipFill>
        <p:spPr bwMode="auto">
          <a:xfrm>
            <a:off x="474663" y="200025"/>
            <a:ext cx="4154487" cy="3079750"/>
          </a:xfrm>
          <a:prstGeom prst="rect">
            <a:avLst/>
          </a:prstGeom>
          <a:noFill/>
          <a:extLst>
            <a:ext uri="{909E8E84-426E-40dd-AFC4-6F175D3DCCD1}">
              <a14:hiddenFill xmlns:a14="http://schemas.microsoft.com/office/drawing/2010/main">
                <a:solidFill>
                  <a:srgbClr val="FFFFFF"/>
                </a:solidFill>
              </a14:hiddenFill>
            </a:ext>
          </a:extLst>
        </p:spPr>
      </p:pic>
      <p:pic>
        <p:nvPicPr>
          <p:cNvPr id="22531" name="Picture 1027" descr="g58a12                                                         0005F855meilleurschoses                B7709F9F:"/>
          <p:cNvPicPr>
            <a:picLocks noChangeAspect="1" noChangeArrowheads="1"/>
          </p:cNvPicPr>
          <p:nvPr/>
        </p:nvPicPr>
        <p:blipFill>
          <a:blip r:embed="rId4">
            <a:extLst>
              <a:ext uri="{28A0092B-C50C-407E-A947-70E740481C1C}">
                <a14:useLocalDpi xmlns:a14="http://schemas.microsoft.com/office/drawing/2010/main" val="0"/>
              </a:ext>
            </a:extLst>
          </a:blip>
          <a:srcRect l="19780" t="22893" r="19780" b="22893"/>
          <a:stretch>
            <a:fillRect/>
          </a:stretch>
        </p:blipFill>
        <p:spPr bwMode="auto">
          <a:xfrm>
            <a:off x="581025" y="3608388"/>
            <a:ext cx="3943350" cy="3059112"/>
          </a:xfrm>
          <a:prstGeom prst="rect">
            <a:avLst/>
          </a:prstGeom>
          <a:noFill/>
          <a:extLst>
            <a:ext uri="{909E8E84-426E-40dd-AFC4-6F175D3DCCD1}">
              <a14:hiddenFill xmlns:a14="http://schemas.microsoft.com/office/drawing/2010/main">
                <a:solidFill>
                  <a:srgbClr val="FFFFFF"/>
                </a:solidFill>
              </a14:hiddenFill>
            </a:ext>
          </a:extLst>
        </p:spPr>
      </p:pic>
      <p:sp>
        <p:nvSpPr>
          <p:cNvPr id="22532" name="Text Box 1028"/>
          <p:cNvSpPr txBox="1">
            <a:spLocks noChangeArrowheads="1"/>
          </p:cNvSpPr>
          <p:nvPr/>
        </p:nvSpPr>
        <p:spPr bwMode="auto">
          <a:xfrm>
            <a:off x="873125" y="3514725"/>
            <a:ext cx="72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6600CC"/>
                </a:solidFill>
              </a:rPr>
              <a:t>G58</a:t>
            </a:r>
            <a:endParaRPr lang="en-US"/>
          </a:p>
        </p:txBody>
      </p:sp>
      <p:sp>
        <p:nvSpPr>
          <p:cNvPr id="22533" name="Text Box 1029"/>
          <p:cNvSpPr txBox="1">
            <a:spLocks noChangeArrowheads="1"/>
          </p:cNvSpPr>
          <p:nvPr/>
        </p:nvSpPr>
        <p:spPr bwMode="auto">
          <a:xfrm>
            <a:off x="4048125" y="6143625"/>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FF0000"/>
                </a:solidFill>
              </a:rPr>
              <a:t>A12</a:t>
            </a:r>
            <a:endParaRPr lang="en-US"/>
          </a:p>
        </p:txBody>
      </p:sp>
      <p:sp>
        <p:nvSpPr>
          <p:cNvPr id="22534" name="Text Box 1030"/>
          <p:cNvSpPr txBox="1">
            <a:spLocks noChangeArrowheads="1"/>
          </p:cNvSpPr>
          <p:nvPr/>
        </p:nvSpPr>
        <p:spPr bwMode="auto">
          <a:xfrm>
            <a:off x="822325" y="365125"/>
            <a:ext cx="7096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b="1">
                <a:solidFill>
                  <a:srgbClr val="FF0000"/>
                </a:solidFill>
              </a:rPr>
              <a:t>A59</a:t>
            </a:r>
            <a:endParaRPr lang="en-US"/>
          </a:p>
        </p:txBody>
      </p:sp>
      <p:sp>
        <p:nvSpPr>
          <p:cNvPr id="22535" name="Text Box 1031"/>
          <p:cNvSpPr txBox="1">
            <a:spLocks noChangeArrowheads="1"/>
          </p:cNvSpPr>
          <p:nvPr/>
        </p:nvSpPr>
        <p:spPr bwMode="auto">
          <a:xfrm>
            <a:off x="3946525" y="2892425"/>
            <a:ext cx="725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6600CC"/>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6600CC"/>
                </a:solidFill>
              </a:rPr>
              <a:t>G11</a:t>
            </a:r>
            <a:endParaRPr lang="en-US"/>
          </a:p>
        </p:txBody>
      </p:sp>
      <p:sp>
        <p:nvSpPr>
          <p:cNvPr id="22537" name="Text Box 1033"/>
          <p:cNvSpPr txBox="1">
            <a:spLocks noChangeArrowheads="1"/>
          </p:cNvSpPr>
          <p:nvPr/>
        </p:nvSpPr>
        <p:spPr bwMode="auto">
          <a:xfrm>
            <a:off x="3552825" y="293688"/>
            <a:ext cx="49672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t>Two plasmid proof-of-principle</a:t>
            </a:r>
            <a:endParaRPr lang="en-US"/>
          </a:p>
        </p:txBody>
      </p:sp>
      <p:graphicFrame>
        <p:nvGraphicFramePr>
          <p:cNvPr id="22609" name="Group 1105"/>
          <p:cNvGraphicFramePr>
            <a:graphicFrameLocks noGrp="1"/>
          </p:cNvGraphicFramePr>
          <p:nvPr/>
        </p:nvGraphicFramePr>
        <p:xfrm>
          <a:off x="4883150" y="1397000"/>
          <a:ext cx="3752850" cy="4932679"/>
        </p:xfrm>
        <a:graphic>
          <a:graphicData uri="http://schemas.openxmlformats.org/drawingml/2006/table">
            <a:tbl>
              <a:tblPr/>
              <a:tblGrid>
                <a:gridCol w="1200150"/>
                <a:gridCol w="1320800"/>
                <a:gridCol w="1231900"/>
              </a:tblGrid>
              <a:tr h="7874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RNA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Protein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RR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G11C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G11A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95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G11U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A12N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G58N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A59N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F85A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20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08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WT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500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610" name="Rectangle 1106"/>
          <p:cNvSpPr>
            <a:spLocks noGrp="1" noChangeArrowheads="1"/>
          </p:cNvSpPr>
          <p:nvPr>
            <p:ph type="title" idx="4294967295"/>
          </p:nvPr>
        </p:nvSpPr>
        <p:spPr/>
        <p:txBody>
          <a:bodyPr/>
          <a:lstStyle/>
          <a:p>
            <a:r>
              <a:rPr lang="en-US"/>
              <a:t>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t>Search for Suppressors </a:t>
            </a:r>
            <a:r>
              <a:rPr lang="en-US" sz="3600" b="1" i="1"/>
              <a:t>(moderate)</a:t>
            </a:r>
            <a:endParaRPr lang="en-US"/>
          </a:p>
        </p:txBody>
      </p:sp>
      <p:graphicFrame>
        <p:nvGraphicFramePr>
          <p:cNvPr id="23596" name="Group 44"/>
          <p:cNvGraphicFramePr>
            <a:graphicFrameLocks noGrp="1"/>
          </p:cNvGraphicFramePr>
          <p:nvPr>
            <p:ph type="tbl" idx="1"/>
          </p:nvPr>
        </p:nvGraphicFramePr>
        <p:xfrm>
          <a:off x="685800" y="1981200"/>
          <a:ext cx="7772400" cy="4803648"/>
        </p:xfrm>
        <a:graphic>
          <a:graphicData uri="http://schemas.openxmlformats.org/drawingml/2006/table">
            <a:tbl>
              <a:tblPr/>
              <a:tblGrid>
                <a:gridCol w="1943100"/>
                <a:gridCol w="1943100"/>
                <a:gridCol w="1943100"/>
                <a:gridCol w="1943100"/>
              </a:tblGrid>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RNAs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RR-WTL30e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Suppressor</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L30e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Improved RR</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G11A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95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none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G11U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15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none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A55G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none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Times" charset="0"/>
                        <a:ea typeface="ＭＳ Ｐゴシック"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G56U</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Gly88Ser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40</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A57G</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55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Asn74Ala</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Pro49Cys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85</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charset="0"/>
                          <a:ea typeface="ＭＳ Ｐゴシック" charset="0"/>
                        </a:rPr>
                        <a:t>62</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1295400" y="381000"/>
            <a:ext cx="61706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800" b="1">
                <a:cs typeface="+mn-cs"/>
              </a:rPr>
              <a:t>RNA is </a:t>
            </a:r>
            <a:r>
              <a:rPr lang="ja-JP" altLang="en-US" sz="2800" b="1">
                <a:latin typeface="Arial"/>
                <a:cs typeface="+mn-cs"/>
              </a:rPr>
              <a:t>“</a:t>
            </a:r>
            <a:r>
              <a:rPr lang="en-US" sz="2800" b="1">
                <a:cs typeface="+mn-cs"/>
              </a:rPr>
              <a:t>central</a:t>
            </a:r>
            <a:r>
              <a:rPr lang="ja-JP" altLang="en-US" sz="2800" b="1">
                <a:latin typeface="Arial"/>
                <a:cs typeface="+mn-cs"/>
              </a:rPr>
              <a:t>”</a:t>
            </a:r>
            <a:r>
              <a:rPr lang="en-US" sz="2800" b="1">
                <a:cs typeface="+mn-cs"/>
              </a:rPr>
              <a:t> in the Central Dogma</a:t>
            </a:r>
            <a:endParaRPr lang="en-US">
              <a:cs typeface="+mn-cs"/>
            </a:endParaRPr>
          </a:p>
        </p:txBody>
      </p:sp>
      <p:sp>
        <p:nvSpPr>
          <p:cNvPr id="6147" name="Text Box 3"/>
          <p:cNvSpPr txBox="1">
            <a:spLocks noChangeArrowheads="1"/>
          </p:cNvSpPr>
          <p:nvPr/>
        </p:nvSpPr>
        <p:spPr bwMode="auto">
          <a:xfrm>
            <a:off x="609600" y="1447800"/>
            <a:ext cx="1065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3200" b="1">
                <a:cs typeface="+mn-cs"/>
              </a:rPr>
              <a:t>DNA</a:t>
            </a:r>
            <a:endParaRPr lang="en-US">
              <a:cs typeface="+mn-cs"/>
            </a:endParaRPr>
          </a:p>
        </p:txBody>
      </p:sp>
      <p:sp>
        <p:nvSpPr>
          <p:cNvPr id="6148" name="Text Box 4"/>
          <p:cNvSpPr txBox="1">
            <a:spLocks noChangeArrowheads="1"/>
          </p:cNvSpPr>
          <p:nvPr/>
        </p:nvSpPr>
        <p:spPr bwMode="auto">
          <a:xfrm>
            <a:off x="685800" y="2971800"/>
            <a:ext cx="8461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b="1">
                <a:cs typeface="+mn-cs"/>
              </a:rPr>
              <a:t>RNA</a:t>
            </a:r>
            <a:endParaRPr lang="en-US">
              <a:cs typeface="+mn-cs"/>
            </a:endParaRPr>
          </a:p>
        </p:txBody>
      </p:sp>
      <p:sp>
        <p:nvSpPr>
          <p:cNvPr id="5124" name="WordArt 5"/>
          <p:cNvSpPr>
            <a:spLocks noChangeArrowheads="1" noChangeShapeType="1" noTextEdit="1"/>
          </p:cNvSpPr>
          <p:nvPr/>
        </p:nvSpPr>
        <p:spPr bwMode="auto">
          <a:xfrm>
            <a:off x="381000" y="5105400"/>
            <a:ext cx="2082800" cy="647700"/>
          </a:xfrm>
          <a:prstGeom prst="rect">
            <a:avLst/>
          </a:prstGeom>
        </p:spPr>
        <p:txBody>
          <a:bodyPr wrap="none" fromWordArt="1">
            <a:prstTxWarp prst="textPlain">
              <a:avLst>
                <a:gd name="adj" fmla="val 50000"/>
              </a:avLst>
            </a:prstTxWarp>
          </a:bodyPr>
          <a:lstStyle/>
          <a:p>
            <a:pPr algn="ct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4997"/>
                    </a:srgbClr>
                  </a:outerShdw>
                </a:effectLst>
                <a:latin typeface="Arial Black"/>
                <a:ea typeface="Arial Black"/>
                <a:cs typeface="Arial Black"/>
              </a:rPr>
              <a:t>Proteins</a:t>
            </a:r>
          </a:p>
        </p:txBody>
      </p:sp>
      <p:sp>
        <p:nvSpPr>
          <p:cNvPr id="6150" name="Line 6"/>
          <p:cNvSpPr>
            <a:spLocks noChangeShapeType="1"/>
          </p:cNvSpPr>
          <p:nvPr/>
        </p:nvSpPr>
        <p:spPr bwMode="auto">
          <a:xfrm>
            <a:off x="1524000" y="1981200"/>
            <a:ext cx="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51" name="Line 7"/>
          <p:cNvSpPr>
            <a:spLocks noChangeShapeType="1"/>
          </p:cNvSpPr>
          <p:nvPr/>
        </p:nvSpPr>
        <p:spPr bwMode="auto">
          <a:xfrm>
            <a:off x="1447800" y="3657600"/>
            <a:ext cx="0" cy="1066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52" name="AutoShape 8"/>
          <p:cNvSpPr>
            <a:spLocks noChangeArrowheads="1"/>
          </p:cNvSpPr>
          <p:nvPr/>
        </p:nvSpPr>
        <p:spPr bwMode="auto">
          <a:xfrm>
            <a:off x="609600" y="1981200"/>
            <a:ext cx="609600" cy="381000"/>
          </a:xfrm>
          <a:prstGeom prst="curvedUpArrow">
            <a:avLst>
              <a:gd name="adj1" fmla="val 32000"/>
              <a:gd name="adj2" fmla="val 64000"/>
              <a:gd name="adj3" fmla="val 33333"/>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5128" name="Group 9"/>
          <p:cNvGrpSpPr>
            <a:grpSpLocks/>
          </p:cNvGrpSpPr>
          <p:nvPr/>
        </p:nvGrpSpPr>
        <p:grpSpPr bwMode="auto">
          <a:xfrm rot="-5400000">
            <a:off x="3432969" y="834231"/>
            <a:ext cx="941388" cy="2016125"/>
            <a:chOff x="2414" y="1157"/>
            <a:chExt cx="593" cy="1270"/>
          </a:xfrm>
        </p:grpSpPr>
        <p:sp>
          <p:nvSpPr>
            <p:cNvPr id="5146" name="Freeform 10"/>
            <p:cNvSpPr>
              <a:spLocks/>
            </p:cNvSpPr>
            <p:nvPr/>
          </p:nvSpPr>
          <p:spPr bwMode="auto">
            <a:xfrm>
              <a:off x="2458" y="1468"/>
              <a:ext cx="533" cy="423"/>
            </a:xfrm>
            <a:custGeom>
              <a:avLst/>
              <a:gdLst>
                <a:gd name="T0" fmla="*/ 313 w 533"/>
                <a:gd name="T1" fmla="*/ 150 h 423"/>
                <a:gd name="T2" fmla="*/ 346 w 533"/>
                <a:gd name="T3" fmla="*/ 128 h 423"/>
                <a:gd name="T4" fmla="*/ 384 w 533"/>
                <a:gd name="T5" fmla="*/ 107 h 423"/>
                <a:gd name="T6" fmla="*/ 412 w 533"/>
                <a:gd name="T7" fmla="*/ 86 h 423"/>
                <a:gd name="T8" fmla="*/ 428 w 533"/>
                <a:gd name="T9" fmla="*/ 70 h 423"/>
                <a:gd name="T10" fmla="*/ 445 w 533"/>
                <a:gd name="T11" fmla="*/ 54 h 423"/>
                <a:gd name="T12" fmla="*/ 450 w 533"/>
                <a:gd name="T13" fmla="*/ 37 h 423"/>
                <a:gd name="T14" fmla="*/ 456 w 533"/>
                <a:gd name="T15" fmla="*/ 21 h 423"/>
                <a:gd name="T16" fmla="*/ 461 w 533"/>
                <a:gd name="T17" fmla="*/ 0 h 423"/>
                <a:gd name="T18" fmla="*/ 478 w 533"/>
                <a:gd name="T19" fmla="*/ 5 h 423"/>
                <a:gd name="T20" fmla="*/ 494 w 533"/>
                <a:gd name="T21" fmla="*/ 11 h 423"/>
                <a:gd name="T22" fmla="*/ 505 w 533"/>
                <a:gd name="T23" fmla="*/ 27 h 423"/>
                <a:gd name="T24" fmla="*/ 516 w 533"/>
                <a:gd name="T25" fmla="*/ 43 h 423"/>
                <a:gd name="T26" fmla="*/ 522 w 533"/>
                <a:gd name="T27" fmla="*/ 54 h 423"/>
                <a:gd name="T28" fmla="*/ 527 w 533"/>
                <a:gd name="T29" fmla="*/ 70 h 423"/>
                <a:gd name="T30" fmla="*/ 527 w 533"/>
                <a:gd name="T31" fmla="*/ 80 h 423"/>
                <a:gd name="T32" fmla="*/ 533 w 533"/>
                <a:gd name="T33" fmla="*/ 102 h 423"/>
                <a:gd name="T34" fmla="*/ 527 w 533"/>
                <a:gd name="T35" fmla="*/ 112 h 423"/>
                <a:gd name="T36" fmla="*/ 522 w 533"/>
                <a:gd name="T37" fmla="*/ 128 h 423"/>
                <a:gd name="T38" fmla="*/ 511 w 533"/>
                <a:gd name="T39" fmla="*/ 139 h 423"/>
                <a:gd name="T40" fmla="*/ 494 w 533"/>
                <a:gd name="T41" fmla="*/ 150 h 423"/>
                <a:gd name="T42" fmla="*/ 478 w 533"/>
                <a:gd name="T43" fmla="*/ 166 h 423"/>
                <a:gd name="T44" fmla="*/ 302 w 533"/>
                <a:gd name="T45" fmla="*/ 273 h 423"/>
                <a:gd name="T46" fmla="*/ 143 w 533"/>
                <a:gd name="T47" fmla="*/ 364 h 423"/>
                <a:gd name="T48" fmla="*/ 121 w 533"/>
                <a:gd name="T49" fmla="*/ 375 h 423"/>
                <a:gd name="T50" fmla="*/ 116 w 533"/>
                <a:gd name="T51" fmla="*/ 380 h 423"/>
                <a:gd name="T52" fmla="*/ 105 w 533"/>
                <a:gd name="T53" fmla="*/ 391 h 423"/>
                <a:gd name="T54" fmla="*/ 99 w 533"/>
                <a:gd name="T55" fmla="*/ 402 h 423"/>
                <a:gd name="T56" fmla="*/ 94 w 533"/>
                <a:gd name="T57" fmla="*/ 423 h 423"/>
                <a:gd name="T58" fmla="*/ 55 w 533"/>
                <a:gd name="T59" fmla="*/ 412 h 423"/>
                <a:gd name="T60" fmla="*/ 22 w 533"/>
                <a:gd name="T61" fmla="*/ 396 h 423"/>
                <a:gd name="T62" fmla="*/ 11 w 533"/>
                <a:gd name="T63" fmla="*/ 380 h 423"/>
                <a:gd name="T64" fmla="*/ 0 w 533"/>
                <a:gd name="T65" fmla="*/ 369 h 423"/>
                <a:gd name="T66" fmla="*/ 0 w 533"/>
                <a:gd name="T67" fmla="*/ 353 h 423"/>
                <a:gd name="T68" fmla="*/ 6 w 533"/>
                <a:gd name="T69" fmla="*/ 343 h 423"/>
                <a:gd name="T70" fmla="*/ 17 w 533"/>
                <a:gd name="T71" fmla="*/ 321 h 423"/>
                <a:gd name="T72" fmla="*/ 28 w 533"/>
                <a:gd name="T73" fmla="*/ 311 h 423"/>
                <a:gd name="T74" fmla="*/ 44 w 533"/>
                <a:gd name="T75" fmla="*/ 300 h 423"/>
                <a:gd name="T76" fmla="*/ 61 w 533"/>
                <a:gd name="T77" fmla="*/ 289 h 423"/>
                <a:gd name="T78" fmla="*/ 94 w 533"/>
                <a:gd name="T79" fmla="*/ 273 h 423"/>
                <a:gd name="T80" fmla="*/ 132 w 533"/>
                <a:gd name="T81" fmla="*/ 252 h 423"/>
                <a:gd name="T82" fmla="*/ 313 w 533"/>
                <a:gd name="T83" fmla="*/ 150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3" h="423">
                  <a:moveTo>
                    <a:pt x="313" y="150"/>
                  </a:moveTo>
                  <a:lnTo>
                    <a:pt x="346" y="128"/>
                  </a:lnTo>
                  <a:lnTo>
                    <a:pt x="384" y="107"/>
                  </a:lnTo>
                  <a:lnTo>
                    <a:pt x="412" y="86"/>
                  </a:lnTo>
                  <a:lnTo>
                    <a:pt x="428" y="70"/>
                  </a:lnTo>
                  <a:lnTo>
                    <a:pt x="445" y="54"/>
                  </a:lnTo>
                  <a:lnTo>
                    <a:pt x="450" y="37"/>
                  </a:lnTo>
                  <a:lnTo>
                    <a:pt x="456" y="21"/>
                  </a:lnTo>
                  <a:lnTo>
                    <a:pt x="461" y="0"/>
                  </a:lnTo>
                  <a:lnTo>
                    <a:pt x="478" y="5"/>
                  </a:lnTo>
                  <a:lnTo>
                    <a:pt x="494" y="11"/>
                  </a:lnTo>
                  <a:lnTo>
                    <a:pt x="505" y="27"/>
                  </a:lnTo>
                  <a:lnTo>
                    <a:pt x="516" y="43"/>
                  </a:lnTo>
                  <a:lnTo>
                    <a:pt x="522" y="54"/>
                  </a:lnTo>
                  <a:lnTo>
                    <a:pt x="527" y="70"/>
                  </a:lnTo>
                  <a:lnTo>
                    <a:pt x="527" y="80"/>
                  </a:lnTo>
                  <a:lnTo>
                    <a:pt x="533" y="102"/>
                  </a:lnTo>
                  <a:lnTo>
                    <a:pt x="527" y="112"/>
                  </a:lnTo>
                  <a:lnTo>
                    <a:pt x="522" y="128"/>
                  </a:lnTo>
                  <a:lnTo>
                    <a:pt x="511" y="139"/>
                  </a:lnTo>
                  <a:lnTo>
                    <a:pt x="494" y="150"/>
                  </a:lnTo>
                  <a:lnTo>
                    <a:pt x="478" y="166"/>
                  </a:lnTo>
                  <a:lnTo>
                    <a:pt x="302" y="273"/>
                  </a:lnTo>
                  <a:lnTo>
                    <a:pt x="143" y="364"/>
                  </a:lnTo>
                  <a:lnTo>
                    <a:pt x="121" y="375"/>
                  </a:lnTo>
                  <a:lnTo>
                    <a:pt x="116" y="380"/>
                  </a:lnTo>
                  <a:lnTo>
                    <a:pt x="105" y="391"/>
                  </a:lnTo>
                  <a:lnTo>
                    <a:pt x="99" y="402"/>
                  </a:lnTo>
                  <a:lnTo>
                    <a:pt x="94" y="423"/>
                  </a:lnTo>
                  <a:lnTo>
                    <a:pt x="55" y="412"/>
                  </a:lnTo>
                  <a:lnTo>
                    <a:pt x="22" y="396"/>
                  </a:lnTo>
                  <a:lnTo>
                    <a:pt x="11" y="380"/>
                  </a:lnTo>
                  <a:lnTo>
                    <a:pt x="0" y="369"/>
                  </a:lnTo>
                  <a:lnTo>
                    <a:pt x="0" y="353"/>
                  </a:lnTo>
                  <a:lnTo>
                    <a:pt x="6" y="343"/>
                  </a:lnTo>
                  <a:lnTo>
                    <a:pt x="17" y="321"/>
                  </a:lnTo>
                  <a:lnTo>
                    <a:pt x="28" y="311"/>
                  </a:lnTo>
                  <a:lnTo>
                    <a:pt x="44" y="300"/>
                  </a:lnTo>
                  <a:lnTo>
                    <a:pt x="61" y="289"/>
                  </a:lnTo>
                  <a:lnTo>
                    <a:pt x="94" y="273"/>
                  </a:lnTo>
                  <a:lnTo>
                    <a:pt x="132" y="252"/>
                  </a:lnTo>
                  <a:lnTo>
                    <a:pt x="313" y="150"/>
                  </a:lnTo>
                  <a:close/>
                </a:path>
              </a:pathLst>
            </a:custGeom>
            <a:solidFill>
              <a:srgbClr val="800000"/>
            </a:solidFill>
            <a:ln w="7938">
              <a:solidFill>
                <a:srgbClr val="800000"/>
              </a:solidFill>
              <a:prstDash val="solid"/>
              <a:round/>
              <a:headEnd/>
              <a:tailEnd/>
            </a:ln>
          </p:spPr>
          <p:txBody>
            <a:bodyPr/>
            <a:lstStyle/>
            <a:p>
              <a:endParaRPr lang="en-US"/>
            </a:p>
          </p:txBody>
        </p:sp>
        <p:sp>
          <p:nvSpPr>
            <p:cNvPr id="5147" name="Freeform 11"/>
            <p:cNvSpPr>
              <a:spLocks/>
            </p:cNvSpPr>
            <p:nvPr/>
          </p:nvSpPr>
          <p:spPr bwMode="auto">
            <a:xfrm>
              <a:off x="2458" y="1157"/>
              <a:ext cx="522" cy="456"/>
            </a:xfrm>
            <a:custGeom>
              <a:avLst/>
              <a:gdLst>
                <a:gd name="T0" fmla="*/ 236 w 522"/>
                <a:gd name="T1" fmla="*/ 199 h 456"/>
                <a:gd name="T2" fmla="*/ 313 w 522"/>
                <a:gd name="T3" fmla="*/ 150 h 456"/>
                <a:gd name="T4" fmla="*/ 363 w 522"/>
                <a:gd name="T5" fmla="*/ 118 h 456"/>
                <a:gd name="T6" fmla="*/ 406 w 522"/>
                <a:gd name="T7" fmla="*/ 91 h 456"/>
                <a:gd name="T8" fmla="*/ 434 w 522"/>
                <a:gd name="T9" fmla="*/ 70 h 456"/>
                <a:gd name="T10" fmla="*/ 450 w 522"/>
                <a:gd name="T11" fmla="*/ 54 h 456"/>
                <a:gd name="T12" fmla="*/ 467 w 522"/>
                <a:gd name="T13" fmla="*/ 43 h 456"/>
                <a:gd name="T14" fmla="*/ 483 w 522"/>
                <a:gd name="T15" fmla="*/ 27 h 456"/>
                <a:gd name="T16" fmla="*/ 489 w 522"/>
                <a:gd name="T17" fmla="*/ 16 h 456"/>
                <a:gd name="T18" fmla="*/ 500 w 522"/>
                <a:gd name="T19" fmla="*/ 0 h 456"/>
                <a:gd name="T20" fmla="*/ 505 w 522"/>
                <a:gd name="T21" fmla="*/ 16 h 456"/>
                <a:gd name="T22" fmla="*/ 511 w 522"/>
                <a:gd name="T23" fmla="*/ 27 h 456"/>
                <a:gd name="T24" fmla="*/ 511 w 522"/>
                <a:gd name="T25" fmla="*/ 43 h 456"/>
                <a:gd name="T26" fmla="*/ 516 w 522"/>
                <a:gd name="T27" fmla="*/ 59 h 456"/>
                <a:gd name="T28" fmla="*/ 522 w 522"/>
                <a:gd name="T29" fmla="*/ 81 h 456"/>
                <a:gd name="T30" fmla="*/ 522 w 522"/>
                <a:gd name="T31" fmla="*/ 97 h 456"/>
                <a:gd name="T32" fmla="*/ 522 w 522"/>
                <a:gd name="T33" fmla="*/ 107 h 456"/>
                <a:gd name="T34" fmla="*/ 522 w 522"/>
                <a:gd name="T35" fmla="*/ 118 h 456"/>
                <a:gd name="T36" fmla="*/ 516 w 522"/>
                <a:gd name="T37" fmla="*/ 129 h 456"/>
                <a:gd name="T38" fmla="*/ 505 w 522"/>
                <a:gd name="T39" fmla="*/ 134 h 456"/>
                <a:gd name="T40" fmla="*/ 494 w 522"/>
                <a:gd name="T41" fmla="*/ 145 h 456"/>
                <a:gd name="T42" fmla="*/ 483 w 522"/>
                <a:gd name="T43" fmla="*/ 156 h 456"/>
                <a:gd name="T44" fmla="*/ 456 w 522"/>
                <a:gd name="T45" fmla="*/ 172 h 456"/>
                <a:gd name="T46" fmla="*/ 434 w 522"/>
                <a:gd name="T47" fmla="*/ 188 h 456"/>
                <a:gd name="T48" fmla="*/ 242 w 522"/>
                <a:gd name="T49" fmla="*/ 306 h 456"/>
                <a:gd name="T50" fmla="*/ 94 w 522"/>
                <a:gd name="T51" fmla="*/ 397 h 456"/>
                <a:gd name="T52" fmla="*/ 83 w 522"/>
                <a:gd name="T53" fmla="*/ 407 h 456"/>
                <a:gd name="T54" fmla="*/ 72 w 522"/>
                <a:gd name="T55" fmla="*/ 418 h 456"/>
                <a:gd name="T56" fmla="*/ 66 w 522"/>
                <a:gd name="T57" fmla="*/ 423 h 456"/>
                <a:gd name="T58" fmla="*/ 66 w 522"/>
                <a:gd name="T59" fmla="*/ 434 h 456"/>
                <a:gd name="T60" fmla="*/ 66 w 522"/>
                <a:gd name="T61" fmla="*/ 445 h 456"/>
                <a:gd name="T62" fmla="*/ 66 w 522"/>
                <a:gd name="T63" fmla="*/ 456 h 456"/>
                <a:gd name="T64" fmla="*/ 61 w 522"/>
                <a:gd name="T65" fmla="*/ 450 h 456"/>
                <a:gd name="T66" fmla="*/ 50 w 522"/>
                <a:gd name="T67" fmla="*/ 445 h 456"/>
                <a:gd name="T68" fmla="*/ 44 w 522"/>
                <a:gd name="T69" fmla="*/ 439 h 456"/>
                <a:gd name="T70" fmla="*/ 33 w 522"/>
                <a:gd name="T71" fmla="*/ 434 h 456"/>
                <a:gd name="T72" fmla="*/ 22 w 522"/>
                <a:gd name="T73" fmla="*/ 429 h 456"/>
                <a:gd name="T74" fmla="*/ 11 w 522"/>
                <a:gd name="T75" fmla="*/ 418 h 456"/>
                <a:gd name="T76" fmla="*/ 6 w 522"/>
                <a:gd name="T77" fmla="*/ 413 h 456"/>
                <a:gd name="T78" fmla="*/ 0 w 522"/>
                <a:gd name="T79" fmla="*/ 402 h 456"/>
                <a:gd name="T80" fmla="*/ 0 w 522"/>
                <a:gd name="T81" fmla="*/ 391 h 456"/>
                <a:gd name="T82" fmla="*/ 0 w 522"/>
                <a:gd name="T83" fmla="*/ 375 h 456"/>
                <a:gd name="T84" fmla="*/ 0 w 522"/>
                <a:gd name="T85" fmla="*/ 365 h 456"/>
                <a:gd name="T86" fmla="*/ 0 w 522"/>
                <a:gd name="T87" fmla="*/ 354 h 456"/>
                <a:gd name="T88" fmla="*/ 6 w 522"/>
                <a:gd name="T89" fmla="*/ 348 h 456"/>
                <a:gd name="T90" fmla="*/ 17 w 522"/>
                <a:gd name="T91" fmla="*/ 338 h 456"/>
                <a:gd name="T92" fmla="*/ 33 w 522"/>
                <a:gd name="T93" fmla="*/ 327 h 456"/>
                <a:gd name="T94" fmla="*/ 61 w 522"/>
                <a:gd name="T95" fmla="*/ 311 h 456"/>
                <a:gd name="T96" fmla="*/ 143 w 522"/>
                <a:gd name="T97" fmla="*/ 257 h 456"/>
                <a:gd name="T98" fmla="*/ 236 w 522"/>
                <a:gd name="T99" fmla="*/ 199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56">
                  <a:moveTo>
                    <a:pt x="236" y="199"/>
                  </a:moveTo>
                  <a:lnTo>
                    <a:pt x="313" y="150"/>
                  </a:lnTo>
                  <a:lnTo>
                    <a:pt x="363" y="118"/>
                  </a:lnTo>
                  <a:lnTo>
                    <a:pt x="406" y="91"/>
                  </a:lnTo>
                  <a:lnTo>
                    <a:pt x="434" y="70"/>
                  </a:lnTo>
                  <a:lnTo>
                    <a:pt x="450" y="54"/>
                  </a:lnTo>
                  <a:lnTo>
                    <a:pt x="467" y="43"/>
                  </a:lnTo>
                  <a:lnTo>
                    <a:pt x="483" y="27"/>
                  </a:lnTo>
                  <a:lnTo>
                    <a:pt x="489" y="16"/>
                  </a:lnTo>
                  <a:lnTo>
                    <a:pt x="500" y="0"/>
                  </a:lnTo>
                  <a:lnTo>
                    <a:pt x="505" y="16"/>
                  </a:lnTo>
                  <a:lnTo>
                    <a:pt x="511" y="27"/>
                  </a:lnTo>
                  <a:lnTo>
                    <a:pt x="511" y="43"/>
                  </a:lnTo>
                  <a:lnTo>
                    <a:pt x="516" y="59"/>
                  </a:lnTo>
                  <a:lnTo>
                    <a:pt x="522" y="81"/>
                  </a:lnTo>
                  <a:lnTo>
                    <a:pt x="522" y="97"/>
                  </a:lnTo>
                  <a:lnTo>
                    <a:pt x="522" y="107"/>
                  </a:lnTo>
                  <a:lnTo>
                    <a:pt x="522" y="118"/>
                  </a:lnTo>
                  <a:lnTo>
                    <a:pt x="516" y="129"/>
                  </a:lnTo>
                  <a:lnTo>
                    <a:pt x="505" y="134"/>
                  </a:lnTo>
                  <a:lnTo>
                    <a:pt x="494" y="145"/>
                  </a:lnTo>
                  <a:lnTo>
                    <a:pt x="483" y="156"/>
                  </a:lnTo>
                  <a:lnTo>
                    <a:pt x="456" y="172"/>
                  </a:lnTo>
                  <a:lnTo>
                    <a:pt x="434" y="188"/>
                  </a:lnTo>
                  <a:lnTo>
                    <a:pt x="242" y="306"/>
                  </a:lnTo>
                  <a:lnTo>
                    <a:pt x="94" y="397"/>
                  </a:lnTo>
                  <a:lnTo>
                    <a:pt x="83" y="407"/>
                  </a:lnTo>
                  <a:lnTo>
                    <a:pt x="72" y="418"/>
                  </a:lnTo>
                  <a:lnTo>
                    <a:pt x="66" y="423"/>
                  </a:lnTo>
                  <a:lnTo>
                    <a:pt x="66" y="434"/>
                  </a:lnTo>
                  <a:lnTo>
                    <a:pt x="66" y="445"/>
                  </a:lnTo>
                  <a:lnTo>
                    <a:pt x="66" y="456"/>
                  </a:lnTo>
                  <a:lnTo>
                    <a:pt x="61" y="450"/>
                  </a:lnTo>
                  <a:lnTo>
                    <a:pt x="50" y="445"/>
                  </a:lnTo>
                  <a:lnTo>
                    <a:pt x="44" y="439"/>
                  </a:lnTo>
                  <a:lnTo>
                    <a:pt x="33" y="434"/>
                  </a:lnTo>
                  <a:lnTo>
                    <a:pt x="22" y="429"/>
                  </a:lnTo>
                  <a:lnTo>
                    <a:pt x="11" y="418"/>
                  </a:lnTo>
                  <a:lnTo>
                    <a:pt x="6" y="413"/>
                  </a:lnTo>
                  <a:lnTo>
                    <a:pt x="0" y="402"/>
                  </a:lnTo>
                  <a:lnTo>
                    <a:pt x="0" y="391"/>
                  </a:lnTo>
                  <a:lnTo>
                    <a:pt x="0" y="375"/>
                  </a:lnTo>
                  <a:lnTo>
                    <a:pt x="0" y="365"/>
                  </a:lnTo>
                  <a:lnTo>
                    <a:pt x="0" y="354"/>
                  </a:lnTo>
                  <a:lnTo>
                    <a:pt x="6" y="348"/>
                  </a:lnTo>
                  <a:lnTo>
                    <a:pt x="17" y="338"/>
                  </a:lnTo>
                  <a:lnTo>
                    <a:pt x="33" y="327"/>
                  </a:lnTo>
                  <a:lnTo>
                    <a:pt x="61" y="311"/>
                  </a:lnTo>
                  <a:lnTo>
                    <a:pt x="143" y="257"/>
                  </a:lnTo>
                  <a:lnTo>
                    <a:pt x="236" y="199"/>
                  </a:lnTo>
                  <a:close/>
                </a:path>
              </a:pathLst>
            </a:custGeom>
            <a:solidFill>
              <a:srgbClr val="800000"/>
            </a:solidFill>
            <a:ln w="7938">
              <a:solidFill>
                <a:srgbClr val="800000"/>
              </a:solidFill>
              <a:prstDash val="solid"/>
              <a:round/>
              <a:headEnd/>
              <a:tailEnd/>
            </a:ln>
          </p:spPr>
          <p:txBody>
            <a:bodyPr/>
            <a:lstStyle/>
            <a:p>
              <a:endParaRPr lang="en-US"/>
            </a:p>
          </p:txBody>
        </p:sp>
        <p:sp>
          <p:nvSpPr>
            <p:cNvPr id="5148" name="Freeform 12"/>
            <p:cNvSpPr>
              <a:spLocks/>
            </p:cNvSpPr>
            <p:nvPr/>
          </p:nvSpPr>
          <p:spPr bwMode="auto">
            <a:xfrm>
              <a:off x="2453" y="1704"/>
              <a:ext cx="549" cy="449"/>
            </a:xfrm>
            <a:custGeom>
              <a:avLst/>
              <a:gdLst>
                <a:gd name="T0" fmla="*/ 263 w 549"/>
                <a:gd name="T1" fmla="*/ 187 h 449"/>
                <a:gd name="T2" fmla="*/ 329 w 549"/>
                <a:gd name="T3" fmla="*/ 150 h 449"/>
                <a:gd name="T4" fmla="*/ 378 w 549"/>
                <a:gd name="T5" fmla="*/ 117 h 449"/>
                <a:gd name="T6" fmla="*/ 411 w 549"/>
                <a:gd name="T7" fmla="*/ 96 h 449"/>
                <a:gd name="T8" fmla="*/ 433 w 549"/>
                <a:gd name="T9" fmla="*/ 75 h 449"/>
                <a:gd name="T10" fmla="*/ 444 w 549"/>
                <a:gd name="T11" fmla="*/ 64 h 449"/>
                <a:gd name="T12" fmla="*/ 455 w 549"/>
                <a:gd name="T13" fmla="*/ 53 h 449"/>
                <a:gd name="T14" fmla="*/ 461 w 549"/>
                <a:gd name="T15" fmla="*/ 21 h 449"/>
                <a:gd name="T16" fmla="*/ 466 w 549"/>
                <a:gd name="T17" fmla="*/ 5 h 449"/>
                <a:gd name="T18" fmla="*/ 499 w 549"/>
                <a:gd name="T19" fmla="*/ 0 h 449"/>
                <a:gd name="T20" fmla="*/ 549 w 549"/>
                <a:gd name="T21" fmla="*/ 112 h 449"/>
                <a:gd name="T22" fmla="*/ 538 w 549"/>
                <a:gd name="T23" fmla="*/ 123 h 449"/>
                <a:gd name="T24" fmla="*/ 527 w 549"/>
                <a:gd name="T25" fmla="*/ 139 h 449"/>
                <a:gd name="T26" fmla="*/ 516 w 549"/>
                <a:gd name="T27" fmla="*/ 150 h 449"/>
                <a:gd name="T28" fmla="*/ 499 w 549"/>
                <a:gd name="T29" fmla="*/ 160 h 449"/>
                <a:gd name="T30" fmla="*/ 477 w 549"/>
                <a:gd name="T31" fmla="*/ 171 h 449"/>
                <a:gd name="T32" fmla="*/ 450 w 549"/>
                <a:gd name="T33" fmla="*/ 192 h 449"/>
                <a:gd name="T34" fmla="*/ 252 w 549"/>
                <a:gd name="T35" fmla="*/ 305 h 449"/>
                <a:gd name="T36" fmla="*/ 93 w 549"/>
                <a:gd name="T37" fmla="*/ 396 h 449"/>
                <a:gd name="T38" fmla="*/ 82 w 549"/>
                <a:gd name="T39" fmla="*/ 407 h 449"/>
                <a:gd name="T40" fmla="*/ 71 w 549"/>
                <a:gd name="T41" fmla="*/ 412 h 449"/>
                <a:gd name="T42" fmla="*/ 66 w 549"/>
                <a:gd name="T43" fmla="*/ 423 h 449"/>
                <a:gd name="T44" fmla="*/ 66 w 549"/>
                <a:gd name="T45" fmla="*/ 433 h 449"/>
                <a:gd name="T46" fmla="*/ 66 w 549"/>
                <a:gd name="T47" fmla="*/ 439 h 449"/>
                <a:gd name="T48" fmla="*/ 66 w 549"/>
                <a:gd name="T49" fmla="*/ 449 h 449"/>
                <a:gd name="T50" fmla="*/ 60 w 549"/>
                <a:gd name="T51" fmla="*/ 449 h 449"/>
                <a:gd name="T52" fmla="*/ 49 w 549"/>
                <a:gd name="T53" fmla="*/ 444 h 449"/>
                <a:gd name="T54" fmla="*/ 44 w 549"/>
                <a:gd name="T55" fmla="*/ 439 h 449"/>
                <a:gd name="T56" fmla="*/ 33 w 549"/>
                <a:gd name="T57" fmla="*/ 433 h 449"/>
                <a:gd name="T58" fmla="*/ 22 w 549"/>
                <a:gd name="T59" fmla="*/ 428 h 449"/>
                <a:gd name="T60" fmla="*/ 16 w 549"/>
                <a:gd name="T61" fmla="*/ 417 h 449"/>
                <a:gd name="T62" fmla="*/ 5 w 549"/>
                <a:gd name="T63" fmla="*/ 407 h 449"/>
                <a:gd name="T64" fmla="*/ 0 w 549"/>
                <a:gd name="T65" fmla="*/ 401 h 449"/>
                <a:gd name="T66" fmla="*/ 0 w 549"/>
                <a:gd name="T67" fmla="*/ 385 h 449"/>
                <a:gd name="T68" fmla="*/ 0 w 549"/>
                <a:gd name="T69" fmla="*/ 374 h 449"/>
                <a:gd name="T70" fmla="*/ 0 w 549"/>
                <a:gd name="T71" fmla="*/ 364 h 449"/>
                <a:gd name="T72" fmla="*/ 5 w 549"/>
                <a:gd name="T73" fmla="*/ 353 h 449"/>
                <a:gd name="T74" fmla="*/ 11 w 549"/>
                <a:gd name="T75" fmla="*/ 342 h 449"/>
                <a:gd name="T76" fmla="*/ 16 w 549"/>
                <a:gd name="T77" fmla="*/ 337 h 449"/>
                <a:gd name="T78" fmla="*/ 33 w 549"/>
                <a:gd name="T79" fmla="*/ 321 h 449"/>
                <a:gd name="T80" fmla="*/ 60 w 549"/>
                <a:gd name="T81" fmla="*/ 305 h 449"/>
                <a:gd name="T82" fmla="*/ 132 w 549"/>
                <a:gd name="T83" fmla="*/ 262 h 449"/>
                <a:gd name="T84" fmla="*/ 263 w 549"/>
                <a:gd name="T85" fmla="*/ 187 h 4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9" h="449">
                  <a:moveTo>
                    <a:pt x="263" y="187"/>
                  </a:moveTo>
                  <a:lnTo>
                    <a:pt x="329" y="150"/>
                  </a:lnTo>
                  <a:lnTo>
                    <a:pt x="378" y="117"/>
                  </a:lnTo>
                  <a:lnTo>
                    <a:pt x="411" y="96"/>
                  </a:lnTo>
                  <a:lnTo>
                    <a:pt x="433" y="75"/>
                  </a:lnTo>
                  <a:lnTo>
                    <a:pt x="444" y="64"/>
                  </a:lnTo>
                  <a:lnTo>
                    <a:pt x="455" y="53"/>
                  </a:lnTo>
                  <a:lnTo>
                    <a:pt x="461" y="21"/>
                  </a:lnTo>
                  <a:lnTo>
                    <a:pt x="466" y="5"/>
                  </a:lnTo>
                  <a:lnTo>
                    <a:pt x="499" y="0"/>
                  </a:lnTo>
                  <a:lnTo>
                    <a:pt x="549" y="112"/>
                  </a:lnTo>
                  <a:lnTo>
                    <a:pt x="538" y="123"/>
                  </a:lnTo>
                  <a:lnTo>
                    <a:pt x="527" y="139"/>
                  </a:lnTo>
                  <a:lnTo>
                    <a:pt x="516" y="150"/>
                  </a:lnTo>
                  <a:lnTo>
                    <a:pt x="499" y="160"/>
                  </a:lnTo>
                  <a:lnTo>
                    <a:pt x="477" y="171"/>
                  </a:lnTo>
                  <a:lnTo>
                    <a:pt x="450" y="192"/>
                  </a:lnTo>
                  <a:lnTo>
                    <a:pt x="252" y="305"/>
                  </a:lnTo>
                  <a:lnTo>
                    <a:pt x="93" y="396"/>
                  </a:lnTo>
                  <a:lnTo>
                    <a:pt x="82" y="407"/>
                  </a:lnTo>
                  <a:lnTo>
                    <a:pt x="71" y="412"/>
                  </a:lnTo>
                  <a:lnTo>
                    <a:pt x="66" y="423"/>
                  </a:lnTo>
                  <a:lnTo>
                    <a:pt x="66" y="433"/>
                  </a:lnTo>
                  <a:lnTo>
                    <a:pt x="66" y="439"/>
                  </a:lnTo>
                  <a:lnTo>
                    <a:pt x="66" y="449"/>
                  </a:lnTo>
                  <a:lnTo>
                    <a:pt x="60" y="449"/>
                  </a:lnTo>
                  <a:lnTo>
                    <a:pt x="49" y="444"/>
                  </a:lnTo>
                  <a:lnTo>
                    <a:pt x="44" y="439"/>
                  </a:lnTo>
                  <a:lnTo>
                    <a:pt x="33" y="433"/>
                  </a:lnTo>
                  <a:lnTo>
                    <a:pt x="22" y="428"/>
                  </a:lnTo>
                  <a:lnTo>
                    <a:pt x="16" y="417"/>
                  </a:lnTo>
                  <a:lnTo>
                    <a:pt x="5" y="407"/>
                  </a:lnTo>
                  <a:lnTo>
                    <a:pt x="0" y="401"/>
                  </a:lnTo>
                  <a:lnTo>
                    <a:pt x="0" y="385"/>
                  </a:lnTo>
                  <a:lnTo>
                    <a:pt x="0" y="374"/>
                  </a:lnTo>
                  <a:lnTo>
                    <a:pt x="0" y="364"/>
                  </a:lnTo>
                  <a:lnTo>
                    <a:pt x="5" y="353"/>
                  </a:lnTo>
                  <a:lnTo>
                    <a:pt x="11" y="342"/>
                  </a:lnTo>
                  <a:lnTo>
                    <a:pt x="16" y="337"/>
                  </a:lnTo>
                  <a:lnTo>
                    <a:pt x="33" y="321"/>
                  </a:lnTo>
                  <a:lnTo>
                    <a:pt x="60" y="305"/>
                  </a:lnTo>
                  <a:lnTo>
                    <a:pt x="132" y="262"/>
                  </a:lnTo>
                  <a:lnTo>
                    <a:pt x="263" y="187"/>
                  </a:lnTo>
                  <a:close/>
                </a:path>
              </a:pathLst>
            </a:custGeom>
            <a:solidFill>
              <a:srgbClr val="800000"/>
            </a:solidFill>
            <a:ln w="7938">
              <a:solidFill>
                <a:srgbClr val="800000"/>
              </a:solidFill>
              <a:prstDash val="solid"/>
              <a:round/>
              <a:headEnd/>
              <a:tailEnd/>
            </a:ln>
          </p:spPr>
          <p:txBody>
            <a:bodyPr/>
            <a:lstStyle/>
            <a:p>
              <a:endParaRPr lang="en-US"/>
            </a:p>
          </p:txBody>
        </p:sp>
        <p:sp>
          <p:nvSpPr>
            <p:cNvPr id="5149" name="Freeform 13"/>
            <p:cNvSpPr>
              <a:spLocks/>
            </p:cNvSpPr>
            <p:nvPr/>
          </p:nvSpPr>
          <p:spPr bwMode="auto">
            <a:xfrm>
              <a:off x="2464" y="2014"/>
              <a:ext cx="521" cy="413"/>
            </a:xfrm>
            <a:custGeom>
              <a:avLst/>
              <a:gdLst>
                <a:gd name="T0" fmla="*/ 307 w 521"/>
                <a:gd name="T1" fmla="*/ 150 h 413"/>
                <a:gd name="T2" fmla="*/ 340 w 521"/>
                <a:gd name="T3" fmla="*/ 129 h 413"/>
                <a:gd name="T4" fmla="*/ 373 w 521"/>
                <a:gd name="T5" fmla="*/ 107 h 413"/>
                <a:gd name="T6" fmla="*/ 400 w 521"/>
                <a:gd name="T7" fmla="*/ 86 h 413"/>
                <a:gd name="T8" fmla="*/ 422 w 521"/>
                <a:gd name="T9" fmla="*/ 70 h 413"/>
                <a:gd name="T10" fmla="*/ 433 w 521"/>
                <a:gd name="T11" fmla="*/ 54 h 413"/>
                <a:gd name="T12" fmla="*/ 444 w 521"/>
                <a:gd name="T13" fmla="*/ 38 h 413"/>
                <a:gd name="T14" fmla="*/ 450 w 521"/>
                <a:gd name="T15" fmla="*/ 22 h 413"/>
                <a:gd name="T16" fmla="*/ 450 w 521"/>
                <a:gd name="T17" fmla="*/ 0 h 413"/>
                <a:gd name="T18" fmla="*/ 466 w 521"/>
                <a:gd name="T19" fmla="*/ 0 h 413"/>
                <a:gd name="T20" fmla="*/ 483 w 521"/>
                <a:gd name="T21" fmla="*/ 11 h 413"/>
                <a:gd name="T22" fmla="*/ 499 w 521"/>
                <a:gd name="T23" fmla="*/ 22 h 413"/>
                <a:gd name="T24" fmla="*/ 505 w 521"/>
                <a:gd name="T25" fmla="*/ 38 h 413"/>
                <a:gd name="T26" fmla="*/ 510 w 521"/>
                <a:gd name="T27" fmla="*/ 54 h 413"/>
                <a:gd name="T28" fmla="*/ 516 w 521"/>
                <a:gd name="T29" fmla="*/ 70 h 413"/>
                <a:gd name="T30" fmla="*/ 521 w 521"/>
                <a:gd name="T31" fmla="*/ 81 h 413"/>
                <a:gd name="T32" fmla="*/ 521 w 521"/>
                <a:gd name="T33" fmla="*/ 97 h 413"/>
                <a:gd name="T34" fmla="*/ 521 w 521"/>
                <a:gd name="T35" fmla="*/ 113 h 413"/>
                <a:gd name="T36" fmla="*/ 510 w 521"/>
                <a:gd name="T37" fmla="*/ 123 h 413"/>
                <a:gd name="T38" fmla="*/ 499 w 521"/>
                <a:gd name="T39" fmla="*/ 139 h 413"/>
                <a:gd name="T40" fmla="*/ 483 w 521"/>
                <a:gd name="T41" fmla="*/ 150 h 413"/>
                <a:gd name="T42" fmla="*/ 466 w 521"/>
                <a:gd name="T43" fmla="*/ 161 h 413"/>
                <a:gd name="T44" fmla="*/ 296 w 521"/>
                <a:gd name="T45" fmla="*/ 273 h 413"/>
                <a:gd name="T46" fmla="*/ 137 w 521"/>
                <a:gd name="T47" fmla="*/ 359 h 413"/>
                <a:gd name="T48" fmla="*/ 115 w 521"/>
                <a:gd name="T49" fmla="*/ 375 h 413"/>
                <a:gd name="T50" fmla="*/ 104 w 521"/>
                <a:gd name="T51" fmla="*/ 380 h 413"/>
                <a:gd name="T52" fmla="*/ 93 w 521"/>
                <a:gd name="T53" fmla="*/ 386 h 413"/>
                <a:gd name="T54" fmla="*/ 88 w 521"/>
                <a:gd name="T55" fmla="*/ 397 h 413"/>
                <a:gd name="T56" fmla="*/ 88 w 521"/>
                <a:gd name="T57" fmla="*/ 413 h 413"/>
                <a:gd name="T58" fmla="*/ 49 w 521"/>
                <a:gd name="T59" fmla="*/ 397 h 413"/>
                <a:gd name="T60" fmla="*/ 22 w 521"/>
                <a:gd name="T61" fmla="*/ 386 h 413"/>
                <a:gd name="T62" fmla="*/ 11 w 521"/>
                <a:gd name="T63" fmla="*/ 370 h 413"/>
                <a:gd name="T64" fmla="*/ 5 w 521"/>
                <a:gd name="T65" fmla="*/ 364 h 413"/>
                <a:gd name="T66" fmla="*/ 0 w 521"/>
                <a:gd name="T67" fmla="*/ 348 h 413"/>
                <a:gd name="T68" fmla="*/ 0 w 521"/>
                <a:gd name="T69" fmla="*/ 338 h 413"/>
                <a:gd name="T70" fmla="*/ 5 w 521"/>
                <a:gd name="T71" fmla="*/ 327 h 413"/>
                <a:gd name="T72" fmla="*/ 11 w 521"/>
                <a:gd name="T73" fmla="*/ 316 h 413"/>
                <a:gd name="T74" fmla="*/ 22 w 521"/>
                <a:gd name="T75" fmla="*/ 311 h 413"/>
                <a:gd name="T76" fmla="*/ 38 w 521"/>
                <a:gd name="T77" fmla="*/ 305 h 413"/>
                <a:gd name="T78" fmla="*/ 60 w 521"/>
                <a:gd name="T79" fmla="*/ 289 h 413"/>
                <a:gd name="T80" fmla="*/ 93 w 521"/>
                <a:gd name="T81" fmla="*/ 273 h 413"/>
                <a:gd name="T82" fmla="*/ 126 w 521"/>
                <a:gd name="T83" fmla="*/ 257 h 413"/>
                <a:gd name="T84" fmla="*/ 307 w 521"/>
                <a:gd name="T85" fmla="*/ 150 h 4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1" h="413">
                  <a:moveTo>
                    <a:pt x="307" y="150"/>
                  </a:moveTo>
                  <a:lnTo>
                    <a:pt x="340" y="129"/>
                  </a:lnTo>
                  <a:lnTo>
                    <a:pt x="373" y="107"/>
                  </a:lnTo>
                  <a:lnTo>
                    <a:pt x="400" y="86"/>
                  </a:lnTo>
                  <a:lnTo>
                    <a:pt x="422" y="70"/>
                  </a:lnTo>
                  <a:lnTo>
                    <a:pt x="433" y="54"/>
                  </a:lnTo>
                  <a:lnTo>
                    <a:pt x="444" y="38"/>
                  </a:lnTo>
                  <a:lnTo>
                    <a:pt x="450" y="22"/>
                  </a:lnTo>
                  <a:lnTo>
                    <a:pt x="450" y="0"/>
                  </a:lnTo>
                  <a:lnTo>
                    <a:pt x="466" y="0"/>
                  </a:lnTo>
                  <a:lnTo>
                    <a:pt x="483" y="11"/>
                  </a:lnTo>
                  <a:lnTo>
                    <a:pt x="499" y="22"/>
                  </a:lnTo>
                  <a:lnTo>
                    <a:pt x="505" y="38"/>
                  </a:lnTo>
                  <a:lnTo>
                    <a:pt x="510" y="54"/>
                  </a:lnTo>
                  <a:lnTo>
                    <a:pt x="516" y="70"/>
                  </a:lnTo>
                  <a:lnTo>
                    <a:pt x="521" y="81"/>
                  </a:lnTo>
                  <a:lnTo>
                    <a:pt x="521" y="97"/>
                  </a:lnTo>
                  <a:lnTo>
                    <a:pt x="521" y="113"/>
                  </a:lnTo>
                  <a:lnTo>
                    <a:pt x="510" y="123"/>
                  </a:lnTo>
                  <a:lnTo>
                    <a:pt x="499" y="139"/>
                  </a:lnTo>
                  <a:lnTo>
                    <a:pt x="483" y="150"/>
                  </a:lnTo>
                  <a:lnTo>
                    <a:pt x="466" y="161"/>
                  </a:lnTo>
                  <a:lnTo>
                    <a:pt x="296" y="273"/>
                  </a:lnTo>
                  <a:lnTo>
                    <a:pt x="137" y="359"/>
                  </a:lnTo>
                  <a:lnTo>
                    <a:pt x="115" y="375"/>
                  </a:lnTo>
                  <a:lnTo>
                    <a:pt x="104" y="380"/>
                  </a:lnTo>
                  <a:lnTo>
                    <a:pt x="93" y="386"/>
                  </a:lnTo>
                  <a:lnTo>
                    <a:pt x="88" y="397"/>
                  </a:lnTo>
                  <a:lnTo>
                    <a:pt x="88" y="413"/>
                  </a:lnTo>
                  <a:lnTo>
                    <a:pt x="49" y="397"/>
                  </a:lnTo>
                  <a:lnTo>
                    <a:pt x="22" y="386"/>
                  </a:lnTo>
                  <a:lnTo>
                    <a:pt x="11" y="370"/>
                  </a:lnTo>
                  <a:lnTo>
                    <a:pt x="5" y="364"/>
                  </a:lnTo>
                  <a:lnTo>
                    <a:pt x="0" y="348"/>
                  </a:lnTo>
                  <a:lnTo>
                    <a:pt x="0" y="338"/>
                  </a:lnTo>
                  <a:lnTo>
                    <a:pt x="5" y="327"/>
                  </a:lnTo>
                  <a:lnTo>
                    <a:pt x="11" y="316"/>
                  </a:lnTo>
                  <a:lnTo>
                    <a:pt x="22" y="311"/>
                  </a:lnTo>
                  <a:lnTo>
                    <a:pt x="38" y="305"/>
                  </a:lnTo>
                  <a:lnTo>
                    <a:pt x="60" y="289"/>
                  </a:lnTo>
                  <a:lnTo>
                    <a:pt x="93" y="273"/>
                  </a:lnTo>
                  <a:lnTo>
                    <a:pt x="126" y="257"/>
                  </a:lnTo>
                  <a:lnTo>
                    <a:pt x="307" y="150"/>
                  </a:lnTo>
                  <a:close/>
                </a:path>
              </a:pathLst>
            </a:custGeom>
            <a:solidFill>
              <a:srgbClr val="800000"/>
            </a:solidFill>
            <a:ln w="7938">
              <a:solidFill>
                <a:srgbClr val="800000"/>
              </a:solidFill>
              <a:prstDash val="solid"/>
              <a:round/>
              <a:headEnd/>
              <a:tailEnd/>
            </a:ln>
          </p:spPr>
          <p:txBody>
            <a:bodyPr/>
            <a:lstStyle/>
            <a:p>
              <a:endParaRPr lang="en-US"/>
            </a:p>
          </p:txBody>
        </p:sp>
        <p:sp>
          <p:nvSpPr>
            <p:cNvPr id="5150" name="Freeform 14"/>
            <p:cNvSpPr>
              <a:spLocks/>
            </p:cNvSpPr>
            <p:nvPr/>
          </p:nvSpPr>
          <p:spPr bwMode="auto">
            <a:xfrm>
              <a:off x="2431" y="1238"/>
              <a:ext cx="576" cy="353"/>
            </a:xfrm>
            <a:custGeom>
              <a:avLst/>
              <a:gdLst>
                <a:gd name="T0" fmla="*/ 38 w 576"/>
                <a:gd name="T1" fmla="*/ 16 h 353"/>
                <a:gd name="T2" fmla="*/ 22 w 576"/>
                <a:gd name="T3" fmla="*/ 37 h 353"/>
                <a:gd name="T4" fmla="*/ 5 w 576"/>
                <a:gd name="T5" fmla="*/ 69 h 353"/>
                <a:gd name="T6" fmla="*/ 0 w 576"/>
                <a:gd name="T7" fmla="*/ 96 h 353"/>
                <a:gd name="T8" fmla="*/ 5 w 576"/>
                <a:gd name="T9" fmla="*/ 139 h 353"/>
                <a:gd name="T10" fmla="*/ 11 w 576"/>
                <a:gd name="T11" fmla="*/ 166 h 353"/>
                <a:gd name="T12" fmla="*/ 27 w 576"/>
                <a:gd name="T13" fmla="*/ 187 h 353"/>
                <a:gd name="T14" fmla="*/ 49 w 576"/>
                <a:gd name="T15" fmla="*/ 198 h 353"/>
                <a:gd name="T16" fmla="*/ 77 w 576"/>
                <a:gd name="T17" fmla="*/ 209 h 353"/>
                <a:gd name="T18" fmla="*/ 126 w 576"/>
                <a:gd name="T19" fmla="*/ 214 h 353"/>
                <a:gd name="T20" fmla="*/ 400 w 576"/>
                <a:gd name="T21" fmla="*/ 219 h 353"/>
                <a:gd name="T22" fmla="*/ 444 w 576"/>
                <a:gd name="T23" fmla="*/ 225 h 353"/>
                <a:gd name="T24" fmla="*/ 477 w 576"/>
                <a:gd name="T25" fmla="*/ 235 h 353"/>
                <a:gd name="T26" fmla="*/ 510 w 576"/>
                <a:gd name="T27" fmla="*/ 246 h 353"/>
                <a:gd name="T28" fmla="*/ 527 w 576"/>
                <a:gd name="T29" fmla="*/ 262 h 353"/>
                <a:gd name="T30" fmla="*/ 538 w 576"/>
                <a:gd name="T31" fmla="*/ 284 h 353"/>
                <a:gd name="T32" fmla="*/ 549 w 576"/>
                <a:gd name="T33" fmla="*/ 310 h 353"/>
                <a:gd name="T34" fmla="*/ 549 w 576"/>
                <a:gd name="T35" fmla="*/ 332 h 353"/>
                <a:gd name="T36" fmla="*/ 549 w 576"/>
                <a:gd name="T37" fmla="*/ 353 h 353"/>
                <a:gd name="T38" fmla="*/ 560 w 576"/>
                <a:gd name="T39" fmla="*/ 337 h 353"/>
                <a:gd name="T40" fmla="*/ 571 w 576"/>
                <a:gd name="T41" fmla="*/ 321 h 353"/>
                <a:gd name="T42" fmla="*/ 576 w 576"/>
                <a:gd name="T43" fmla="*/ 300 h 353"/>
                <a:gd name="T44" fmla="*/ 576 w 576"/>
                <a:gd name="T45" fmla="*/ 262 h 353"/>
                <a:gd name="T46" fmla="*/ 571 w 576"/>
                <a:gd name="T47" fmla="*/ 209 h 353"/>
                <a:gd name="T48" fmla="*/ 565 w 576"/>
                <a:gd name="T49" fmla="*/ 171 h 353"/>
                <a:gd name="T50" fmla="*/ 560 w 576"/>
                <a:gd name="T51" fmla="*/ 150 h 353"/>
                <a:gd name="T52" fmla="*/ 538 w 576"/>
                <a:gd name="T53" fmla="*/ 134 h 353"/>
                <a:gd name="T54" fmla="*/ 510 w 576"/>
                <a:gd name="T55" fmla="*/ 123 h 353"/>
                <a:gd name="T56" fmla="*/ 472 w 576"/>
                <a:gd name="T57" fmla="*/ 118 h 353"/>
                <a:gd name="T58" fmla="*/ 307 w 576"/>
                <a:gd name="T59" fmla="*/ 107 h 353"/>
                <a:gd name="T60" fmla="*/ 154 w 576"/>
                <a:gd name="T61" fmla="*/ 107 h 353"/>
                <a:gd name="T62" fmla="*/ 115 w 576"/>
                <a:gd name="T63" fmla="*/ 96 h 353"/>
                <a:gd name="T64" fmla="*/ 82 w 576"/>
                <a:gd name="T65" fmla="*/ 85 h 353"/>
                <a:gd name="T66" fmla="*/ 60 w 576"/>
                <a:gd name="T67" fmla="*/ 69 h 353"/>
                <a:gd name="T68" fmla="*/ 49 w 576"/>
                <a:gd name="T69" fmla="*/ 53 h 353"/>
                <a:gd name="T70" fmla="*/ 44 w 576"/>
                <a:gd name="T71" fmla="*/ 26 h 353"/>
                <a:gd name="T72" fmla="*/ 44 w 576"/>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6" h="353">
                  <a:moveTo>
                    <a:pt x="44" y="0"/>
                  </a:moveTo>
                  <a:lnTo>
                    <a:pt x="38" y="16"/>
                  </a:lnTo>
                  <a:lnTo>
                    <a:pt x="27" y="26"/>
                  </a:lnTo>
                  <a:lnTo>
                    <a:pt x="22" y="37"/>
                  </a:lnTo>
                  <a:lnTo>
                    <a:pt x="16" y="53"/>
                  </a:lnTo>
                  <a:lnTo>
                    <a:pt x="5" y="69"/>
                  </a:lnTo>
                  <a:lnTo>
                    <a:pt x="5" y="85"/>
                  </a:lnTo>
                  <a:lnTo>
                    <a:pt x="0" y="96"/>
                  </a:lnTo>
                  <a:lnTo>
                    <a:pt x="0" y="118"/>
                  </a:lnTo>
                  <a:lnTo>
                    <a:pt x="5" y="139"/>
                  </a:lnTo>
                  <a:lnTo>
                    <a:pt x="5" y="155"/>
                  </a:lnTo>
                  <a:lnTo>
                    <a:pt x="11" y="166"/>
                  </a:lnTo>
                  <a:lnTo>
                    <a:pt x="16" y="176"/>
                  </a:lnTo>
                  <a:lnTo>
                    <a:pt x="27" y="187"/>
                  </a:lnTo>
                  <a:lnTo>
                    <a:pt x="38" y="192"/>
                  </a:lnTo>
                  <a:lnTo>
                    <a:pt x="49" y="198"/>
                  </a:lnTo>
                  <a:lnTo>
                    <a:pt x="60" y="203"/>
                  </a:lnTo>
                  <a:lnTo>
                    <a:pt x="77" y="209"/>
                  </a:lnTo>
                  <a:lnTo>
                    <a:pt x="99" y="214"/>
                  </a:lnTo>
                  <a:lnTo>
                    <a:pt x="126" y="214"/>
                  </a:lnTo>
                  <a:lnTo>
                    <a:pt x="263" y="219"/>
                  </a:lnTo>
                  <a:lnTo>
                    <a:pt x="400" y="219"/>
                  </a:lnTo>
                  <a:lnTo>
                    <a:pt x="422" y="225"/>
                  </a:lnTo>
                  <a:lnTo>
                    <a:pt x="444" y="225"/>
                  </a:lnTo>
                  <a:lnTo>
                    <a:pt x="461" y="230"/>
                  </a:lnTo>
                  <a:lnTo>
                    <a:pt x="477" y="235"/>
                  </a:lnTo>
                  <a:lnTo>
                    <a:pt x="499" y="241"/>
                  </a:lnTo>
                  <a:lnTo>
                    <a:pt x="510" y="246"/>
                  </a:lnTo>
                  <a:lnTo>
                    <a:pt x="521" y="251"/>
                  </a:lnTo>
                  <a:lnTo>
                    <a:pt x="527" y="262"/>
                  </a:lnTo>
                  <a:lnTo>
                    <a:pt x="538" y="273"/>
                  </a:lnTo>
                  <a:lnTo>
                    <a:pt x="538" y="284"/>
                  </a:lnTo>
                  <a:lnTo>
                    <a:pt x="543" y="294"/>
                  </a:lnTo>
                  <a:lnTo>
                    <a:pt x="549" y="310"/>
                  </a:lnTo>
                  <a:lnTo>
                    <a:pt x="549" y="321"/>
                  </a:lnTo>
                  <a:lnTo>
                    <a:pt x="549" y="332"/>
                  </a:lnTo>
                  <a:lnTo>
                    <a:pt x="554" y="342"/>
                  </a:lnTo>
                  <a:lnTo>
                    <a:pt x="549" y="353"/>
                  </a:lnTo>
                  <a:lnTo>
                    <a:pt x="554" y="348"/>
                  </a:lnTo>
                  <a:lnTo>
                    <a:pt x="560" y="337"/>
                  </a:lnTo>
                  <a:lnTo>
                    <a:pt x="565" y="332"/>
                  </a:lnTo>
                  <a:lnTo>
                    <a:pt x="571" y="321"/>
                  </a:lnTo>
                  <a:lnTo>
                    <a:pt x="576" y="310"/>
                  </a:lnTo>
                  <a:lnTo>
                    <a:pt x="576" y="300"/>
                  </a:lnTo>
                  <a:lnTo>
                    <a:pt x="576" y="284"/>
                  </a:lnTo>
                  <a:lnTo>
                    <a:pt x="576" y="262"/>
                  </a:lnTo>
                  <a:lnTo>
                    <a:pt x="576" y="235"/>
                  </a:lnTo>
                  <a:lnTo>
                    <a:pt x="571" y="209"/>
                  </a:lnTo>
                  <a:lnTo>
                    <a:pt x="571" y="187"/>
                  </a:lnTo>
                  <a:lnTo>
                    <a:pt x="565" y="171"/>
                  </a:lnTo>
                  <a:lnTo>
                    <a:pt x="565" y="160"/>
                  </a:lnTo>
                  <a:lnTo>
                    <a:pt x="560" y="150"/>
                  </a:lnTo>
                  <a:lnTo>
                    <a:pt x="549" y="139"/>
                  </a:lnTo>
                  <a:lnTo>
                    <a:pt x="538" y="134"/>
                  </a:lnTo>
                  <a:lnTo>
                    <a:pt x="527" y="128"/>
                  </a:lnTo>
                  <a:lnTo>
                    <a:pt x="510" y="123"/>
                  </a:lnTo>
                  <a:lnTo>
                    <a:pt x="488" y="118"/>
                  </a:lnTo>
                  <a:lnTo>
                    <a:pt x="472" y="118"/>
                  </a:lnTo>
                  <a:lnTo>
                    <a:pt x="444" y="118"/>
                  </a:lnTo>
                  <a:lnTo>
                    <a:pt x="307" y="107"/>
                  </a:lnTo>
                  <a:lnTo>
                    <a:pt x="186" y="107"/>
                  </a:lnTo>
                  <a:lnTo>
                    <a:pt x="154" y="107"/>
                  </a:lnTo>
                  <a:lnTo>
                    <a:pt x="132" y="101"/>
                  </a:lnTo>
                  <a:lnTo>
                    <a:pt x="115" y="96"/>
                  </a:lnTo>
                  <a:lnTo>
                    <a:pt x="99" y="96"/>
                  </a:lnTo>
                  <a:lnTo>
                    <a:pt x="82" y="85"/>
                  </a:lnTo>
                  <a:lnTo>
                    <a:pt x="71" y="80"/>
                  </a:lnTo>
                  <a:lnTo>
                    <a:pt x="60" y="69"/>
                  </a:lnTo>
                  <a:lnTo>
                    <a:pt x="55" y="64"/>
                  </a:lnTo>
                  <a:lnTo>
                    <a:pt x="49" y="53"/>
                  </a:lnTo>
                  <a:lnTo>
                    <a:pt x="44" y="37"/>
                  </a:lnTo>
                  <a:lnTo>
                    <a:pt x="44" y="26"/>
                  </a:lnTo>
                  <a:lnTo>
                    <a:pt x="44" y="16"/>
                  </a:lnTo>
                  <a:lnTo>
                    <a:pt x="44" y="0"/>
                  </a:lnTo>
                  <a:close/>
                </a:path>
              </a:pathLst>
            </a:custGeom>
            <a:solidFill>
              <a:srgbClr val="FF0000"/>
            </a:solidFill>
            <a:ln w="7938">
              <a:solidFill>
                <a:srgbClr val="FF0000"/>
              </a:solidFill>
              <a:prstDash val="solid"/>
              <a:round/>
              <a:headEnd/>
              <a:tailEnd/>
            </a:ln>
          </p:spPr>
          <p:txBody>
            <a:bodyPr/>
            <a:lstStyle/>
            <a:p>
              <a:endParaRPr lang="en-US"/>
            </a:p>
          </p:txBody>
        </p:sp>
        <p:sp>
          <p:nvSpPr>
            <p:cNvPr id="5151" name="Freeform 15"/>
            <p:cNvSpPr>
              <a:spLocks/>
            </p:cNvSpPr>
            <p:nvPr/>
          </p:nvSpPr>
          <p:spPr bwMode="auto">
            <a:xfrm>
              <a:off x="2420" y="1511"/>
              <a:ext cx="587" cy="326"/>
            </a:xfrm>
            <a:custGeom>
              <a:avLst/>
              <a:gdLst>
                <a:gd name="T0" fmla="*/ 33 w 587"/>
                <a:gd name="T1" fmla="*/ 5 h 326"/>
                <a:gd name="T2" fmla="*/ 11 w 587"/>
                <a:gd name="T3" fmla="*/ 37 h 326"/>
                <a:gd name="T4" fmla="*/ 0 w 587"/>
                <a:gd name="T5" fmla="*/ 64 h 326"/>
                <a:gd name="T6" fmla="*/ 0 w 587"/>
                <a:gd name="T7" fmla="*/ 96 h 326"/>
                <a:gd name="T8" fmla="*/ 0 w 587"/>
                <a:gd name="T9" fmla="*/ 139 h 326"/>
                <a:gd name="T10" fmla="*/ 5 w 587"/>
                <a:gd name="T11" fmla="*/ 160 h 326"/>
                <a:gd name="T12" fmla="*/ 22 w 587"/>
                <a:gd name="T13" fmla="*/ 182 h 326"/>
                <a:gd name="T14" fmla="*/ 44 w 587"/>
                <a:gd name="T15" fmla="*/ 198 h 326"/>
                <a:gd name="T16" fmla="*/ 77 w 587"/>
                <a:gd name="T17" fmla="*/ 203 h 326"/>
                <a:gd name="T18" fmla="*/ 121 w 587"/>
                <a:gd name="T19" fmla="*/ 209 h 326"/>
                <a:gd name="T20" fmla="*/ 406 w 587"/>
                <a:gd name="T21" fmla="*/ 219 h 326"/>
                <a:gd name="T22" fmla="*/ 450 w 587"/>
                <a:gd name="T23" fmla="*/ 225 h 326"/>
                <a:gd name="T24" fmla="*/ 488 w 587"/>
                <a:gd name="T25" fmla="*/ 230 h 326"/>
                <a:gd name="T26" fmla="*/ 516 w 587"/>
                <a:gd name="T27" fmla="*/ 241 h 326"/>
                <a:gd name="T28" fmla="*/ 538 w 587"/>
                <a:gd name="T29" fmla="*/ 257 h 326"/>
                <a:gd name="T30" fmla="*/ 549 w 587"/>
                <a:gd name="T31" fmla="*/ 278 h 326"/>
                <a:gd name="T32" fmla="*/ 560 w 587"/>
                <a:gd name="T33" fmla="*/ 305 h 326"/>
                <a:gd name="T34" fmla="*/ 560 w 587"/>
                <a:gd name="T35" fmla="*/ 326 h 326"/>
                <a:gd name="T36" fmla="*/ 576 w 587"/>
                <a:gd name="T37" fmla="*/ 310 h 326"/>
                <a:gd name="T38" fmla="*/ 587 w 587"/>
                <a:gd name="T39" fmla="*/ 294 h 326"/>
                <a:gd name="T40" fmla="*/ 587 w 587"/>
                <a:gd name="T41" fmla="*/ 257 h 326"/>
                <a:gd name="T42" fmla="*/ 582 w 587"/>
                <a:gd name="T43" fmla="*/ 203 h 326"/>
                <a:gd name="T44" fmla="*/ 576 w 587"/>
                <a:gd name="T45" fmla="*/ 166 h 326"/>
                <a:gd name="T46" fmla="*/ 565 w 587"/>
                <a:gd name="T47" fmla="*/ 144 h 326"/>
                <a:gd name="T48" fmla="*/ 549 w 587"/>
                <a:gd name="T49" fmla="*/ 128 h 326"/>
                <a:gd name="T50" fmla="*/ 516 w 587"/>
                <a:gd name="T51" fmla="*/ 118 h 326"/>
                <a:gd name="T52" fmla="*/ 477 w 587"/>
                <a:gd name="T53" fmla="*/ 112 h 326"/>
                <a:gd name="T54" fmla="*/ 307 w 587"/>
                <a:gd name="T55" fmla="*/ 107 h 326"/>
                <a:gd name="T56" fmla="*/ 154 w 587"/>
                <a:gd name="T57" fmla="*/ 102 h 326"/>
                <a:gd name="T58" fmla="*/ 115 w 587"/>
                <a:gd name="T59" fmla="*/ 96 h 326"/>
                <a:gd name="T60" fmla="*/ 82 w 587"/>
                <a:gd name="T61" fmla="*/ 85 h 326"/>
                <a:gd name="T62" fmla="*/ 55 w 587"/>
                <a:gd name="T63" fmla="*/ 69 h 326"/>
                <a:gd name="T64" fmla="*/ 44 w 587"/>
                <a:gd name="T65" fmla="*/ 48 h 326"/>
                <a:gd name="T66" fmla="*/ 38 w 587"/>
                <a:gd name="T67" fmla="*/ 27 h 326"/>
                <a:gd name="T68" fmla="*/ 44 w 587"/>
                <a:gd name="T69" fmla="*/ 0 h 3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7" h="326">
                  <a:moveTo>
                    <a:pt x="44" y="0"/>
                  </a:moveTo>
                  <a:lnTo>
                    <a:pt x="33" y="5"/>
                  </a:lnTo>
                  <a:lnTo>
                    <a:pt x="22" y="21"/>
                  </a:lnTo>
                  <a:lnTo>
                    <a:pt x="11" y="37"/>
                  </a:lnTo>
                  <a:lnTo>
                    <a:pt x="5" y="48"/>
                  </a:lnTo>
                  <a:lnTo>
                    <a:pt x="0" y="64"/>
                  </a:lnTo>
                  <a:lnTo>
                    <a:pt x="0" y="75"/>
                  </a:lnTo>
                  <a:lnTo>
                    <a:pt x="0" y="96"/>
                  </a:lnTo>
                  <a:lnTo>
                    <a:pt x="0" y="118"/>
                  </a:lnTo>
                  <a:lnTo>
                    <a:pt x="0" y="139"/>
                  </a:lnTo>
                  <a:lnTo>
                    <a:pt x="0" y="150"/>
                  </a:lnTo>
                  <a:lnTo>
                    <a:pt x="5" y="160"/>
                  </a:lnTo>
                  <a:lnTo>
                    <a:pt x="16" y="171"/>
                  </a:lnTo>
                  <a:lnTo>
                    <a:pt x="22" y="182"/>
                  </a:lnTo>
                  <a:lnTo>
                    <a:pt x="33" y="187"/>
                  </a:lnTo>
                  <a:lnTo>
                    <a:pt x="44" y="198"/>
                  </a:lnTo>
                  <a:lnTo>
                    <a:pt x="60" y="203"/>
                  </a:lnTo>
                  <a:lnTo>
                    <a:pt x="77" y="203"/>
                  </a:lnTo>
                  <a:lnTo>
                    <a:pt x="93" y="209"/>
                  </a:lnTo>
                  <a:lnTo>
                    <a:pt x="121" y="209"/>
                  </a:lnTo>
                  <a:lnTo>
                    <a:pt x="263" y="214"/>
                  </a:lnTo>
                  <a:lnTo>
                    <a:pt x="406" y="219"/>
                  </a:lnTo>
                  <a:lnTo>
                    <a:pt x="428" y="219"/>
                  </a:lnTo>
                  <a:lnTo>
                    <a:pt x="450" y="225"/>
                  </a:lnTo>
                  <a:lnTo>
                    <a:pt x="466" y="225"/>
                  </a:lnTo>
                  <a:lnTo>
                    <a:pt x="488" y="230"/>
                  </a:lnTo>
                  <a:lnTo>
                    <a:pt x="505" y="235"/>
                  </a:lnTo>
                  <a:lnTo>
                    <a:pt x="516" y="241"/>
                  </a:lnTo>
                  <a:lnTo>
                    <a:pt x="527" y="252"/>
                  </a:lnTo>
                  <a:lnTo>
                    <a:pt x="538" y="257"/>
                  </a:lnTo>
                  <a:lnTo>
                    <a:pt x="543" y="268"/>
                  </a:lnTo>
                  <a:lnTo>
                    <a:pt x="549" y="278"/>
                  </a:lnTo>
                  <a:lnTo>
                    <a:pt x="554" y="294"/>
                  </a:lnTo>
                  <a:lnTo>
                    <a:pt x="560" y="305"/>
                  </a:lnTo>
                  <a:lnTo>
                    <a:pt x="560" y="316"/>
                  </a:lnTo>
                  <a:lnTo>
                    <a:pt x="560" y="326"/>
                  </a:lnTo>
                  <a:lnTo>
                    <a:pt x="571" y="321"/>
                  </a:lnTo>
                  <a:lnTo>
                    <a:pt x="576" y="310"/>
                  </a:lnTo>
                  <a:lnTo>
                    <a:pt x="582" y="305"/>
                  </a:lnTo>
                  <a:lnTo>
                    <a:pt x="587" y="294"/>
                  </a:lnTo>
                  <a:lnTo>
                    <a:pt x="587" y="278"/>
                  </a:lnTo>
                  <a:lnTo>
                    <a:pt x="587" y="257"/>
                  </a:lnTo>
                  <a:lnTo>
                    <a:pt x="587" y="230"/>
                  </a:lnTo>
                  <a:lnTo>
                    <a:pt x="582" y="203"/>
                  </a:lnTo>
                  <a:lnTo>
                    <a:pt x="582" y="182"/>
                  </a:lnTo>
                  <a:lnTo>
                    <a:pt x="576" y="166"/>
                  </a:lnTo>
                  <a:lnTo>
                    <a:pt x="571" y="155"/>
                  </a:lnTo>
                  <a:lnTo>
                    <a:pt x="565" y="144"/>
                  </a:lnTo>
                  <a:lnTo>
                    <a:pt x="560" y="134"/>
                  </a:lnTo>
                  <a:lnTo>
                    <a:pt x="549" y="128"/>
                  </a:lnTo>
                  <a:lnTo>
                    <a:pt x="532" y="123"/>
                  </a:lnTo>
                  <a:lnTo>
                    <a:pt x="516" y="118"/>
                  </a:lnTo>
                  <a:lnTo>
                    <a:pt x="499" y="118"/>
                  </a:lnTo>
                  <a:lnTo>
                    <a:pt x="477" y="112"/>
                  </a:lnTo>
                  <a:lnTo>
                    <a:pt x="450" y="112"/>
                  </a:lnTo>
                  <a:lnTo>
                    <a:pt x="307" y="107"/>
                  </a:lnTo>
                  <a:lnTo>
                    <a:pt x="187" y="102"/>
                  </a:lnTo>
                  <a:lnTo>
                    <a:pt x="154" y="102"/>
                  </a:lnTo>
                  <a:lnTo>
                    <a:pt x="132" y="102"/>
                  </a:lnTo>
                  <a:lnTo>
                    <a:pt x="115" y="96"/>
                  </a:lnTo>
                  <a:lnTo>
                    <a:pt x="99" y="91"/>
                  </a:lnTo>
                  <a:lnTo>
                    <a:pt x="82" y="85"/>
                  </a:lnTo>
                  <a:lnTo>
                    <a:pt x="71" y="80"/>
                  </a:lnTo>
                  <a:lnTo>
                    <a:pt x="55" y="69"/>
                  </a:lnTo>
                  <a:lnTo>
                    <a:pt x="49" y="59"/>
                  </a:lnTo>
                  <a:lnTo>
                    <a:pt x="44" y="48"/>
                  </a:lnTo>
                  <a:lnTo>
                    <a:pt x="38" y="37"/>
                  </a:lnTo>
                  <a:lnTo>
                    <a:pt x="38" y="27"/>
                  </a:lnTo>
                  <a:lnTo>
                    <a:pt x="38" y="16"/>
                  </a:lnTo>
                  <a:lnTo>
                    <a:pt x="44" y="0"/>
                  </a:lnTo>
                  <a:close/>
                </a:path>
              </a:pathLst>
            </a:custGeom>
            <a:solidFill>
              <a:srgbClr val="FF0000"/>
            </a:solidFill>
            <a:ln w="7938">
              <a:solidFill>
                <a:srgbClr val="FF0000"/>
              </a:solidFill>
              <a:prstDash val="solid"/>
              <a:round/>
              <a:headEnd/>
              <a:tailEnd/>
            </a:ln>
          </p:spPr>
          <p:txBody>
            <a:bodyPr/>
            <a:lstStyle/>
            <a:p>
              <a:endParaRPr lang="en-US"/>
            </a:p>
          </p:txBody>
        </p:sp>
        <p:sp>
          <p:nvSpPr>
            <p:cNvPr id="5152" name="Freeform 16"/>
            <p:cNvSpPr>
              <a:spLocks/>
            </p:cNvSpPr>
            <p:nvPr/>
          </p:nvSpPr>
          <p:spPr bwMode="auto">
            <a:xfrm>
              <a:off x="2414" y="2052"/>
              <a:ext cx="588" cy="353"/>
            </a:xfrm>
            <a:custGeom>
              <a:avLst/>
              <a:gdLst>
                <a:gd name="T0" fmla="*/ 33 w 588"/>
                <a:gd name="T1" fmla="*/ 10 h 353"/>
                <a:gd name="T2" fmla="*/ 17 w 588"/>
                <a:gd name="T3" fmla="*/ 37 h 353"/>
                <a:gd name="T4" fmla="*/ 6 w 588"/>
                <a:gd name="T5" fmla="*/ 64 h 353"/>
                <a:gd name="T6" fmla="*/ 0 w 588"/>
                <a:gd name="T7" fmla="*/ 96 h 353"/>
                <a:gd name="T8" fmla="*/ 0 w 588"/>
                <a:gd name="T9" fmla="*/ 139 h 353"/>
                <a:gd name="T10" fmla="*/ 11 w 588"/>
                <a:gd name="T11" fmla="*/ 166 h 353"/>
                <a:gd name="T12" fmla="*/ 22 w 588"/>
                <a:gd name="T13" fmla="*/ 187 h 353"/>
                <a:gd name="T14" fmla="*/ 44 w 588"/>
                <a:gd name="T15" fmla="*/ 198 h 353"/>
                <a:gd name="T16" fmla="*/ 77 w 588"/>
                <a:gd name="T17" fmla="*/ 209 h 353"/>
                <a:gd name="T18" fmla="*/ 121 w 588"/>
                <a:gd name="T19" fmla="*/ 214 h 353"/>
                <a:gd name="T20" fmla="*/ 407 w 588"/>
                <a:gd name="T21" fmla="*/ 219 h 353"/>
                <a:gd name="T22" fmla="*/ 450 w 588"/>
                <a:gd name="T23" fmla="*/ 225 h 353"/>
                <a:gd name="T24" fmla="*/ 489 w 588"/>
                <a:gd name="T25" fmla="*/ 235 h 353"/>
                <a:gd name="T26" fmla="*/ 522 w 588"/>
                <a:gd name="T27" fmla="*/ 246 h 353"/>
                <a:gd name="T28" fmla="*/ 538 w 588"/>
                <a:gd name="T29" fmla="*/ 262 h 353"/>
                <a:gd name="T30" fmla="*/ 555 w 588"/>
                <a:gd name="T31" fmla="*/ 284 h 353"/>
                <a:gd name="T32" fmla="*/ 560 w 588"/>
                <a:gd name="T33" fmla="*/ 310 h 353"/>
                <a:gd name="T34" fmla="*/ 566 w 588"/>
                <a:gd name="T35" fmla="*/ 332 h 353"/>
                <a:gd name="T36" fmla="*/ 560 w 588"/>
                <a:gd name="T37" fmla="*/ 353 h 353"/>
                <a:gd name="T38" fmla="*/ 571 w 588"/>
                <a:gd name="T39" fmla="*/ 337 h 353"/>
                <a:gd name="T40" fmla="*/ 582 w 588"/>
                <a:gd name="T41" fmla="*/ 321 h 353"/>
                <a:gd name="T42" fmla="*/ 588 w 588"/>
                <a:gd name="T43" fmla="*/ 300 h 353"/>
                <a:gd name="T44" fmla="*/ 588 w 588"/>
                <a:gd name="T45" fmla="*/ 262 h 353"/>
                <a:gd name="T46" fmla="*/ 588 w 588"/>
                <a:gd name="T47" fmla="*/ 209 h 353"/>
                <a:gd name="T48" fmla="*/ 582 w 588"/>
                <a:gd name="T49" fmla="*/ 171 h 353"/>
                <a:gd name="T50" fmla="*/ 566 w 588"/>
                <a:gd name="T51" fmla="*/ 144 h 353"/>
                <a:gd name="T52" fmla="*/ 549 w 588"/>
                <a:gd name="T53" fmla="*/ 134 h 353"/>
                <a:gd name="T54" fmla="*/ 522 w 588"/>
                <a:gd name="T55" fmla="*/ 123 h 353"/>
                <a:gd name="T56" fmla="*/ 478 w 588"/>
                <a:gd name="T57" fmla="*/ 118 h 353"/>
                <a:gd name="T58" fmla="*/ 313 w 588"/>
                <a:gd name="T59" fmla="*/ 112 h 353"/>
                <a:gd name="T60" fmla="*/ 154 w 588"/>
                <a:gd name="T61" fmla="*/ 107 h 353"/>
                <a:gd name="T62" fmla="*/ 116 w 588"/>
                <a:gd name="T63" fmla="*/ 101 h 353"/>
                <a:gd name="T64" fmla="*/ 83 w 588"/>
                <a:gd name="T65" fmla="*/ 91 h 353"/>
                <a:gd name="T66" fmla="*/ 61 w 588"/>
                <a:gd name="T67" fmla="*/ 75 h 353"/>
                <a:gd name="T68" fmla="*/ 44 w 588"/>
                <a:gd name="T69" fmla="*/ 53 h 353"/>
                <a:gd name="T70" fmla="*/ 39 w 588"/>
                <a:gd name="T71" fmla="*/ 32 h 353"/>
                <a:gd name="T72" fmla="*/ 44 w 588"/>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8" h="353">
                  <a:moveTo>
                    <a:pt x="44" y="0"/>
                  </a:moveTo>
                  <a:lnTo>
                    <a:pt x="33" y="10"/>
                  </a:lnTo>
                  <a:lnTo>
                    <a:pt x="22" y="26"/>
                  </a:lnTo>
                  <a:lnTo>
                    <a:pt x="17" y="37"/>
                  </a:lnTo>
                  <a:lnTo>
                    <a:pt x="6" y="53"/>
                  </a:lnTo>
                  <a:lnTo>
                    <a:pt x="6" y="64"/>
                  </a:lnTo>
                  <a:lnTo>
                    <a:pt x="0" y="80"/>
                  </a:lnTo>
                  <a:lnTo>
                    <a:pt x="0" y="96"/>
                  </a:lnTo>
                  <a:lnTo>
                    <a:pt x="0" y="123"/>
                  </a:lnTo>
                  <a:lnTo>
                    <a:pt x="0" y="139"/>
                  </a:lnTo>
                  <a:lnTo>
                    <a:pt x="6" y="155"/>
                  </a:lnTo>
                  <a:lnTo>
                    <a:pt x="11" y="166"/>
                  </a:lnTo>
                  <a:lnTo>
                    <a:pt x="17" y="176"/>
                  </a:lnTo>
                  <a:lnTo>
                    <a:pt x="22" y="187"/>
                  </a:lnTo>
                  <a:lnTo>
                    <a:pt x="33" y="192"/>
                  </a:lnTo>
                  <a:lnTo>
                    <a:pt x="44" y="198"/>
                  </a:lnTo>
                  <a:lnTo>
                    <a:pt x="61" y="203"/>
                  </a:lnTo>
                  <a:lnTo>
                    <a:pt x="77" y="209"/>
                  </a:lnTo>
                  <a:lnTo>
                    <a:pt x="94" y="209"/>
                  </a:lnTo>
                  <a:lnTo>
                    <a:pt x="121" y="214"/>
                  </a:lnTo>
                  <a:lnTo>
                    <a:pt x="264" y="219"/>
                  </a:lnTo>
                  <a:lnTo>
                    <a:pt x="407" y="219"/>
                  </a:lnTo>
                  <a:lnTo>
                    <a:pt x="428" y="225"/>
                  </a:lnTo>
                  <a:lnTo>
                    <a:pt x="450" y="225"/>
                  </a:lnTo>
                  <a:lnTo>
                    <a:pt x="472" y="230"/>
                  </a:lnTo>
                  <a:lnTo>
                    <a:pt x="489" y="235"/>
                  </a:lnTo>
                  <a:lnTo>
                    <a:pt x="505" y="241"/>
                  </a:lnTo>
                  <a:lnTo>
                    <a:pt x="522" y="246"/>
                  </a:lnTo>
                  <a:lnTo>
                    <a:pt x="533" y="257"/>
                  </a:lnTo>
                  <a:lnTo>
                    <a:pt x="538" y="262"/>
                  </a:lnTo>
                  <a:lnTo>
                    <a:pt x="549" y="273"/>
                  </a:lnTo>
                  <a:lnTo>
                    <a:pt x="555" y="284"/>
                  </a:lnTo>
                  <a:lnTo>
                    <a:pt x="555" y="294"/>
                  </a:lnTo>
                  <a:lnTo>
                    <a:pt x="560" y="310"/>
                  </a:lnTo>
                  <a:lnTo>
                    <a:pt x="560" y="321"/>
                  </a:lnTo>
                  <a:lnTo>
                    <a:pt x="566" y="332"/>
                  </a:lnTo>
                  <a:lnTo>
                    <a:pt x="566" y="342"/>
                  </a:lnTo>
                  <a:lnTo>
                    <a:pt x="560" y="353"/>
                  </a:lnTo>
                  <a:lnTo>
                    <a:pt x="566" y="348"/>
                  </a:lnTo>
                  <a:lnTo>
                    <a:pt x="571" y="337"/>
                  </a:lnTo>
                  <a:lnTo>
                    <a:pt x="577" y="326"/>
                  </a:lnTo>
                  <a:lnTo>
                    <a:pt x="582" y="321"/>
                  </a:lnTo>
                  <a:lnTo>
                    <a:pt x="588" y="310"/>
                  </a:lnTo>
                  <a:lnTo>
                    <a:pt x="588" y="300"/>
                  </a:lnTo>
                  <a:lnTo>
                    <a:pt x="588" y="284"/>
                  </a:lnTo>
                  <a:lnTo>
                    <a:pt x="588" y="262"/>
                  </a:lnTo>
                  <a:lnTo>
                    <a:pt x="588" y="235"/>
                  </a:lnTo>
                  <a:lnTo>
                    <a:pt x="588" y="209"/>
                  </a:lnTo>
                  <a:lnTo>
                    <a:pt x="582" y="187"/>
                  </a:lnTo>
                  <a:lnTo>
                    <a:pt x="582" y="171"/>
                  </a:lnTo>
                  <a:lnTo>
                    <a:pt x="577" y="160"/>
                  </a:lnTo>
                  <a:lnTo>
                    <a:pt x="566" y="144"/>
                  </a:lnTo>
                  <a:lnTo>
                    <a:pt x="560" y="139"/>
                  </a:lnTo>
                  <a:lnTo>
                    <a:pt x="549" y="134"/>
                  </a:lnTo>
                  <a:lnTo>
                    <a:pt x="533" y="128"/>
                  </a:lnTo>
                  <a:lnTo>
                    <a:pt x="522" y="123"/>
                  </a:lnTo>
                  <a:lnTo>
                    <a:pt x="500" y="118"/>
                  </a:lnTo>
                  <a:lnTo>
                    <a:pt x="478" y="118"/>
                  </a:lnTo>
                  <a:lnTo>
                    <a:pt x="450" y="118"/>
                  </a:lnTo>
                  <a:lnTo>
                    <a:pt x="313" y="112"/>
                  </a:lnTo>
                  <a:lnTo>
                    <a:pt x="187" y="107"/>
                  </a:lnTo>
                  <a:lnTo>
                    <a:pt x="154" y="107"/>
                  </a:lnTo>
                  <a:lnTo>
                    <a:pt x="138" y="101"/>
                  </a:lnTo>
                  <a:lnTo>
                    <a:pt x="116" y="101"/>
                  </a:lnTo>
                  <a:lnTo>
                    <a:pt x="99" y="96"/>
                  </a:lnTo>
                  <a:lnTo>
                    <a:pt x="83" y="91"/>
                  </a:lnTo>
                  <a:lnTo>
                    <a:pt x="72" y="80"/>
                  </a:lnTo>
                  <a:lnTo>
                    <a:pt x="61" y="75"/>
                  </a:lnTo>
                  <a:lnTo>
                    <a:pt x="50" y="64"/>
                  </a:lnTo>
                  <a:lnTo>
                    <a:pt x="44" y="53"/>
                  </a:lnTo>
                  <a:lnTo>
                    <a:pt x="44" y="43"/>
                  </a:lnTo>
                  <a:lnTo>
                    <a:pt x="39" y="32"/>
                  </a:lnTo>
                  <a:lnTo>
                    <a:pt x="44" y="16"/>
                  </a:lnTo>
                  <a:lnTo>
                    <a:pt x="44" y="0"/>
                  </a:lnTo>
                  <a:close/>
                </a:path>
              </a:pathLst>
            </a:custGeom>
            <a:solidFill>
              <a:srgbClr val="FF0000"/>
            </a:solidFill>
            <a:ln w="7938">
              <a:solidFill>
                <a:srgbClr val="FF0000"/>
              </a:solidFill>
              <a:prstDash val="solid"/>
              <a:round/>
              <a:headEnd/>
              <a:tailEnd/>
            </a:ln>
          </p:spPr>
          <p:txBody>
            <a:bodyPr/>
            <a:lstStyle/>
            <a:p>
              <a:endParaRPr lang="en-US"/>
            </a:p>
          </p:txBody>
        </p:sp>
        <p:sp>
          <p:nvSpPr>
            <p:cNvPr id="5153" name="Freeform 17"/>
            <p:cNvSpPr>
              <a:spLocks/>
            </p:cNvSpPr>
            <p:nvPr/>
          </p:nvSpPr>
          <p:spPr bwMode="auto">
            <a:xfrm>
              <a:off x="2425" y="1784"/>
              <a:ext cx="577" cy="353"/>
            </a:xfrm>
            <a:custGeom>
              <a:avLst/>
              <a:gdLst>
                <a:gd name="T0" fmla="*/ 39 w 577"/>
                <a:gd name="T1" fmla="*/ 11 h 353"/>
                <a:gd name="T2" fmla="*/ 22 w 577"/>
                <a:gd name="T3" fmla="*/ 32 h 353"/>
                <a:gd name="T4" fmla="*/ 6 w 577"/>
                <a:gd name="T5" fmla="*/ 59 h 353"/>
                <a:gd name="T6" fmla="*/ 0 w 577"/>
                <a:gd name="T7" fmla="*/ 96 h 353"/>
                <a:gd name="T8" fmla="*/ 6 w 577"/>
                <a:gd name="T9" fmla="*/ 139 h 353"/>
                <a:gd name="T10" fmla="*/ 11 w 577"/>
                <a:gd name="T11" fmla="*/ 166 h 353"/>
                <a:gd name="T12" fmla="*/ 28 w 577"/>
                <a:gd name="T13" fmla="*/ 182 h 353"/>
                <a:gd name="T14" fmla="*/ 50 w 577"/>
                <a:gd name="T15" fmla="*/ 198 h 353"/>
                <a:gd name="T16" fmla="*/ 77 w 577"/>
                <a:gd name="T17" fmla="*/ 209 h 353"/>
                <a:gd name="T18" fmla="*/ 121 w 577"/>
                <a:gd name="T19" fmla="*/ 209 h 353"/>
                <a:gd name="T20" fmla="*/ 401 w 577"/>
                <a:gd name="T21" fmla="*/ 220 h 353"/>
                <a:gd name="T22" fmla="*/ 445 w 577"/>
                <a:gd name="T23" fmla="*/ 225 h 353"/>
                <a:gd name="T24" fmla="*/ 483 w 577"/>
                <a:gd name="T25" fmla="*/ 230 h 353"/>
                <a:gd name="T26" fmla="*/ 511 w 577"/>
                <a:gd name="T27" fmla="*/ 246 h 353"/>
                <a:gd name="T28" fmla="*/ 533 w 577"/>
                <a:gd name="T29" fmla="*/ 262 h 353"/>
                <a:gd name="T30" fmla="*/ 544 w 577"/>
                <a:gd name="T31" fmla="*/ 284 h 353"/>
                <a:gd name="T32" fmla="*/ 549 w 577"/>
                <a:gd name="T33" fmla="*/ 311 h 353"/>
                <a:gd name="T34" fmla="*/ 555 w 577"/>
                <a:gd name="T35" fmla="*/ 332 h 353"/>
                <a:gd name="T36" fmla="*/ 549 w 577"/>
                <a:gd name="T37" fmla="*/ 353 h 353"/>
                <a:gd name="T38" fmla="*/ 566 w 577"/>
                <a:gd name="T39" fmla="*/ 337 h 353"/>
                <a:gd name="T40" fmla="*/ 571 w 577"/>
                <a:gd name="T41" fmla="*/ 316 h 353"/>
                <a:gd name="T42" fmla="*/ 577 w 577"/>
                <a:gd name="T43" fmla="*/ 300 h 353"/>
                <a:gd name="T44" fmla="*/ 577 w 577"/>
                <a:gd name="T45" fmla="*/ 257 h 353"/>
                <a:gd name="T46" fmla="*/ 577 w 577"/>
                <a:gd name="T47" fmla="*/ 209 h 353"/>
                <a:gd name="T48" fmla="*/ 571 w 577"/>
                <a:gd name="T49" fmla="*/ 171 h 353"/>
                <a:gd name="T50" fmla="*/ 555 w 577"/>
                <a:gd name="T51" fmla="*/ 145 h 353"/>
                <a:gd name="T52" fmla="*/ 538 w 577"/>
                <a:gd name="T53" fmla="*/ 128 h 353"/>
                <a:gd name="T54" fmla="*/ 511 w 577"/>
                <a:gd name="T55" fmla="*/ 118 h 353"/>
                <a:gd name="T56" fmla="*/ 472 w 577"/>
                <a:gd name="T57" fmla="*/ 112 h 353"/>
                <a:gd name="T58" fmla="*/ 308 w 577"/>
                <a:gd name="T59" fmla="*/ 107 h 353"/>
                <a:gd name="T60" fmla="*/ 154 w 577"/>
                <a:gd name="T61" fmla="*/ 102 h 353"/>
                <a:gd name="T62" fmla="*/ 116 w 577"/>
                <a:gd name="T63" fmla="*/ 96 h 353"/>
                <a:gd name="T64" fmla="*/ 88 w 577"/>
                <a:gd name="T65" fmla="*/ 86 h 353"/>
                <a:gd name="T66" fmla="*/ 61 w 577"/>
                <a:gd name="T67" fmla="*/ 70 h 353"/>
                <a:gd name="T68" fmla="*/ 50 w 577"/>
                <a:gd name="T69" fmla="*/ 48 h 353"/>
                <a:gd name="T70" fmla="*/ 44 w 577"/>
                <a:gd name="T71" fmla="*/ 27 h 353"/>
                <a:gd name="T72" fmla="*/ 55 w 577"/>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7" h="353">
                  <a:moveTo>
                    <a:pt x="55" y="0"/>
                  </a:moveTo>
                  <a:lnTo>
                    <a:pt x="39" y="11"/>
                  </a:lnTo>
                  <a:lnTo>
                    <a:pt x="28" y="21"/>
                  </a:lnTo>
                  <a:lnTo>
                    <a:pt x="22" y="32"/>
                  </a:lnTo>
                  <a:lnTo>
                    <a:pt x="11" y="43"/>
                  </a:lnTo>
                  <a:lnTo>
                    <a:pt x="6" y="59"/>
                  </a:lnTo>
                  <a:lnTo>
                    <a:pt x="6" y="80"/>
                  </a:lnTo>
                  <a:lnTo>
                    <a:pt x="0" y="96"/>
                  </a:lnTo>
                  <a:lnTo>
                    <a:pt x="0" y="118"/>
                  </a:lnTo>
                  <a:lnTo>
                    <a:pt x="6" y="139"/>
                  </a:lnTo>
                  <a:lnTo>
                    <a:pt x="6" y="150"/>
                  </a:lnTo>
                  <a:lnTo>
                    <a:pt x="11" y="166"/>
                  </a:lnTo>
                  <a:lnTo>
                    <a:pt x="22" y="177"/>
                  </a:lnTo>
                  <a:lnTo>
                    <a:pt x="28" y="182"/>
                  </a:lnTo>
                  <a:lnTo>
                    <a:pt x="39" y="193"/>
                  </a:lnTo>
                  <a:lnTo>
                    <a:pt x="50" y="198"/>
                  </a:lnTo>
                  <a:lnTo>
                    <a:pt x="61" y="203"/>
                  </a:lnTo>
                  <a:lnTo>
                    <a:pt x="77" y="209"/>
                  </a:lnTo>
                  <a:lnTo>
                    <a:pt x="99" y="209"/>
                  </a:lnTo>
                  <a:lnTo>
                    <a:pt x="121" y="209"/>
                  </a:lnTo>
                  <a:lnTo>
                    <a:pt x="264" y="214"/>
                  </a:lnTo>
                  <a:lnTo>
                    <a:pt x="401" y="220"/>
                  </a:lnTo>
                  <a:lnTo>
                    <a:pt x="423" y="220"/>
                  </a:lnTo>
                  <a:lnTo>
                    <a:pt x="445" y="225"/>
                  </a:lnTo>
                  <a:lnTo>
                    <a:pt x="461" y="230"/>
                  </a:lnTo>
                  <a:lnTo>
                    <a:pt x="483" y="230"/>
                  </a:lnTo>
                  <a:lnTo>
                    <a:pt x="500" y="236"/>
                  </a:lnTo>
                  <a:lnTo>
                    <a:pt x="511" y="246"/>
                  </a:lnTo>
                  <a:lnTo>
                    <a:pt x="522" y="252"/>
                  </a:lnTo>
                  <a:lnTo>
                    <a:pt x="533" y="262"/>
                  </a:lnTo>
                  <a:lnTo>
                    <a:pt x="538" y="273"/>
                  </a:lnTo>
                  <a:lnTo>
                    <a:pt x="544" y="284"/>
                  </a:lnTo>
                  <a:lnTo>
                    <a:pt x="544" y="294"/>
                  </a:lnTo>
                  <a:lnTo>
                    <a:pt x="549" y="311"/>
                  </a:lnTo>
                  <a:lnTo>
                    <a:pt x="549" y="321"/>
                  </a:lnTo>
                  <a:lnTo>
                    <a:pt x="555" y="332"/>
                  </a:lnTo>
                  <a:lnTo>
                    <a:pt x="555" y="343"/>
                  </a:lnTo>
                  <a:lnTo>
                    <a:pt x="549" y="353"/>
                  </a:lnTo>
                  <a:lnTo>
                    <a:pt x="560" y="343"/>
                  </a:lnTo>
                  <a:lnTo>
                    <a:pt x="566" y="337"/>
                  </a:lnTo>
                  <a:lnTo>
                    <a:pt x="571" y="327"/>
                  </a:lnTo>
                  <a:lnTo>
                    <a:pt x="571" y="316"/>
                  </a:lnTo>
                  <a:lnTo>
                    <a:pt x="577" y="311"/>
                  </a:lnTo>
                  <a:lnTo>
                    <a:pt x="577" y="300"/>
                  </a:lnTo>
                  <a:lnTo>
                    <a:pt x="577" y="284"/>
                  </a:lnTo>
                  <a:lnTo>
                    <a:pt x="577" y="257"/>
                  </a:lnTo>
                  <a:lnTo>
                    <a:pt x="577" y="230"/>
                  </a:lnTo>
                  <a:lnTo>
                    <a:pt x="577" y="209"/>
                  </a:lnTo>
                  <a:lnTo>
                    <a:pt x="571" y="182"/>
                  </a:lnTo>
                  <a:lnTo>
                    <a:pt x="571" y="171"/>
                  </a:lnTo>
                  <a:lnTo>
                    <a:pt x="566" y="155"/>
                  </a:lnTo>
                  <a:lnTo>
                    <a:pt x="555" y="145"/>
                  </a:lnTo>
                  <a:lnTo>
                    <a:pt x="549" y="134"/>
                  </a:lnTo>
                  <a:lnTo>
                    <a:pt x="538" y="128"/>
                  </a:lnTo>
                  <a:lnTo>
                    <a:pt x="527" y="123"/>
                  </a:lnTo>
                  <a:lnTo>
                    <a:pt x="511" y="118"/>
                  </a:lnTo>
                  <a:lnTo>
                    <a:pt x="494" y="118"/>
                  </a:lnTo>
                  <a:lnTo>
                    <a:pt x="472" y="112"/>
                  </a:lnTo>
                  <a:lnTo>
                    <a:pt x="445" y="112"/>
                  </a:lnTo>
                  <a:lnTo>
                    <a:pt x="308" y="107"/>
                  </a:lnTo>
                  <a:lnTo>
                    <a:pt x="187" y="107"/>
                  </a:lnTo>
                  <a:lnTo>
                    <a:pt x="154" y="102"/>
                  </a:lnTo>
                  <a:lnTo>
                    <a:pt x="132" y="102"/>
                  </a:lnTo>
                  <a:lnTo>
                    <a:pt x="116" y="96"/>
                  </a:lnTo>
                  <a:lnTo>
                    <a:pt x="105" y="91"/>
                  </a:lnTo>
                  <a:lnTo>
                    <a:pt x="88" y="86"/>
                  </a:lnTo>
                  <a:lnTo>
                    <a:pt x="72" y="80"/>
                  </a:lnTo>
                  <a:lnTo>
                    <a:pt x="61" y="70"/>
                  </a:lnTo>
                  <a:lnTo>
                    <a:pt x="55" y="59"/>
                  </a:lnTo>
                  <a:lnTo>
                    <a:pt x="50" y="48"/>
                  </a:lnTo>
                  <a:lnTo>
                    <a:pt x="44" y="37"/>
                  </a:lnTo>
                  <a:lnTo>
                    <a:pt x="44" y="27"/>
                  </a:lnTo>
                  <a:lnTo>
                    <a:pt x="44" y="16"/>
                  </a:lnTo>
                  <a:lnTo>
                    <a:pt x="55" y="0"/>
                  </a:lnTo>
                  <a:close/>
                </a:path>
              </a:pathLst>
            </a:custGeom>
            <a:solidFill>
              <a:srgbClr val="FF0000"/>
            </a:solidFill>
            <a:ln w="7938">
              <a:solidFill>
                <a:srgbClr val="FF0000"/>
              </a:solidFill>
              <a:prstDash val="solid"/>
              <a:round/>
              <a:headEnd/>
              <a:tailEnd/>
            </a:ln>
          </p:spPr>
          <p:txBody>
            <a:bodyPr/>
            <a:lstStyle/>
            <a:p>
              <a:endParaRPr lang="en-US"/>
            </a:p>
          </p:txBody>
        </p:sp>
      </p:grpSp>
      <p:pic>
        <p:nvPicPr>
          <p:cNvPr id="6162" name="Picture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3657600"/>
            <a:ext cx="1993900" cy="137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63" name="Text Box 19"/>
          <p:cNvSpPr txBox="1">
            <a:spLocks noChangeArrowheads="1"/>
          </p:cNvSpPr>
          <p:nvPr/>
        </p:nvSpPr>
        <p:spPr bwMode="auto">
          <a:xfrm>
            <a:off x="5943600" y="5486400"/>
            <a:ext cx="3019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600">
                <a:cs typeface="+mn-cs"/>
              </a:rPr>
              <a:t>Pley., Flaherty, &amp; McKay. (1994)</a:t>
            </a:r>
            <a:r>
              <a:rPr lang="en-US">
                <a:cs typeface="+mn-cs"/>
              </a:rPr>
              <a:t> </a:t>
            </a:r>
          </a:p>
        </p:txBody>
      </p:sp>
      <p:grpSp>
        <p:nvGrpSpPr>
          <p:cNvPr id="5131" name="Group 20"/>
          <p:cNvGrpSpPr>
            <a:grpSpLocks/>
          </p:cNvGrpSpPr>
          <p:nvPr/>
        </p:nvGrpSpPr>
        <p:grpSpPr bwMode="auto">
          <a:xfrm rot="-5400000">
            <a:off x="6709569" y="910431"/>
            <a:ext cx="941388" cy="2016125"/>
            <a:chOff x="2414" y="1157"/>
            <a:chExt cx="593" cy="1270"/>
          </a:xfrm>
        </p:grpSpPr>
        <p:sp>
          <p:nvSpPr>
            <p:cNvPr id="5138" name="Freeform 21"/>
            <p:cNvSpPr>
              <a:spLocks/>
            </p:cNvSpPr>
            <p:nvPr/>
          </p:nvSpPr>
          <p:spPr bwMode="auto">
            <a:xfrm>
              <a:off x="2458" y="1468"/>
              <a:ext cx="533" cy="423"/>
            </a:xfrm>
            <a:custGeom>
              <a:avLst/>
              <a:gdLst>
                <a:gd name="T0" fmla="*/ 313 w 533"/>
                <a:gd name="T1" fmla="*/ 150 h 423"/>
                <a:gd name="T2" fmla="*/ 346 w 533"/>
                <a:gd name="T3" fmla="*/ 128 h 423"/>
                <a:gd name="T4" fmla="*/ 384 w 533"/>
                <a:gd name="T5" fmla="*/ 107 h 423"/>
                <a:gd name="T6" fmla="*/ 412 w 533"/>
                <a:gd name="T7" fmla="*/ 86 h 423"/>
                <a:gd name="T8" fmla="*/ 428 w 533"/>
                <a:gd name="T9" fmla="*/ 70 h 423"/>
                <a:gd name="T10" fmla="*/ 445 w 533"/>
                <a:gd name="T11" fmla="*/ 54 h 423"/>
                <a:gd name="T12" fmla="*/ 450 w 533"/>
                <a:gd name="T13" fmla="*/ 37 h 423"/>
                <a:gd name="T14" fmla="*/ 456 w 533"/>
                <a:gd name="T15" fmla="*/ 21 h 423"/>
                <a:gd name="T16" fmla="*/ 461 w 533"/>
                <a:gd name="T17" fmla="*/ 0 h 423"/>
                <a:gd name="T18" fmla="*/ 478 w 533"/>
                <a:gd name="T19" fmla="*/ 5 h 423"/>
                <a:gd name="T20" fmla="*/ 494 w 533"/>
                <a:gd name="T21" fmla="*/ 11 h 423"/>
                <a:gd name="T22" fmla="*/ 505 w 533"/>
                <a:gd name="T23" fmla="*/ 27 h 423"/>
                <a:gd name="T24" fmla="*/ 516 w 533"/>
                <a:gd name="T25" fmla="*/ 43 h 423"/>
                <a:gd name="T26" fmla="*/ 522 w 533"/>
                <a:gd name="T27" fmla="*/ 54 h 423"/>
                <a:gd name="T28" fmla="*/ 527 w 533"/>
                <a:gd name="T29" fmla="*/ 70 h 423"/>
                <a:gd name="T30" fmla="*/ 527 w 533"/>
                <a:gd name="T31" fmla="*/ 80 h 423"/>
                <a:gd name="T32" fmla="*/ 533 w 533"/>
                <a:gd name="T33" fmla="*/ 102 h 423"/>
                <a:gd name="T34" fmla="*/ 527 w 533"/>
                <a:gd name="T35" fmla="*/ 112 h 423"/>
                <a:gd name="T36" fmla="*/ 522 w 533"/>
                <a:gd name="T37" fmla="*/ 128 h 423"/>
                <a:gd name="T38" fmla="*/ 511 w 533"/>
                <a:gd name="T39" fmla="*/ 139 h 423"/>
                <a:gd name="T40" fmla="*/ 494 w 533"/>
                <a:gd name="T41" fmla="*/ 150 h 423"/>
                <a:gd name="T42" fmla="*/ 478 w 533"/>
                <a:gd name="T43" fmla="*/ 166 h 423"/>
                <a:gd name="T44" fmla="*/ 302 w 533"/>
                <a:gd name="T45" fmla="*/ 273 h 423"/>
                <a:gd name="T46" fmla="*/ 143 w 533"/>
                <a:gd name="T47" fmla="*/ 364 h 423"/>
                <a:gd name="T48" fmla="*/ 121 w 533"/>
                <a:gd name="T49" fmla="*/ 375 h 423"/>
                <a:gd name="T50" fmla="*/ 116 w 533"/>
                <a:gd name="T51" fmla="*/ 380 h 423"/>
                <a:gd name="T52" fmla="*/ 105 w 533"/>
                <a:gd name="T53" fmla="*/ 391 h 423"/>
                <a:gd name="T54" fmla="*/ 99 w 533"/>
                <a:gd name="T55" fmla="*/ 402 h 423"/>
                <a:gd name="T56" fmla="*/ 94 w 533"/>
                <a:gd name="T57" fmla="*/ 423 h 423"/>
                <a:gd name="T58" fmla="*/ 55 w 533"/>
                <a:gd name="T59" fmla="*/ 412 h 423"/>
                <a:gd name="T60" fmla="*/ 22 w 533"/>
                <a:gd name="T61" fmla="*/ 396 h 423"/>
                <a:gd name="T62" fmla="*/ 11 w 533"/>
                <a:gd name="T63" fmla="*/ 380 h 423"/>
                <a:gd name="T64" fmla="*/ 0 w 533"/>
                <a:gd name="T65" fmla="*/ 369 h 423"/>
                <a:gd name="T66" fmla="*/ 0 w 533"/>
                <a:gd name="T67" fmla="*/ 353 h 423"/>
                <a:gd name="T68" fmla="*/ 6 w 533"/>
                <a:gd name="T69" fmla="*/ 343 h 423"/>
                <a:gd name="T70" fmla="*/ 17 w 533"/>
                <a:gd name="T71" fmla="*/ 321 h 423"/>
                <a:gd name="T72" fmla="*/ 28 w 533"/>
                <a:gd name="T73" fmla="*/ 311 h 423"/>
                <a:gd name="T74" fmla="*/ 44 w 533"/>
                <a:gd name="T75" fmla="*/ 300 h 423"/>
                <a:gd name="T76" fmla="*/ 61 w 533"/>
                <a:gd name="T77" fmla="*/ 289 h 423"/>
                <a:gd name="T78" fmla="*/ 94 w 533"/>
                <a:gd name="T79" fmla="*/ 273 h 423"/>
                <a:gd name="T80" fmla="*/ 132 w 533"/>
                <a:gd name="T81" fmla="*/ 252 h 423"/>
                <a:gd name="T82" fmla="*/ 313 w 533"/>
                <a:gd name="T83" fmla="*/ 150 h 4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533" h="423">
                  <a:moveTo>
                    <a:pt x="313" y="150"/>
                  </a:moveTo>
                  <a:lnTo>
                    <a:pt x="346" y="128"/>
                  </a:lnTo>
                  <a:lnTo>
                    <a:pt x="384" y="107"/>
                  </a:lnTo>
                  <a:lnTo>
                    <a:pt x="412" y="86"/>
                  </a:lnTo>
                  <a:lnTo>
                    <a:pt x="428" y="70"/>
                  </a:lnTo>
                  <a:lnTo>
                    <a:pt x="445" y="54"/>
                  </a:lnTo>
                  <a:lnTo>
                    <a:pt x="450" y="37"/>
                  </a:lnTo>
                  <a:lnTo>
                    <a:pt x="456" y="21"/>
                  </a:lnTo>
                  <a:lnTo>
                    <a:pt x="461" y="0"/>
                  </a:lnTo>
                  <a:lnTo>
                    <a:pt x="478" y="5"/>
                  </a:lnTo>
                  <a:lnTo>
                    <a:pt x="494" y="11"/>
                  </a:lnTo>
                  <a:lnTo>
                    <a:pt x="505" y="27"/>
                  </a:lnTo>
                  <a:lnTo>
                    <a:pt x="516" y="43"/>
                  </a:lnTo>
                  <a:lnTo>
                    <a:pt x="522" y="54"/>
                  </a:lnTo>
                  <a:lnTo>
                    <a:pt x="527" y="70"/>
                  </a:lnTo>
                  <a:lnTo>
                    <a:pt x="527" y="80"/>
                  </a:lnTo>
                  <a:lnTo>
                    <a:pt x="533" y="102"/>
                  </a:lnTo>
                  <a:lnTo>
                    <a:pt x="527" y="112"/>
                  </a:lnTo>
                  <a:lnTo>
                    <a:pt x="522" y="128"/>
                  </a:lnTo>
                  <a:lnTo>
                    <a:pt x="511" y="139"/>
                  </a:lnTo>
                  <a:lnTo>
                    <a:pt x="494" y="150"/>
                  </a:lnTo>
                  <a:lnTo>
                    <a:pt x="478" y="166"/>
                  </a:lnTo>
                  <a:lnTo>
                    <a:pt x="302" y="273"/>
                  </a:lnTo>
                  <a:lnTo>
                    <a:pt x="143" y="364"/>
                  </a:lnTo>
                  <a:lnTo>
                    <a:pt x="121" y="375"/>
                  </a:lnTo>
                  <a:lnTo>
                    <a:pt x="116" y="380"/>
                  </a:lnTo>
                  <a:lnTo>
                    <a:pt x="105" y="391"/>
                  </a:lnTo>
                  <a:lnTo>
                    <a:pt x="99" y="402"/>
                  </a:lnTo>
                  <a:lnTo>
                    <a:pt x="94" y="423"/>
                  </a:lnTo>
                  <a:lnTo>
                    <a:pt x="55" y="412"/>
                  </a:lnTo>
                  <a:lnTo>
                    <a:pt x="22" y="396"/>
                  </a:lnTo>
                  <a:lnTo>
                    <a:pt x="11" y="380"/>
                  </a:lnTo>
                  <a:lnTo>
                    <a:pt x="0" y="369"/>
                  </a:lnTo>
                  <a:lnTo>
                    <a:pt x="0" y="353"/>
                  </a:lnTo>
                  <a:lnTo>
                    <a:pt x="6" y="343"/>
                  </a:lnTo>
                  <a:lnTo>
                    <a:pt x="17" y="321"/>
                  </a:lnTo>
                  <a:lnTo>
                    <a:pt x="28" y="311"/>
                  </a:lnTo>
                  <a:lnTo>
                    <a:pt x="44" y="300"/>
                  </a:lnTo>
                  <a:lnTo>
                    <a:pt x="61" y="289"/>
                  </a:lnTo>
                  <a:lnTo>
                    <a:pt x="94" y="273"/>
                  </a:lnTo>
                  <a:lnTo>
                    <a:pt x="132" y="252"/>
                  </a:lnTo>
                  <a:lnTo>
                    <a:pt x="313" y="150"/>
                  </a:lnTo>
                  <a:close/>
                </a:path>
              </a:pathLst>
            </a:custGeom>
            <a:solidFill>
              <a:srgbClr val="800000"/>
            </a:solidFill>
            <a:ln w="7938">
              <a:solidFill>
                <a:srgbClr val="800000"/>
              </a:solidFill>
              <a:prstDash val="solid"/>
              <a:round/>
              <a:headEnd/>
              <a:tailEnd/>
            </a:ln>
          </p:spPr>
          <p:txBody>
            <a:bodyPr/>
            <a:lstStyle/>
            <a:p>
              <a:endParaRPr lang="en-US"/>
            </a:p>
          </p:txBody>
        </p:sp>
        <p:sp>
          <p:nvSpPr>
            <p:cNvPr id="5139" name="Freeform 22"/>
            <p:cNvSpPr>
              <a:spLocks/>
            </p:cNvSpPr>
            <p:nvPr/>
          </p:nvSpPr>
          <p:spPr bwMode="auto">
            <a:xfrm>
              <a:off x="2458" y="1157"/>
              <a:ext cx="522" cy="456"/>
            </a:xfrm>
            <a:custGeom>
              <a:avLst/>
              <a:gdLst>
                <a:gd name="T0" fmla="*/ 236 w 522"/>
                <a:gd name="T1" fmla="*/ 199 h 456"/>
                <a:gd name="T2" fmla="*/ 313 w 522"/>
                <a:gd name="T3" fmla="*/ 150 h 456"/>
                <a:gd name="T4" fmla="*/ 363 w 522"/>
                <a:gd name="T5" fmla="*/ 118 h 456"/>
                <a:gd name="T6" fmla="*/ 406 w 522"/>
                <a:gd name="T7" fmla="*/ 91 h 456"/>
                <a:gd name="T8" fmla="*/ 434 w 522"/>
                <a:gd name="T9" fmla="*/ 70 h 456"/>
                <a:gd name="T10" fmla="*/ 450 w 522"/>
                <a:gd name="T11" fmla="*/ 54 h 456"/>
                <a:gd name="T12" fmla="*/ 467 w 522"/>
                <a:gd name="T13" fmla="*/ 43 h 456"/>
                <a:gd name="T14" fmla="*/ 483 w 522"/>
                <a:gd name="T15" fmla="*/ 27 h 456"/>
                <a:gd name="T16" fmla="*/ 489 w 522"/>
                <a:gd name="T17" fmla="*/ 16 h 456"/>
                <a:gd name="T18" fmla="*/ 500 w 522"/>
                <a:gd name="T19" fmla="*/ 0 h 456"/>
                <a:gd name="T20" fmla="*/ 505 w 522"/>
                <a:gd name="T21" fmla="*/ 16 h 456"/>
                <a:gd name="T22" fmla="*/ 511 w 522"/>
                <a:gd name="T23" fmla="*/ 27 h 456"/>
                <a:gd name="T24" fmla="*/ 511 w 522"/>
                <a:gd name="T25" fmla="*/ 43 h 456"/>
                <a:gd name="T26" fmla="*/ 516 w 522"/>
                <a:gd name="T27" fmla="*/ 59 h 456"/>
                <a:gd name="T28" fmla="*/ 522 w 522"/>
                <a:gd name="T29" fmla="*/ 81 h 456"/>
                <a:gd name="T30" fmla="*/ 522 w 522"/>
                <a:gd name="T31" fmla="*/ 97 h 456"/>
                <a:gd name="T32" fmla="*/ 522 w 522"/>
                <a:gd name="T33" fmla="*/ 107 h 456"/>
                <a:gd name="T34" fmla="*/ 522 w 522"/>
                <a:gd name="T35" fmla="*/ 118 h 456"/>
                <a:gd name="T36" fmla="*/ 516 w 522"/>
                <a:gd name="T37" fmla="*/ 129 h 456"/>
                <a:gd name="T38" fmla="*/ 505 w 522"/>
                <a:gd name="T39" fmla="*/ 134 h 456"/>
                <a:gd name="T40" fmla="*/ 494 w 522"/>
                <a:gd name="T41" fmla="*/ 145 h 456"/>
                <a:gd name="T42" fmla="*/ 483 w 522"/>
                <a:gd name="T43" fmla="*/ 156 h 456"/>
                <a:gd name="T44" fmla="*/ 456 w 522"/>
                <a:gd name="T45" fmla="*/ 172 h 456"/>
                <a:gd name="T46" fmla="*/ 434 w 522"/>
                <a:gd name="T47" fmla="*/ 188 h 456"/>
                <a:gd name="T48" fmla="*/ 242 w 522"/>
                <a:gd name="T49" fmla="*/ 306 h 456"/>
                <a:gd name="T50" fmla="*/ 94 w 522"/>
                <a:gd name="T51" fmla="*/ 397 h 456"/>
                <a:gd name="T52" fmla="*/ 83 w 522"/>
                <a:gd name="T53" fmla="*/ 407 h 456"/>
                <a:gd name="T54" fmla="*/ 72 w 522"/>
                <a:gd name="T55" fmla="*/ 418 h 456"/>
                <a:gd name="T56" fmla="*/ 66 w 522"/>
                <a:gd name="T57" fmla="*/ 423 h 456"/>
                <a:gd name="T58" fmla="*/ 66 w 522"/>
                <a:gd name="T59" fmla="*/ 434 h 456"/>
                <a:gd name="T60" fmla="*/ 66 w 522"/>
                <a:gd name="T61" fmla="*/ 445 h 456"/>
                <a:gd name="T62" fmla="*/ 66 w 522"/>
                <a:gd name="T63" fmla="*/ 456 h 456"/>
                <a:gd name="T64" fmla="*/ 61 w 522"/>
                <a:gd name="T65" fmla="*/ 450 h 456"/>
                <a:gd name="T66" fmla="*/ 50 w 522"/>
                <a:gd name="T67" fmla="*/ 445 h 456"/>
                <a:gd name="T68" fmla="*/ 44 w 522"/>
                <a:gd name="T69" fmla="*/ 439 h 456"/>
                <a:gd name="T70" fmla="*/ 33 w 522"/>
                <a:gd name="T71" fmla="*/ 434 h 456"/>
                <a:gd name="T72" fmla="*/ 22 w 522"/>
                <a:gd name="T73" fmla="*/ 429 h 456"/>
                <a:gd name="T74" fmla="*/ 11 w 522"/>
                <a:gd name="T75" fmla="*/ 418 h 456"/>
                <a:gd name="T76" fmla="*/ 6 w 522"/>
                <a:gd name="T77" fmla="*/ 413 h 456"/>
                <a:gd name="T78" fmla="*/ 0 w 522"/>
                <a:gd name="T79" fmla="*/ 402 h 456"/>
                <a:gd name="T80" fmla="*/ 0 w 522"/>
                <a:gd name="T81" fmla="*/ 391 h 456"/>
                <a:gd name="T82" fmla="*/ 0 w 522"/>
                <a:gd name="T83" fmla="*/ 375 h 456"/>
                <a:gd name="T84" fmla="*/ 0 w 522"/>
                <a:gd name="T85" fmla="*/ 365 h 456"/>
                <a:gd name="T86" fmla="*/ 0 w 522"/>
                <a:gd name="T87" fmla="*/ 354 h 456"/>
                <a:gd name="T88" fmla="*/ 6 w 522"/>
                <a:gd name="T89" fmla="*/ 348 h 456"/>
                <a:gd name="T90" fmla="*/ 17 w 522"/>
                <a:gd name="T91" fmla="*/ 338 h 456"/>
                <a:gd name="T92" fmla="*/ 33 w 522"/>
                <a:gd name="T93" fmla="*/ 327 h 456"/>
                <a:gd name="T94" fmla="*/ 61 w 522"/>
                <a:gd name="T95" fmla="*/ 311 h 456"/>
                <a:gd name="T96" fmla="*/ 143 w 522"/>
                <a:gd name="T97" fmla="*/ 257 h 456"/>
                <a:gd name="T98" fmla="*/ 236 w 522"/>
                <a:gd name="T99" fmla="*/ 199 h 45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22" h="456">
                  <a:moveTo>
                    <a:pt x="236" y="199"/>
                  </a:moveTo>
                  <a:lnTo>
                    <a:pt x="313" y="150"/>
                  </a:lnTo>
                  <a:lnTo>
                    <a:pt x="363" y="118"/>
                  </a:lnTo>
                  <a:lnTo>
                    <a:pt x="406" y="91"/>
                  </a:lnTo>
                  <a:lnTo>
                    <a:pt x="434" y="70"/>
                  </a:lnTo>
                  <a:lnTo>
                    <a:pt x="450" y="54"/>
                  </a:lnTo>
                  <a:lnTo>
                    <a:pt x="467" y="43"/>
                  </a:lnTo>
                  <a:lnTo>
                    <a:pt x="483" y="27"/>
                  </a:lnTo>
                  <a:lnTo>
                    <a:pt x="489" y="16"/>
                  </a:lnTo>
                  <a:lnTo>
                    <a:pt x="500" y="0"/>
                  </a:lnTo>
                  <a:lnTo>
                    <a:pt x="505" y="16"/>
                  </a:lnTo>
                  <a:lnTo>
                    <a:pt x="511" y="27"/>
                  </a:lnTo>
                  <a:lnTo>
                    <a:pt x="511" y="43"/>
                  </a:lnTo>
                  <a:lnTo>
                    <a:pt x="516" y="59"/>
                  </a:lnTo>
                  <a:lnTo>
                    <a:pt x="522" y="81"/>
                  </a:lnTo>
                  <a:lnTo>
                    <a:pt x="522" y="97"/>
                  </a:lnTo>
                  <a:lnTo>
                    <a:pt x="522" y="107"/>
                  </a:lnTo>
                  <a:lnTo>
                    <a:pt x="522" y="118"/>
                  </a:lnTo>
                  <a:lnTo>
                    <a:pt x="516" y="129"/>
                  </a:lnTo>
                  <a:lnTo>
                    <a:pt x="505" y="134"/>
                  </a:lnTo>
                  <a:lnTo>
                    <a:pt x="494" y="145"/>
                  </a:lnTo>
                  <a:lnTo>
                    <a:pt x="483" y="156"/>
                  </a:lnTo>
                  <a:lnTo>
                    <a:pt x="456" y="172"/>
                  </a:lnTo>
                  <a:lnTo>
                    <a:pt x="434" y="188"/>
                  </a:lnTo>
                  <a:lnTo>
                    <a:pt x="242" y="306"/>
                  </a:lnTo>
                  <a:lnTo>
                    <a:pt x="94" y="397"/>
                  </a:lnTo>
                  <a:lnTo>
                    <a:pt x="83" y="407"/>
                  </a:lnTo>
                  <a:lnTo>
                    <a:pt x="72" y="418"/>
                  </a:lnTo>
                  <a:lnTo>
                    <a:pt x="66" y="423"/>
                  </a:lnTo>
                  <a:lnTo>
                    <a:pt x="66" y="434"/>
                  </a:lnTo>
                  <a:lnTo>
                    <a:pt x="66" y="445"/>
                  </a:lnTo>
                  <a:lnTo>
                    <a:pt x="66" y="456"/>
                  </a:lnTo>
                  <a:lnTo>
                    <a:pt x="61" y="450"/>
                  </a:lnTo>
                  <a:lnTo>
                    <a:pt x="50" y="445"/>
                  </a:lnTo>
                  <a:lnTo>
                    <a:pt x="44" y="439"/>
                  </a:lnTo>
                  <a:lnTo>
                    <a:pt x="33" y="434"/>
                  </a:lnTo>
                  <a:lnTo>
                    <a:pt x="22" y="429"/>
                  </a:lnTo>
                  <a:lnTo>
                    <a:pt x="11" y="418"/>
                  </a:lnTo>
                  <a:lnTo>
                    <a:pt x="6" y="413"/>
                  </a:lnTo>
                  <a:lnTo>
                    <a:pt x="0" y="402"/>
                  </a:lnTo>
                  <a:lnTo>
                    <a:pt x="0" y="391"/>
                  </a:lnTo>
                  <a:lnTo>
                    <a:pt x="0" y="375"/>
                  </a:lnTo>
                  <a:lnTo>
                    <a:pt x="0" y="365"/>
                  </a:lnTo>
                  <a:lnTo>
                    <a:pt x="0" y="354"/>
                  </a:lnTo>
                  <a:lnTo>
                    <a:pt x="6" y="348"/>
                  </a:lnTo>
                  <a:lnTo>
                    <a:pt x="17" y="338"/>
                  </a:lnTo>
                  <a:lnTo>
                    <a:pt x="33" y="327"/>
                  </a:lnTo>
                  <a:lnTo>
                    <a:pt x="61" y="311"/>
                  </a:lnTo>
                  <a:lnTo>
                    <a:pt x="143" y="257"/>
                  </a:lnTo>
                  <a:lnTo>
                    <a:pt x="236" y="199"/>
                  </a:lnTo>
                  <a:close/>
                </a:path>
              </a:pathLst>
            </a:custGeom>
            <a:solidFill>
              <a:srgbClr val="800000"/>
            </a:solidFill>
            <a:ln w="7938">
              <a:solidFill>
                <a:srgbClr val="800000"/>
              </a:solidFill>
              <a:prstDash val="solid"/>
              <a:round/>
              <a:headEnd/>
              <a:tailEnd/>
            </a:ln>
          </p:spPr>
          <p:txBody>
            <a:bodyPr/>
            <a:lstStyle/>
            <a:p>
              <a:endParaRPr lang="en-US"/>
            </a:p>
          </p:txBody>
        </p:sp>
        <p:sp>
          <p:nvSpPr>
            <p:cNvPr id="5140" name="Freeform 23"/>
            <p:cNvSpPr>
              <a:spLocks/>
            </p:cNvSpPr>
            <p:nvPr/>
          </p:nvSpPr>
          <p:spPr bwMode="auto">
            <a:xfrm>
              <a:off x="2453" y="1704"/>
              <a:ext cx="549" cy="449"/>
            </a:xfrm>
            <a:custGeom>
              <a:avLst/>
              <a:gdLst>
                <a:gd name="T0" fmla="*/ 263 w 549"/>
                <a:gd name="T1" fmla="*/ 187 h 449"/>
                <a:gd name="T2" fmla="*/ 329 w 549"/>
                <a:gd name="T3" fmla="*/ 150 h 449"/>
                <a:gd name="T4" fmla="*/ 378 w 549"/>
                <a:gd name="T5" fmla="*/ 117 h 449"/>
                <a:gd name="T6" fmla="*/ 411 w 549"/>
                <a:gd name="T7" fmla="*/ 96 h 449"/>
                <a:gd name="T8" fmla="*/ 433 w 549"/>
                <a:gd name="T9" fmla="*/ 75 h 449"/>
                <a:gd name="T10" fmla="*/ 444 w 549"/>
                <a:gd name="T11" fmla="*/ 64 h 449"/>
                <a:gd name="T12" fmla="*/ 455 w 549"/>
                <a:gd name="T13" fmla="*/ 53 h 449"/>
                <a:gd name="T14" fmla="*/ 461 w 549"/>
                <a:gd name="T15" fmla="*/ 21 h 449"/>
                <a:gd name="T16" fmla="*/ 466 w 549"/>
                <a:gd name="T17" fmla="*/ 5 h 449"/>
                <a:gd name="T18" fmla="*/ 499 w 549"/>
                <a:gd name="T19" fmla="*/ 0 h 449"/>
                <a:gd name="T20" fmla="*/ 549 w 549"/>
                <a:gd name="T21" fmla="*/ 112 h 449"/>
                <a:gd name="T22" fmla="*/ 538 w 549"/>
                <a:gd name="T23" fmla="*/ 123 h 449"/>
                <a:gd name="T24" fmla="*/ 527 w 549"/>
                <a:gd name="T25" fmla="*/ 139 h 449"/>
                <a:gd name="T26" fmla="*/ 516 w 549"/>
                <a:gd name="T27" fmla="*/ 150 h 449"/>
                <a:gd name="T28" fmla="*/ 499 w 549"/>
                <a:gd name="T29" fmla="*/ 160 h 449"/>
                <a:gd name="T30" fmla="*/ 477 w 549"/>
                <a:gd name="T31" fmla="*/ 171 h 449"/>
                <a:gd name="T32" fmla="*/ 450 w 549"/>
                <a:gd name="T33" fmla="*/ 192 h 449"/>
                <a:gd name="T34" fmla="*/ 252 w 549"/>
                <a:gd name="T35" fmla="*/ 305 h 449"/>
                <a:gd name="T36" fmla="*/ 93 w 549"/>
                <a:gd name="T37" fmla="*/ 396 h 449"/>
                <a:gd name="T38" fmla="*/ 82 w 549"/>
                <a:gd name="T39" fmla="*/ 407 h 449"/>
                <a:gd name="T40" fmla="*/ 71 w 549"/>
                <a:gd name="T41" fmla="*/ 412 h 449"/>
                <a:gd name="T42" fmla="*/ 66 w 549"/>
                <a:gd name="T43" fmla="*/ 423 h 449"/>
                <a:gd name="T44" fmla="*/ 66 w 549"/>
                <a:gd name="T45" fmla="*/ 433 h 449"/>
                <a:gd name="T46" fmla="*/ 66 w 549"/>
                <a:gd name="T47" fmla="*/ 439 h 449"/>
                <a:gd name="T48" fmla="*/ 66 w 549"/>
                <a:gd name="T49" fmla="*/ 449 h 449"/>
                <a:gd name="T50" fmla="*/ 60 w 549"/>
                <a:gd name="T51" fmla="*/ 449 h 449"/>
                <a:gd name="T52" fmla="*/ 49 w 549"/>
                <a:gd name="T53" fmla="*/ 444 h 449"/>
                <a:gd name="T54" fmla="*/ 44 w 549"/>
                <a:gd name="T55" fmla="*/ 439 h 449"/>
                <a:gd name="T56" fmla="*/ 33 w 549"/>
                <a:gd name="T57" fmla="*/ 433 h 449"/>
                <a:gd name="T58" fmla="*/ 22 w 549"/>
                <a:gd name="T59" fmla="*/ 428 h 449"/>
                <a:gd name="T60" fmla="*/ 16 w 549"/>
                <a:gd name="T61" fmla="*/ 417 h 449"/>
                <a:gd name="T62" fmla="*/ 5 w 549"/>
                <a:gd name="T63" fmla="*/ 407 h 449"/>
                <a:gd name="T64" fmla="*/ 0 w 549"/>
                <a:gd name="T65" fmla="*/ 401 h 449"/>
                <a:gd name="T66" fmla="*/ 0 w 549"/>
                <a:gd name="T67" fmla="*/ 385 h 449"/>
                <a:gd name="T68" fmla="*/ 0 w 549"/>
                <a:gd name="T69" fmla="*/ 374 h 449"/>
                <a:gd name="T70" fmla="*/ 0 w 549"/>
                <a:gd name="T71" fmla="*/ 364 h 449"/>
                <a:gd name="T72" fmla="*/ 5 w 549"/>
                <a:gd name="T73" fmla="*/ 353 h 449"/>
                <a:gd name="T74" fmla="*/ 11 w 549"/>
                <a:gd name="T75" fmla="*/ 342 h 449"/>
                <a:gd name="T76" fmla="*/ 16 w 549"/>
                <a:gd name="T77" fmla="*/ 337 h 449"/>
                <a:gd name="T78" fmla="*/ 33 w 549"/>
                <a:gd name="T79" fmla="*/ 321 h 449"/>
                <a:gd name="T80" fmla="*/ 60 w 549"/>
                <a:gd name="T81" fmla="*/ 305 h 449"/>
                <a:gd name="T82" fmla="*/ 132 w 549"/>
                <a:gd name="T83" fmla="*/ 262 h 449"/>
                <a:gd name="T84" fmla="*/ 263 w 549"/>
                <a:gd name="T85" fmla="*/ 187 h 44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49" h="449">
                  <a:moveTo>
                    <a:pt x="263" y="187"/>
                  </a:moveTo>
                  <a:lnTo>
                    <a:pt x="329" y="150"/>
                  </a:lnTo>
                  <a:lnTo>
                    <a:pt x="378" y="117"/>
                  </a:lnTo>
                  <a:lnTo>
                    <a:pt x="411" y="96"/>
                  </a:lnTo>
                  <a:lnTo>
                    <a:pt x="433" y="75"/>
                  </a:lnTo>
                  <a:lnTo>
                    <a:pt x="444" y="64"/>
                  </a:lnTo>
                  <a:lnTo>
                    <a:pt x="455" y="53"/>
                  </a:lnTo>
                  <a:lnTo>
                    <a:pt x="461" y="21"/>
                  </a:lnTo>
                  <a:lnTo>
                    <a:pt x="466" y="5"/>
                  </a:lnTo>
                  <a:lnTo>
                    <a:pt x="499" y="0"/>
                  </a:lnTo>
                  <a:lnTo>
                    <a:pt x="549" y="112"/>
                  </a:lnTo>
                  <a:lnTo>
                    <a:pt x="538" y="123"/>
                  </a:lnTo>
                  <a:lnTo>
                    <a:pt x="527" y="139"/>
                  </a:lnTo>
                  <a:lnTo>
                    <a:pt x="516" y="150"/>
                  </a:lnTo>
                  <a:lnTo>
                    <a:pt x="499" y="160"/>
                  </a:lnTo>
                  <a:lnTo>
                    <a:pt x="477" y="171"/>
                  </a:lnTo>
                  <a:lnTo>
                    <a:pt x="450" y="192"/>
                  </a:lnTo>
                  <a:lnTo>
                    <a:pt x="252" y="305"/>
                  </a:lnTo>
                  <a:lnTo>
                    <a:pt x="93" y="396"/>
                  </a:lnTo>
                  <a:lnTo>
                    <a:pt x="82" y="407"/>
                  </a:lnTo>
                  <a:lnTo>
                    <a:pt x="71" y="412"/>
                  </a:lnTo>
                  <a:lnTo>
                    <a:pt x="66" y="423"/>
                  </a:lnTo>
                  <a:lnTo>
                    <a:pt x="66" y="433"/>
                  </a:lnTo>
                  <a:lnTo>
                    <a:pt x="66" y="439"/>
                  </a:lnTo>
                  <a:lnTo>
                    <a:pt x="66" y="449"/>
                  </a:lnTo>
                  <a:lnTo>
                    <a:pt x="60" y="449"/>
                  </a:lnTo>
                  <a:lnTo>
                    <a:pt x="49" y="444"/>
                  </a:lnTo>
                  <a:lnTo>
                    <a:pt x="44" y="439"/>
                  </a:lnTo>
                  <a:lnTo>
                    <a:pt x="33" y="433"/>
                  </a:lnTo>
                  <a:lnTo>
                    <a:pt x="22" y="428"/>
                  </a:lnTo>
                  <a:lnTo>
                    <a:pt x="16" y="417"/>
                  </a:lnTo>
                  <a:lnTo>
                    <a:pt x="5" y="407"/>
                  </a:lnTo>
                  <a:lnTo>
                    <a:pt x="0" y="401"/>
                  </a:lnTo>
                  <a:lnTo>
                    <a:pt x="0" y="385"/>
                  </a:lnTo>
                  <a:lnTo>
                    <a:pt x="0" y="374"/>
                  </a:lnTo>
                  <a:lnTo>
                    <a:pt x="0" y="364"/>
                  </a:lnTo>
                  <a:lnTo>
                    <a:pt x="5" y="353"/>
                  </a:lnTo>
                  <a:lnTo>
                    <a:pt x="11" y="342"/>
                  </a:lnTo>
                  <a:lnTo>
                    <a:pt x="16" y="337"/>
                  </a:lnTo>
                  <a:lnTo>
                    <a:pt x="33" y="321"/>
                  </a:lnTo>
                  <a:lnTo>
                    <a:pt x="60" y="305"/>
                  </a:lnTo>
                  <a:lnTo>
                    <a:pt x="132" y="262"/>
                  </a:lnTo>
                  <a:lnTo>
                    <a:pt x="263" y="187"/>
                  </a:lnTo>
                  <a:close/>
                </a:path>
              </a:pathLst>
            </a:custGeom>
            <a:solidFill>
              <a:srgbClr val="800000"/>
            </a:solidFill>
            <a:ln w="7938">
              <a:solidFill>
                <a:srgbClr val="800000"/>
              </a:solidFill>
              <a:prstDash val="solid"/>
              <a:round/>
              <a:headEnd/>
              <a:tailEnd/>
            </a:ln>
          </p:spPr>
          <p:txBody>
            <a:bodyPr/>
            <a:lstStyle/>
            <a:p>
              <a:endParaRPr lang="en-US"/>
            </a:p>
          </p:txBody>
        </p:sp>
        <p:sp>
          <p:nvSpPr>
            <p:cNvPr id="5141" name="Freeform 24"/>
            <p:cNvSpPr>
              <a:spLocks/>
            </p:cNvSpPr>
            <p:nvPr/>
          </p:nvSpPr>
          <p:spPr bwMode="auto">
            <a:xfrm>
              <a:off x="2464" y="2014"/>
              <a:ext cx="521" cy="413"/>
            </a:xfrm>
            <a:custGeom>
              <a:avLst/>
              <a:gdLst>
                <a:gd name="T0" fmla="*/ 307 w 521"/>
                <a:gd name="T1" fmla="*/ 150 h 413"/>
                <a:gd name="T2" fmla="*/ 340 w 521"/>
                <a:gd name="T3" fmla="*/ 129 h 413"/>
                <a:gd name="T4" fmla="*/ 373 w 521"/>
                <a:gd name="T5" fmla="*/ 107 h 413"/>
                <a:gd name="T6" fmla="*/ 400 w 521"/>
                <a:gd name="T7" fmla="*/ 86 h 413"/>
                <a:gd name="T8" fmla="*/ 422 w 521"/>
                <a:gd name="T9" fmla="*/ 70 h 413"/>
                <a:gd name="T10" fmla="*/ 433 w 521"/>
                <a:gd name="T11" fmla="*/ 54 h 413"/>
                <a:gd name="T12" fmla="*/ 444 w 521"/>
                <a:gd name="T13" fmla="*/ 38 h 413"/>
                <a:gd name="T14" fmla="*/ 450 w 521"/>
                <a:gd name="T15" fmla="*/ 22 h 413"/>
                <a:gd name="T16" fmla="*/ 450 w 521"/>
                <a:gd name="T17" fmla="*/ 0 h 413"/>
                <a:gd name="T18" fmla="*/ 466 w 521"/>
                <a:gd name="T19" fmla="*/ 0 h 413"/>
                <a:gd name="T20" fmla="*/ 483 w 521"/>
                <a:gd name="T21" fmla="*/ 11 h 413"/>
                <a:gd name="T22" fmla="*/ 499 w 521"/>
                <a:gd name="T23" fmla="*/ 22 h 413"/>
                <a:gd name="T24" fmla="*/ 505 w 521"/>
                <a:gd name="T25" fmla="*/ 38 h 413"/>
                <a:gd name="T26" fmla="*/ 510 w 521"/>
                <a:gd name="T27" fmla="*/ 54 h 413"/>
                <a:gd name="T28" fmla="*/ 516 w 521"/>
                <a:gd name="T29" fmla="*/ 70 h 413"/>
                <a:gd name="T30" fmla="*/ 521 w 521"/>
                <a:gd name="T31" fmla="*/ 81 h 413"/>
                <a:gd name="T32" fmla="*/ 521 w 521"/>
                <a:gd name="T33" fmla="*/ 97 h 413"/>
                <a:gd name="T34" fmla="*/ 521 w 521"/>
                <a:gd name="T35" fmla="*/ 113 h 413"/>
                <a:gd name="T36" fmla="*/ 510 w 521"/>
                <a:gd name="T37" fmla="*/ 123 h 413"/>
                <a:gd name="T38" fmla="*/ 499 w 521"/>
                <a:gd name="T39" fmla="*/ 139 h 413"/>
                <a:gd name="T40" fmla="*/ 483 w 521"/>
                <a:gd name="T41" fmla="*/ 150 h 413"/>
                <a:gd name="T42" fmla="*/ 466 w 521"/>
                <a:gd name="T43" fmla="*/ 161 h 413"/>
                <a:gd name="T44" fmla="*/ 296 w 521"/>
                <a:gd name="T45" fmla="*/ 273 h 413"/>
                <a:gd name="T46" fmla="*/ 137 w 521"/>
                <a:gd name="T47" fmla="*/ 359 h 413"/>
                <a:gd name="T48" fmla="*/ 115 w 521"/>
                <a:gd name="T49" fmla="*/ 375 h 413"/>
                <a:gd name="T50" fmla="*/ 104 w 521"/>
                <a:gd name="T51" fmla="*/ 380 h 413"/>
                <a:gd name="T52" fmla="*/ 93 w 521"/>
                <a:gd name="T53" fmla="*/ 386 h 413"/>
                <a:gd name="T54" fmla="*/ 88 w 521"/>
                <a:gd name="T55" fmla="*/ 397 h 413"/>
                <a:gd name="T56" fmla="*/ 88 w 521"/>
                <a:gd name="T57" fmla="*/ 413 h 413"/>
                <a:gd name="T58" fmla="*/ 49 w 521"/>
                <a:gd name="T59" fmla="*/ 397 h 413"/>
                <a:gd name="T60" fmla="*/ 22 w 521"/>
                <a:gd name="T61" fmla="*/ 386 h 413"/>
                <a:gd name="T62" fmla="*/ 11 w 521"/>
                <a:gd name="T63" fmla="*/ 370 h 413"/>
                <a:gd name="T64" fmla="*/ 5 w 521"/>
                <a:gd name="T65" fmla="*/ 364 h 413"/>
                <a:gd name="T66" fmla="*/ 0 w 521"/>
                <a:gd name="T67" fmla="*/ 348 h 413"/>
                <a:gd name="T68" fmla="*/ 0 w 521"/>
                <a:gd name="T69" fmla="*/ 338 h 413"/>
                <a:gd name="T70" fmla="*/ 5 w 521"/>
                <a:gd name="T71" fmla="*/ 327 h 413"/>
                <a:gd name="T72" fmla="*/ 11 w 521"/>
                <a:gd name="T73" fmla="*/ 316 h 413"/>
                <a:gd name="T74" fmla="*/ 22 w 521"/>
                <a:gd name="T75" fmla="*/ 311 h 413"/>
                <a:gd name="T76" fmla="*/ 38 w 521"/>
                <a:gd name="T77" fmla="*/ 305 h 413"/>
                <a:gd name="T78" fmla="*/ 60 w 521"/>
                <a:gd name="T79" fmla="*/ 289 h 413"/>
                <a:gd name="T80" fmla="*/ 93 w 521"/>
                <a:gd name="T81" fmla="*/ 273 h 413"/>
                <a:gd name="T82" fmla="*/ 126 w 521"/>
                <a:gd name="T83" fmla="*/ 257 h 413"/>
                <a:gd name="T84" fmla="*/ 307 w 521"/>
                <a:gd name="T85" fmla="*/ 150 h 41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21" h="413">
                  <a:moveTo>
                    <a:pt x="307" y="150"/>
                  </a:moveTo>
                  <a:lnTo>
                    <a:pt x="340" y="129"/>
                  </a:lnTo>
                  <a:lnTo>
                    <a:pt x="373" y="107"/>
                  </a:lnTo>
                  <a:lnTo>
                    <a:pt x="400" y="86"/>
                  </a:lnTo>
                  <a:lnTo>
                    <a:pt x="422" y="70"/>
                  </a:lnTo>
                  <a:lnTo>
                    <a:pt x="433" y="54"/>
                  </a:lnTo>
                  <a:lnTo>
                    <a:pt x="444" y="38"/>
                  </a:lnTo>
                  <a:lnTo>
                    <a:pt x="450" y="22"/>
                  </a:lnTo>
                  <a:lnTo>
                    <a:pt x="450" y="0"/>
                  </a:lnTo>
                  <a:lnTo>
                    <a:pt x="466" y="0"/>
                  </a:lnTo>
                  <a:lnTo>
                    <a:pt x="483" y="11"/>
                  </a:lnTo>
                  <a:lnTo>
                    <a:pt x="499" y="22"/>
                  </a:lnTo>
                  <a:lnTo>
                    <a:pt x="505" y="38"/>
                  </a:lnTo>
                  <a:lnTo>
                    <a:pt x="510" y="54"/>
                  </a:lnTo>
                  <a:lnTo>
                    <a:pt x="516" y="70"/>
                  </a:lnTo>
                  <a:lnTo>
                    <a:pt x="521" y="81"/>
                  </a:lnTo>
                  <a:lnTo>
                    <a:pt x="521" y="97"/>
                  </a:lnTo>
                  <a:lnTo>
                    <a:pt x="521" y="113"/>
                  </a:lnTo>
                  <a:lnTo>
                    <a:pt x="510" y="123"/>
                  </a:lnTo>
                  <a:lnTo>
                    <a:pt x="499" y="139"/>
                  </a:lnTo>
                  <a:lnTo>
                    <a:pt x="483" y="150"/>
                  </a:lnTo>
                  <a:lnTo>
                    <a:pt x="466" y="161"/>
                  </a:lnTo>
                  <a:lnTo>
                    <a:pt x="296" y="273"/>
                  </a:lnTo>
                  <a:lnTo>
                    <a:pt x="137" y="359"/>
                  </a:lnTo>
                  <a:lnTo>
                    <a:pt x="115" y="375"/>
                  </a:lnTo>
                  <a:lnTo>
                    <a:pt x="104" y="380"/>
                  </a:lnTo>
                  <a:lnTo>
                    <a:pt x="93" y="386"/>
                  </a:lnTo>
                  <a:lnTo>
                    <a:pt x="88" y="397"/>
                  </a:lnTo>
                  <a:lnTo>
                    <a:pt x="88" y="413"/>
                  </a:lnTo>
                  <a:lnTo>
                    <a:pt x="49" y="397"/>
                  </a:lnTo>
                  <a:lnTo>
                    <a:pt x="22" y="386"/>
                  </a:lnTo>
                  <a:lnTo>
                    <a:pt x="11" y="370"/>
                  </a:lnTo>
                  <a:lnTo>
                    <a:pt x="5" y="364"/>
                  </a:lnTo>
                  <a:lnTo>
                    <a:pt x="0" y="348"/>
                  </a:lnTo>
                  <a:lnTo>
                    <a:pt x="0" y="338"/>
                  </a:lnTo>
                  <a:lnTo>
                    <a:pt x="5" y="327"/>
                  </a:lnTo>
                  <a:lnTo>
                    <a:pt x="11" y="316"/>
                  </a:lnTo>
                  <a:lnTo>
                    <a:pt x="22" y="311"/>
                  </a:lnTo>
                  <a:lnTo>
                    <a:pt x="38" y="305"/>
                  </a:lnTo>
                  <a:lnTo>
                    <a:pt x="60" y="289"/>
                  </a:lnTo>
                  <a:lnTo>
                    <a:pt x="93" y="273"/>
                  </a:lnTo>
                  <a:lnTo>
                    <a:pt x="126" y="257"/>
                  </a:lnTo>
                  <a:lnTo>
                    <a:pt x="307" y="150"/>
                  </a:lnTo>
                  <a:close/>
                </a:path>
              </a:pathLst>
            </a:custGeom>
            <a:solidFill>
              <a:srgbClr val="800000"/>
            </a:solidFill>
            <a:ln w="7938">
              <a:solidFill>
                <a:srgbClr val="800000"/>
              </a:solidFill>
              <a:prstDash val="solid"/>
              <a:round/>
              <a:headEnd/>
              <a:tailEnd/>
            </a:ln>
          </p:spPr>
          <p:txBody>
            <a:bodyPr/>
            <a:lstStyle/>
            <a:p>
              <a:endParaRPr lang="en-US"/>
            </a:p>
          </p:txBody>
        </p:sp>
        <p:sp>
          <p:nvSpPr>
            <p:cNvPr id="5142" name="Freeform 25"/>
            <p:cNvSpPr>
              <a:spLocks/>
            </p:cNvSpPr>
            <p:nvPr/>
          </p:nvSpPr>
          <p:spPr bwMode="auto">
            <a:xfrm>
              <a:off x="2431" y="1238"/>
              <a:ext cx="576" cy="353"/>
            </a:xfrm>
            <a:custGeom>
              <a:avLst/>
              <a:gdLst>
                <a:gd name="T0" fmla="*/ 38 w 576"/>
                <a:gd name="T1" fmla="*/ 16 h 353"/>
                <a:gd name="T2" fmla="*/ 22 w 576"/>
                <a:gd name="T3" fmla="*/ 37 h 353"/>
                <a:gd name="T4" fmla="*/ 5 w 576"/>
                <a:gd name="T5" fmla="*/ 69 h 353"/>
                <a:gd name="T6" fmla="*/ 0 w 576"/>
                <a:gd name="T7" fmla="*/ 96 h 353"/>
                <a:gd name="T8" fmla="*/ 5 w 576"/>
                <a:gd name="T9" fmla="*/ 139 h 353"/>
                <a:gd name="T10" fmla="*/ 11 w 576"/>
                <a:gd name="T11" fmla="*/ 166 h 353"/>
                <a:gd name="T12" fmla="*/ 27 w 576"/>
                <a:gd name="T13" fmla="*/ 187 h 353"/>
                <a:gd name="T14" fmla="*/ 49 w 576"/>
                <a:gd name="T15" fmla="*/ 198 h 353"/>
                <a:gd name="T16" fmla="*/ 77 w 576"/>
                <a:gd name="T17" fmla="*/ 209 h 353"/>
                <a:gd name="T18" fmla="*/ 126 w 576"/>
                <a:gd name="T19" fmla="*/ 214 h 353"/>
                <a:gd name="T20" fmla="*/ 400 w 576"/>
                <a:gd name="T21" fmla="*/ 219 h 353"/>
                <a:gd name="T22" fmla="*/ 444 w 576"/>
                <a:gd name="T23" fmla="*/ 225 h 353"/>
                <a:gd name="T24" fmla="*/ 477 w 576"/>
                <a:gd name="T25" fmla="*/ 235 h 353"/>
                <a:gd name="T26" fmla="*/ 510 w 576"/>
                <a:gd name="T27" fmla="*/ 246 h 353"/>
                <a:gd name="T28" fmla="*/ 527 w 576"/>
                <a:gd name="T29" fmla="*/ 262 h 353"/>
                <a:gd name="T30" fmla="*/ 538 w 576"/>
                <a:gd name="T31" fmla="*/ 284 h 353"/>
                <a:gd name="T32" fmla="*/ 549 w 576"/>
                <a:gd name="T33" fmla="*/ 310 h 353"/>
                <a:gd name="T34" fmla="*/ 549 w 576"/>
                <a:gd name="T35" fmla="*/ 332 h 353"/>
                <a:gd name="T36" fmla="*/ 549 w 576"/>
                <a:gd name="T37" fmla="*/ 353 h 353"/>
                <a:gd name="T38" fmla="*/ 560 w 576"/>
                <a:gd name="T39" fmla="*/ 337 h 353"/>
                <a:gd name="T40" fmla="*/ 571 w 576"/>
                <a:gd name="T41" fmla="*/ 321 h 353"/>
                <a:gd name="T42" fmla="*/ 576 w 576"/>
                <a:gd name="T43" fmla="*/ 300 h 353"/>
                <a:gd name="T44" fmla="*/ 576 w 576"/>
                <a:gd name="T45" fmla="*/ 262 h 353"/>
                <a:gd name="T46" fmla="*/ 571 w 576"/>
                <a:gd name="T47" fmla="*/ 209 h 353"/>
                <a:gd name="T48" fmla="*/ 565 w 576"/>
                <a:gd name="T49" fmla="*/ 171 h 353"/>
                <a:gd name="T50" fmla="*/ 560 w 576"/>
                <a:gd name="T51" fmla="*/ 150 h 353"/>
                <a:gd name="T52" fmla="*/ 538 w 576"/>
                <a:gd name="T53" fmla="*/ 134 h 353"/>
                <a:gd name="T54" fmla="*/ 510 w 576"/>
                <a:gd name="T55" fmla="*/ 123 h 353"/>
                <a:gd name="T56" fmla="*/ 472 w 576"/>
                <a:gd name="T57" fmla="*/ 118 h 353"/>
                <a:gd name="T58" fmla="*/ 307 w 576"/>
                <a:gd name="T59" fmla="*/ 107 h 353"/>
                <a:gd name="T60" fmla="*/ 154 w 576"/>
                <a:gd name="T61" fmla="*/ 107 h 353"/>
                <a:gd name="T62" fmla="*/ 115 w 576"/>
                <a:gd name="T63" fmla="*/ 96 h 353"/>
                <a:gd name="T64" fmla="*/ 82 w 576"/>
                <a:gd name="T65" fmla="*/ 85 h 353"/>
                <a:gd name="T66" fmla="*/ 60 w 576"/>
                <a:gd name="T67" fmla="*/ 69 h 353"/>
                <a:gd name="T68" fmla="*/ 49 w 576"/>
                <a:gd name="T69" fmla="*/ 53 h 353"/>
                <a:gd name="T70" fmla="*/ 44 w 576"/>
                <a:gd name="T71" fmla="*/ 26 h 353"/>
                <a:gd name="T72" fmla="*/ 44 w 576"/>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6" h="353">
                  <a:moveTo>
                    <a:pt x="44" y="0"/>
                  </a:moveTo>
                  <a:lnTo>
                    <a:pt x="38" y="16"/>
                  </a:lnTo>
                  <a:lnTo>
                    <a:pt x="27" y="26"/>
                  </a:lnTo>
                  <a:lnTo>
                    <a:pt x="22" y="37"/>
                  </a:lnTo>
                  <a:lnTo>
                    <a:pt x="16" y="53"/>
                  </a:lnTo>
                  <a:lnTo>
                    <a:pt x="5" y="69"/>
                  </a:lnTo>
                  <a:lnTo>
                    <a:pt x="5" y="85"/>
                  </a:lnTo>
                  <a:lnTo>
                    <a:pt x="0" y="96"/>
                  </a:lnTo>
                  <a:lnTo>
                    <a:pt x="0" y="118"/>
                  </a:lnTo>
                  <a:lnTo>
                    <a:pt x="5" y="139"/>
                  </a:lnTo>
                  <a:lnTo>
                    <a:pt x="5" y="155"/>
                  </a:lnTo>
                  <a:lnTo>
                    <a:pt x="11" y="166"/>
                  </a:lnTo>
                  <a:lnTo>
                    <a:pt x="16" y="176"/>
                  </a:lnTo>
                  <a:lnTo>
                    <a:pt x="27" y="187"/>
                  </a:lnTo>
                  <a:lnTo>
                    <a:pt x="38" y="192"/>
                  </a:lnTo>
                  <a:lnTo>
                    <a:pt x="49" y="198"/>
                  </a:lnTo>
                  <a:lnTo>
                    <a:pt x="60" y="203"/>
                  </a:lnTo>
                  <a:lnTo>
                    <a:pt x="77" y="209"/>
                  </a:lnTo>
                  <a:lnTo>
                    <a:pt x="99" y="214"/>
                  </a:lnTo>
                  <a:lnTo>
                    <a:pt x="126" y="214"/>
                  </a:lnTo>
                  <a:lnTo>
                    <a:pt x="263" y="219"/>
                  </a:lnTo>
                  <a:lnTo>
                    <a:pt x="400" y="219"/>
                  </a:lnTo>
                  <a:lnTo>
                    <a:pt x="422" y="225"/>
                  </a:lnTo>
                  <a:lnTo>
                    <a:pt x="444" y="225"/>
                  </a:lnTo>
                  <a:lnTo>
                    <a:pt x="461" y="230"/>
                  </a:lnTo>
                  <a:lnTo>
                    <a:pt x="477" y="235"/>
                  </a:lnTo>
                  <a:lnTo>
                    <a:pt x="499" y="241"/>
                  </a:lnTo>
                  <a:lnTo>
                    <a:pt x="510" y="246"/>
                  </a:lnTo>
                  <a:lnTo>
                    <a:pt x="521" y="251"/>
                  </a:lnTo>
                  <a:lnTo>
                    <a:pt x="527" y="262"/>
                  </a:lnTo>
                  <a:lnTo>
                    <a:pt x="538" y="273"/>
                  </a:lnTo>
                  <a:lnTo>
                    <a:pt x="538" y="284"/>
                  </a:lnTo>
                  <a:lnTo>
                    <a:pt x="543" y="294"/>
                  </a:lnTo>
                  <a:lnTo>
                    <a:pt x="549" y="310"/>
                  </a:lnTo>
                  <a:lnTo>
                    <a:pt x="549" y="321"/>
                  </a:lnTo>
                  <a:lnTo>
                    <a:pt x="549" y="332"/>
                  </a:lnTo>
                  <a:lnTo>
                    <a:pt x="554" y="342"/>
                  </a:lnTo>
                  <a:lnTo>
                    <a:pt x="549" y="353"/>
                  </a:lnTo>
                  <a:lnTo>
                    <a:pt x="554" y="348"/>
                  </a:lnTo>
                  <a:lnTo>
                    <a:pt x="560" y="337"/>
                  </a:lnTo>
                  <a:lnTo>
                    <a:pt x="565" y="332"/>
                  </a:lnTo>
                  <a:lnTo>
                    <a:pt x="571" y="321"/>
                  </a:lnTo>
                  <a:lnTo>
                    <a:pt x="576" y="310"/>
                  </a:lnTo>
                  <a:lnTo>
                    <a:pt x="576" y="300"/>
                  </a:lnTo>
                  <a:lnTo>
                    <a:pt x="576" y="284"/>
                  </a:lnTo>
                  <a:lnTo>
                    <a:pt x="576" y="262"/>
                  </a:lnTo>
                  <a:lnTo>
                    <a:pt x="576" y="235"/>
                  </a:lnTo>
                  <a:lnTo>
                    <a:pt x="571" y="209"/>
                  </a:lnTo>
                  <a:lnTo>
                    <a:pt x="571" y="187"/>
                  </a:lnTo>
                  <a:lnTo>
                    <a:pt x="565" y="171"/>
                  </a:lnTo>
                  <a:lnTo>
                    <a:pt x="565" y="160"/>
                  </a:lnTo>
                  <a:lnTo>
                    <a:pt x="560" y="150"/>
                  </a:lnTo>
                  <a:lnTo>
                    <a:pt x="549" y="139"/>
                  </a:lnTo>
                  <a:lnTo>
                    <a:pt x="538" y="134"/>
                  </a:lnTo>
                  <a:lnTo>
                    <a:pt x="527" y="128"/>
                  </a:lnTo>
                  <a:lnTo>
                    <a:pt x="510" y="123"/>
                  </a:lnTo>
                  <a:lnTo>
                    <a:pt x="488" y="118"/>
                  </a:lnTo>
                  <a:lnTo>
                    <a:pt x="472" y="118"/>
                  </a:lnTo>
                  <a:lnTo>
                    <a:pt x="444" y="118"/>
                  </a:lnTo>
                  <a:lnTo>
                    <a:pt x="307" y="107"/>
                  </a:lnTo>
                  <a:lnTo>
                    <a:pt x="186" y="107"/>
                  </a:lnTo>
                  <a:lnTo>
                    <a:pt x="154" y="107"/>
                  </a:lnTo>
                  <a:lnTo>
                    <a:pt x="132" y="101"/>
                  </a:lnTo>
                  <a:lnTo>
                    <a:pt x="115" y="96"/>
                  </a:lnTo>
                  <a:lnTo>
                    <a:pt x="99" y="96"/>
                  </a:lnTo>
                  <a:lnTo>
                    <a:pt x="82" y="85"/>
                  </a:lnTo>
                  <a:lnTo>
                    <a:pt x="71" y="80"/>
                  </a:lnTo>
                  <a:lnTo>
                    <a:pt x="60" y="69"/>
                  </a:lnTo>
                  <a:lnTo>
                    <a:pt x="55" y="64"/>
                  </a:lnTo>
                  <a:lnTo>
                    <a:pt x="49" y="53"/>
                  </a:lnTo>
                  <a:lnTo>
                    <a:pt x="44" y="37"/>
                  </a:lnTo>
                  <a:lnTo>
                    <a:pt x="44" y="26"/>
                  </a:lnTo>
                  <a:lnTo>
                    <a:pt x="44" y="16"/>
                  </a:lnTo>
                  <a:lnTo>
                    <a:pt x="44" y="0"/>
                  </a:lnTo>
                  <a:close/>
                </a:path>
              </a:pathLst>
            </a:custGeom>
            <a:solidFill>
              <a:srgbClr val="FF0000"/>
            </a:solidFill>
            <a:ln w="7938">
              <a:solidFill>
                <a:srgbClr val="FF0000"/>
              </a:solidFill>
              <a:prstDash val="solid"/>
              <a:round/>
              <a:headEnd/>
              <a:tailEnd/>
            </a:ln>
          </p:spPr>
          <p:txBody>
            <a:bodyPr/>
            <a:lstStyle/>
            <a:p>
              <a:endParaRPr lang="en-US"/>
            </a:p>
          </p:txBody>
        </p:sp>
        <p:sp>
          <p:nvSpPr>
            <p:cNvPr id="5143" name="Freeform 26"/>
            <p:cNvSpPr>
              <a:spLocks/>
            </p:cNvSpPr>
            <p:nvPr/>
          </p:nvSpPr>
          <p:spPr bwMode="auto">
            <a:xfrm>
              <a:off x="2420" y="1511"/>
              <a:ext cx="587" cy="326"/>
            </a:xfrm>
            <a:custGeom>
              <a:avLst/>
              <a:gdLst>
                <a:gd name="T0" fmla="*/ 33 w 587"/>
                <a:gd name="T1" fmla="*/ 5 h 326"/>
                <a:gd name="T2" fmla="*/ 11 w 587"/>
                <a:gd name="T3" fmla="*/ 37 h 326"/>
                <a:gd name="T4" fmla="*/ 0 w 587"/>
                <a:gd name="T5" fmla="*/ 64 h 326"/>
                <a:gd name="T6" fmla="*/ 0 w 587"/>
                <a:gd name="T7" fmla="*/ 96 h 326"/>
                <a:gd name="T8" fmla="*/ 0 w 587"/>
                <a:gd name="T9" fmla="*/ 139 h 326"/>
                <a:gd name="T10" fmla="*/ 5 w 587"/>
                <a:gd name="T11" fmla="*/ 160 h 326"/>
                <a:gd name="T12" fmla="*/ 22 w 587"/>
                <a:gd name="T13" fmla="*/ 182 h 326"/>
                <a:gd name="T14" fmla="*/ 44 w 587"/>
                <a:gd name="T15" fmla="*/ 198 h 326"/>
                <a:gd name="T16" fmla="*/ 77 w 587"/>
                <a:gd name="T17" fmla="*/ 203 h 326"/>
                <a:gd name="T18" fmla="*/ 121 w 587"/>
                <a:gd name="T19" fmla="*/ 209 h 326"/>
                <a:gd name="T20" fmla="*/ 406 w 587"/>
                <a:gd name="T21" fmla="*/ 219 h 326"/>
                <a:gd name="T22" fmla="*/ 450 w 587"/>
                <a:gd name="T23" fmla="*/ 225 h 326"/>
                <a:gd name="T24" fmla="*/ 488 w 587"/>
                <a:gd name="T25" fmla="*/ 230 h 326"/>
                <a:gd name="T26" fmla="*/ 516 w 587"/>
                <a:gd name="T27" fmla="*/ 241 h 326"/>
                <a:gd name="T28" fmla="*/ 538 w 587"/>
                <a:gd name="T29" fmla="*/ 257 h 326"/>
                <a:gd name="T30" fmla="*/ 549 w 587"/>
                <a:gd name="T31" fmla="*/ 278 h 326"/>
                <a:gd name="T32" fmla="*/ 560 w 587"/>
                <a:gd name="T33" fmla="*/ 305 h 326"/>
                <a:gd name="T34" fmla="*/ 560 w 587"/>
                <a:gd name="T35" fmla="*/ 326 h 326"/>
                <a:gd name="T36" fmla="*/ 576 w 587"/>
                <a:gd name="T37" fmla="*/ 310 h 326"/>
                <a:gd name="T38" fmla="*/ 587 w 587"/>
                <a:gd name="T39" fmla="*/ 294 h 326"/>
                <a:gd name="T40" fmla="*/ 587 w 587"/>
                <a:gd name="T41" fmla="*/ 257 h 326"/>
                <a:gd name="T42" fmla="*/ 582 w 587"/>
                <a:gd name="T43" fmla="*/ 203 h 326"/>
                <a:gd name="T44" fmla="*/ 576 w 587"/>
                <a:gd name="T45" fmla="*/ 166 h 326"/>
                <a:gd name="T46" fmla="*/ 565 w 587"/>
                <a:gd name="T47" fmla="*/ 144 h 326"/>
                <a:gd name="T48" fmla="*/ 549 w 587"/>
                <a:gd name="T49" fmla="*/ 128 h 326"/>
                <a:gd name="T50" fmla="*/ 516 w 587"/>
                <a:gd name="T51" fmla="*/ 118 h 326"/>
                <a:gd name="T52" fmla="*/ 477 w 587"/>
                <a:gd name="T53" fmla="*/ 112 h 326"/>
                <a:gd name="T54" fmla="*/ 307 w 587"/>
                <a:gd name="T55" fmla="*/ 107 h 326"/>
                <a:gd name="T56" fmla="*/ 154 w 587"/>
                <a:gd name="T57" fmla="*/ 102 h 326"/>
                <a:gd name="T58" fmla="*/ 115 w 587"/>
                <a:gd name="T59" fmla="*/ 96 h 326"/>
                <a:gd name="T60" fmla="*/ 82 w 587"/>
                <a:gd name="T61" fmla="*/ 85 h 326"/>
                <a:gd name="T62" fmla="*/ 55 w 587"/>
                <a:gd name="T63" fmla="*/ 69 h 326"/>
                <a:gd name="T64" fmla="*/ 44 w 587"/>
                <a:gd name="T65" fmla="*/ 48 h 326"/>
                <a:gd name="T66" fmla="*/ 38 w 587"/>
                <a:gd name="T67" fmla="*/ 27 h 326"/>
                <a:gd name="T68" fmla="*/ 44 w 587"/>
                <a:gd name="T69" fmla="*/ 0 h 32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87" h="326">
                  <a:moveTo>
                    <a:pt x="44" y="0"/>
                  </a:moveTo>
                  <a:lnTo>
                    <a:pt x="33" y="5"/>
                  </a:lnTo>
                  <a:lnTo>
                    <a:pt x="22" y="21"/>
                  </a:lnTo>
                  <a:lnTo>
                    <a:pt x="11" y="37"/>
                  </a:lnTo>
                  <a:lnTo>
                    <a:pt x="5" y="48"/>
                  </a:lnTo>
                  <a:lnTo>
                    <a:pt x="0" y="64"/>
                  </a:lnTo>
                  <a:lnTo>
                    <a:pt x="0" y="75"/>
                  </a:lnTo>
                  <a:lnTo>
                    <a:pt x="0" y="96"/>
                  </a:lnTo>
                  <a:lnTo>
                    <a:pt x="0" y="118"/>
                  </a:lnTo>
                  <a:lnTo>
                    <a:pt x="0" y="139"/>
                  </a:lnTo>
                  <a:lnTo>
                    <a:pt x="0" y="150"/>
                  </a:lnTo>
                  <a:lnTo>
                    <a:pt x="5" y="160"/>
                  </a:lnTo>
                  <a:lnTo>
                    <a:pt x="16" y="171"/>
                  </a:lnTo>
                  <a:lnTo>
                    <a:pt x="22" y="182"/>
                  </a:lnTo>
                  <a:lnTo>
                    <a:pt x="33" y="187"/>
                  </a:lnTo>
                  <a:lnTo>
                    <a:pt x="44" y="198"/>
                  </a:lnTo>
                  <a:lnTo>
                    <a:pt x="60" y="203"/>
                  </a:lnTo>
                  <a:lnTo>
                    <a:pt x="77" y="203"/>
                  </a:lnTo>
                  <a:lnTo>
                    <a:pt x="93" y="209"/>
                  </a:lnTo>
                  <a:lnTo>
                    <a:pt x="121" y="209"/>
                  </a:lnTo>
                  <a:lnTo>
                    <a:pt x="263" y="214"/>
                  </a:lnTo>
                  <a:lnTo>
                    <a:pt x="406" y="219"/>
                  </a:lnTo>
                  <a:lnTo>
                    <a:pt x="428" y="219"/>
                  </a:lnTo>
                  <a:lnTo>
                    <a:pt x="450" y="225"/>
                  </a:lnTo>
                  <a:lnTo>
                    <a:pt x="466" y="225"/>
                  </a:lnTo>
                  <a:lnTo>
                    <a:pt x="488" y="230"/>
                  </a:lnTo>
                  <a:lnTo>
                    <a:pt x="505" y="235"/>
                  </a:lnTo>
                  <a:lnTo>
                    <a:pt x="516" y="241"/>
                  </a:lnTo>
                  <a:lnTo>
                    <a:pt x="527" y="252"/>
                  </a:lnTo>
                  <a:lnTo>
                    <a:pt x="538" y="257"/>
                  </a:lnTo>
                  <a:lnTo>
                    <a:pt x="543" y="268"/>
                  </a:lnTo>
                  <a:lnTo>
                    <a:pt x="549" y="278"/>
                  </a:lnTo>
                  <a:lnTo>
                    <a:pt x="554" y="294"/>
                  </a:lnTo>
                  <a:lnTo>
                    <a:pt x="560" y="305"/>
                  </a:lnTo>
                  <a:lnTo>
                    <a:pt x="560" y="316"/>
                  </a:lnTo>
                  <a:lnTo>
                    <a:pt x="560" y="326"/>
                  </a:lnTo>
                  <a:lnTo>
                    <a:pt x="571" y="321"/>
                  </a:lnTo>
                  <a:lnTo>
                    <a:pt x="576" y="310"/>
                  </a:lnTo>
                  <a:lnTo>
                    <a:pt x="582" y="305"/>
                  </a:lnTo>
                  <a:lnTo>
                    <a:pt x="587" y="294"/>
                  </a:lnTo>
                  <a:lnTo>
                    <a:pt x="587" y="278"/>
                  </a:lnTo>
                  <a:lnTo>
                    <a:pt x="587" y="257"/>
                  </a:lnTo>
                  <a:lnTo>
                    <a:pt x="587" y="230"/>
                  </a:lnTo>
                  <a:lnTo>
                    <a:pt x="582" y="203"/>
                  </a:lnTo>
                  <a:lnTo>
                    <a:pt x="582" y="182"/>
                  </a:lnTo>
                  <a:lnTo>
                    <a:pt x="576" y="166"/>
                  </a:lnTo>
                  <a:lnTo>
                    <a:pt x="571" y="155"/>
                  </a:lnTo>
                  <a:lnTo>
                    <a:pt x="565" y="144"/>
                  </a:lnTo>
                  <a:lnTo>
                    <a:pt x="560" y="134"/>
                  </a:lnTo>
                  <a:lnTo>
                    <a:pt x="549" y="128"/>
                  </a:lnTo>
                  <a:lnTo>
                    <a:pt x="532" y="123"/>
                  </a:lnTo>
                  <a:lnTo>
                    <a:pt x="516" y="118"/>
                  </a:lnTo>
                  <a:lnTo>
                    <a:pt x="499" y="118"/>
                  </a:lnTo>
                  <a:lnTo>
                    <a:pt x="477" y="112"/>
                  </a:lnTo>
                  <a:lnTo>
                    <a:pt x="450" y="112"/>
                  </a:lnTo>
                  <a:lnTo>
                    <a:pt x="307" y="107"/>
                  </a:lnTo>
                  <a:lnTo>
                    <a:pt x="187" y="102"/>
                  </a:lnTo>
                  <a:lnTo>
                    <a:pt x="154" y="102"/>
                  </a:lnTo>
                  <a:lnTo>
                    <a:pt x="132" y="102"/>
                  </a:lnTo>
                  <a:lnTo>
                    <a:pt x="115" y="96"/>
                  </a:lnTo>
                  <a:lnTo>
                    <a:pt x="99" y="91"/>
                  </a:lnTo>
                  <a:lnTo>
                    <a:pt x="82" y="85"/>
                  </a:lnTo>
                  <a:lnTo>
                    <a:pt x="71" y="80"/>
                  </a:lnTo>
                  <a:lnTo>
                    <a:pt x="55" y="69"/>
                  </a:lnTo>
                  <a:lnTo>
                    <a:pt x="49" y="59"/>
                  </a:lnTo>
                  <a:lnTo>
                    <a:pt x="44" y="48"/>
                  </a:lnTo>
                  <a:lnTo>
                    <a:pt x="38" y="37"/>
                  </a:lnTo>
                  <a:lnTo>
                    <a:pt x="38" y="27"/>
                  </a:lnTo>
                  <a:lnTo>
                    <a:pt x="38" y="16"/>
                  </a:lnTo>
                  <a:lnTo>
                    <a:pt x="44" y="0"/>
                  </a:lnTo>
                  <a:close/>
                </a:path>
              </a:pathLst>
            </a:custGeom>
            <a:solidFill>
              <a:srgbClr val="FF0000"/>
            </a:solidFill>
            <a:ln w="7938">
              <a:solidFill>
                <a:srgbClr val="FF0000"/>
              </a:solidFill>
              <a:prstDash val="solid"/>
              <a:round/>
              <a:headEnd/>
              <a:tailEnd/>
            </a:ln>
          </p:spPr>
          <p:txBody>
            <a:bodyPr/>
            <a:lstStyle/>
            <a:p>
              <a:endParaRPr lang="en-US"/>
            </a:p>
          </p:txBody>
        </p:sp>
        <p:sp>
          <p:nvSpPr>
            <p:cNvPr id="5144" name="Freeform 27"/>
            <p:cNvSpPr>
              <a:spLocks/>
            </p:cNvSpPr>
            <p:nvPr/>
          </p:nvSpPr>
          <p:spPr bwMode="auto">
            <a:xfrm>
              <a:off x="2414" y="2052"/>
              <a:ext cx="588" cy="353"/>
            </a:xfrm>
            <a:custGeom>
              <a:avLst/>
              <a:gdLst>
                <a:gd name="T0" fmla="*/ 33 w 588"/>
                <a:gd name="T1" fmla="*/ 10 h 353"/>
                <a:gd name="T2" fmla="*/ 17 w 588"/>
                <a:gd name="T3" fmla="*/ 37 h 353"/>
                <a:gd name="T4" fmla="*/ 6 w 588"/>
                <a:gd name="T5" fmla="*/ 64 h 353"/>
                <a:gd name="T6" fmla="*/ 0 w 588"/>
                <a:gd name="T7" fmla="*/ 96 h 353"/>
                <a:gd name="T8" fmla="*/ 0 w 588"/>
                <a:gd name="T9" fmla="*/ 139 h 353"/>
                <a:gd name="T10" fmla="*/ 11 w 588"/>
                <a:gd name="T11" fmla="*/ 166 h 353"/>
                <a:gd name="T12" fmla="*/ 22 w 588"/>
                <a:gd name="T13" fmla="*/ 187 h 353"/>
                <a:gd name="T14" fmla="*/ 44 w 588"/>
                <a:gd name="T15" fmla="*/ 198 h 353"/>
                <a:gd name="T16" fmla="*/ 77 w 588"/>
                <a:gd name="T17" fmla="*/ 209 h 353"/>
                <a:gd name="T18" fmla="*/ 121 w 588"/>
                <a:gd name="T19" fmla="*/ 214 h 353"/>
                <a:gd name="T20" fmla="*/ 407 w 588"/>
                <a:gd name="T21" fmla="*/ 219 h 353"/>
                <a:gd name="T22" fmla="*/ 450 w 588"/>
                <a:gd name="T23" fmla="*/ 225 h 353"/>
                <a:gd name="T24" fmla="*/ 489 w 588"/>
                <a:gd name="T25" fmla="*/ 235 h 353"/>
                <a:gd name="T26" fmla="*/ 522 w 588"/>
                <a:gd name="T27" fmla="*/ 246 h 353"/>
                <a:gd name="T28" fmla="*/ 538 w 588"/>
                <a:gd name="T29" fmla="*/ 262 h 353"/>
                <a:gd name="T30" fmla="*/ 555 w 588"/>
                <a:gd name="T31" fmla="*/ 284 h 353"/>
                <a:gd name="T32" fmla="*/ 560 w 588"/>
                <a:gd name="T33" fmla="*/ 310 h 353"/>
                <a:gd name="T34" fmla="*/ 566 w 588"/>
                <a:gd name="T35" fmla="*/ 332 h 353"/>
                <a:gd name="T36" fmla="*/ 560 w 588"/>
                <a:gd name="T37" fmla="*/ 353 h 353"/>
                <a:gd name="T38" fmla="*/ 571 w 588"/>
                <a:gd name="T39" fmla="*/ 337 h 353"/>
                <a:gd name="T40" fmla="*/ 582 w 588"/>
                <a:gd name="T41" fmla="*/ 321 h 353"/>
                <a:gd name="T42" fmla="*/ 588 w 588"/>
                <a:gd name="T43" fmla="*/ 300 h 353"/>
                <a:gd name="T44" fmla="*/ 588 w 588"/>
                <a:gd name="T45" fmla="*/ 262 h 353"/>
                <a:gd name="T46" fmla="*/ 588 w 588"/>
                <a:gd name="T47" fmla="*/ 209 h 353"/>
                <a:gd name="T48" fmla="*/ 582 w 588"/>
                <a:gd name="T49" fmla="*/ 171 h 353"/>
                <a:gd name="T50" fmla="*/ 566 w 588"/>
                <a:gd name="T51" fmla="*/ 144 h 353"/>
                <a:gd name="T52" fmla="*/ 549 w 588"/>
                <a:gd name="T53" fmla="*/ 134 h 353"/>
                <a:gd name="T54" fmla="*/ 522 w 588"/>
                <a:gd name="T55" fmla="*/ 123 h 353"/>
                <a:gd name="T56" fmla="*/ 478 w 588"/>
                <a:gd name="T57" fmla="*/ 118 h 353"/>
                <a:gd name="T58" fmla="*/ 313 w 588"/>
                <a:gd name="T59" fmla="*/ 112 h 353"/>
                <a:gd name="T60" fmla="*/ 154 w 588"/>
                <a:gd name="T61" fmla="*/ 107 h 353"/>
                <a:gd name="T62" fmla="*/ 116 w 588"/>
                <a:gd name="T63" fmla="*/ 101 h 353"/>
                <a:gd name="T64" fmla="*/ 83 w 588"/>
                <a:gd name="T65" fmla="*/ 91 h 353"/>
                <a:gd name="T66" fmla="*/ 61 w 588"/>
                <a:gd name="T67" fmla="*/ 75 h 353"/>
                <a:gd name="T68" fmla="*/ 44 w 588"/>
                <a:gd name="T69" fmla="*/ 53 h 353"/>
                <a:gd name="T70" fmla="*/ 39 w 588"/>
                <a:gd name="T71" fmla="*/ 32 h 353"/>
                <a:gd name="T72" fmla="*/ 44 w 588"/>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8" h="353">
                  <a:moveTo>
                    <a:pt x="44" y="0"/>
                  </a:moveTo>
                  <a:lnTo>
                    <a:pt x="33" y="10"/>
                  </a:lnTo>
                  <a:lnTo>
                    <a:pt x="22" y="26"/>
                  </a:lnTo>
                  <a:lnTo>
                    <a:pt x="17" y="37"/>
                  </a:lnTo>
                  <a:lnTo>
                    <a:pt x="6" y="53"/>
                  </a:lnTo>
                  <a:lnTo>
                    <a:pt x="6" y="64"/>
                  </a:lnTo>
                  <a:lnTo>
                    <a:pt x="0" y="80"/>
                  </a:lnTo>
                  <a:lnTo>
                    <a:pt x="0" y="96"/>
                  </a:lnTo>
                  <a:lnTo>
                    <a:pt x="0" y="123"/>
                  </a:lnTo>
                  <a:lnTo>
                    <a:pt x="0" y="139"/>
                  </a:lnTo>
                  <a:lnTo>
                    <a:pt x="6" y="155"/>
                  </a:lnTo>
                  <a:lnTo>
                    <a:pt x="11" y="166"/>
                  </a:lnTo>
                  <a:lnTo>
                    <a:pt x="17" y="176"/>
                  </a:lnTo>
                  <a:lnTo>
                    <a:pt x="22" y="187"/>
                  </a:lnTo>
                  <a:lnTo>
                    <a:pt x="33" y="192"/>
                  </a:lnTo>
                  <a:lnTo>
                    <a:pt x="44" y="198"/>
                  </a:lnTo>
                  <a:lnTo>
                    <a:pt x="61" y="203"/>
                  </a:lnTo>
                  <a:lnTo>
                    <a:pt x="77" y="209"/>
                  </a:lnTo>
                  <a:lnTo>
                    <a:pt x="94" y="209"/>
                  </a:lnTo>
                  <a:lnTo>
                    <a:pt x="121" y="214"/>
                  </a:lnTo>
                  <a:lnTo>
                    <a:pt x="264" y="219"/>
                  </a:lnTo>
                  <a:lnTo>
                    <a:pt x="407" y="219"/>
                  </a:lnTo>
                  <a:lnTo>
                    <a:pt x="428" y="225"/>
                  </a:lnTo>
                  <a:lnTo>
                    <a:pt x="450" y="225"/>
                  </a:lnTo>
                  <a:lnTo>
                    <a:pt x="472" y="230"/>
                  </a:lnTo>
                  <a:lnTo>
                    <a:pt x="489" y="235"/>
                  </a:lnTo>
                  <a:lnTo>
                    <a:pt x="505" y="241"/>
                  </a:lnTo>
                  <a:lnTo>
                    <a:pt x="522" y="246"/>
                  </a:lnTo>
                  <a:lnTo>
                    <a:pt x="533" y="257"/>
                  </a:lnTo>
                  <a:lnTo>
                    <a:pt x="538" y="262"/>
                  </a:lnTo>
                  <a:lnTo>
                    <a:pt x="549" y="273"/>
                  </a:lnTo>
                  <a:lnTo>
                    <a:pt x="555" y="284"/>
                  </a:lnTo>
                  <a:lnTo>
                    <a:pt x="555" y="294"/>
                  </a:lnTo>
                  <a:lnTo>
                    <a:pt x="560" y="310"/>
                  </a:lnTo>
                  <a:lnTo>
                    <a:pt x="560" y="321"/>
                  </a:lnTo>
                  <a:lnTo>
                    <a:pt x="566" y="332"/>
                  </a:lnTo>
                  <a:lnTo>
                    <a:pt x="566" y="342"/>
                  </a:lnTo>
                  <a:lnTo>
                    <a:pt x="560" y="353"/>
                  </a:lnTo>
                  <a:lnTo>
                    <a:pt x="566" y="348"/>
                  </a:lnTo>
                  <a:lnTo>
                    <a:pt x="571" y="337"/>
                  </a:lnTo>
                  <a:lnTo>
                    <a:pt x="577" y="326"/>
                  </a:lnTo>
                  <a:lnTo>
                    <a:pt x="582" y="321"/>
                  </a:lnTo>
                  <a:lnTo>
                    <a:pt x="588" y="310"/>
                  </a:lnTo>
                  <a:lnTo>
                    <a:pt x="588" y="300"/>
                  </a:lnTo>
                  <a:lnTo>
                    <a:pt x="588" y="284"/>
                  </a:lnTo>
                  <a:lnTo>
                    <a:pt x="588" y="262"/>
                  </a:lnTo>
                  <a:lnTo>
                    <a:pt x="588" y="235"/>
                  </a:lnTo>
                  <a:lnTo>
                    <a:pt x="588" y="209"/>
                  </a:lnTo>
                  <a:lnTo>
                    <a:pt x="582" y="187"/>
                  </a:lnTo>
                  <a:lnTo>
                    <a:pt x="582" y="171"/>
                  </a:lnTo>
                  <a:lnTo>
                    <a:pt x="577" y="160"/>
                  </a:lnTo>
                  <a:lnTo>
                    <a:pt x="566" y="144"/>
                  </a:lnTo>
                  <a:lnTo>
                    <a:pt x="560" y="139"/>
                  </a:lnTo>
                  <a:lnTo>
                    <a:pt x="549" y="134"/>
                  </a:lnTo>
                  <a:lnTo>
                    <a:pt x="533" y="128"/>
                  </a:lnTo>
                  <a:lnTo>
                    <a:pt x="522" y="123"/>
                  </a:lnTo>
                  <a:lnTo>
                    <a:pt x="500" y="118"/>
                  </a:lnTo>
                  <a:lnTo>
                    <a:pt x="478" y="118"/>
                  </a:lnTo>
                  <a:lnTo>
                    <a:pt x="450" y="118"/>
                  </a:lnTo>
                  <a:lnTo>
                    <a:pt x="313" y="112"/>
                  </a:lnTo>
                  <a:lnTo>
                    <a:pt x="187" y="107"/>
                  </a:lnTo>
                  <a:lnTo>
                    <a:pt x="154" y="107"/>
                  </a:lnTo>
                  <a:lnTo>
                    <a:pt x="138" y="101"/>
                  </a:lnTo>
                  <a:lnTo>
                    <a:pt x="116" y="101"/>
                  </a:lnTo>
                  <a:lnTo>
                    <a:pt x="99" y="96"/>
                  </a:lnTo>
                  <a:lnTo>
                    <a:pt x="83" y="91"/>
                  </a:lnTo>
                  <a:lnTo>
                    <a:pt x="72" y="80"/>
                  </a:lnTo>
                  <a:lnTo>
                    <a:pt x="61" y="75"/>
                  </a:lnTo>
                  <a:lnTo>
                    <a:pt x="50" y="64"/>
                  </a:lnTo>
                  <a:lnTo>
                    <a:pt x="44" y="53"/>
                  </a:lnTo>
                  <a:lnTo>
                    <a:pt x="44" y="43"/>
                  </a:lnTo>
                  <a:lnTo>
                    <a:pt x="39" y="32"/>
                  </a:lnTo>
                  <a:lnTo>
                    <a:pt x="44" y="16"/>
                  </a:lnTo>
                  <a:lnTo>
                    <a:pt x="44" y="0"/>
                  </a:lnTo>
                  <a:close/>
                </a:path>
              </a:pathLst>
            </a:custGeom>
            <a:solidFill>
              <a:srgbClr val="FF0000"/>
            </a:solidFill>
            <a:ln w="7938">
              <a:solidFill>
                <a:srgbClr val="FF0000"/>
              </a:solidFill>
              <a:prstDash val="solid"/>
              <a:round/>
              <a:headEnd/>
              <a:tailEnd/>
            </a:ln>
          </p:spPr>
          <p:txBody>
            <a:bodyPr/>
            <a:lstStyle/>
            <a:p>
              <a:endParaRPr lang="en-US"/>
            </a:p>
          </p:txBody>
        </p:sp>
        <p:sp>
          <p:nvSpPr>
            <p:cNvPr id="5145" name="Freeform 28"/>
            <p:cNvSpPr>
              <a:spLocks/>
            </p:cNvSpPr>
            <p:nvPr/>
          </p:nvSpPr>
          <p:spPr bwMode="auto">
            <a:xfrm>
              <a:off x="2425" y="1784"/>
              <a:ext cx="577" cy="353"/>
            </a:xfrm>
            <a:custGeom>
              <a:avLst/>
              <a:gdLst>
                <a:gd name="T0" fmla="*/ 39 w 577"/>
                <a:gd name="T1" fmla="*/ 11 h 353"/>
                <a:gd name="T2" fmla="*/ 22 w 577"/>
                <a:gd name="T3" fmla="*/ 32 h 353"/>
                <a:gd name="T4" fmla="*/ 6 w 577"/>
                <a:gd name="T5" fmla="*/ 59 h 353"/>
                <a:gd name="T6" fmla="*/ 0 w 577"/>
                <a:gd name="T7" fmla="*/ 96 h 353"/>
                <a:gd name="T8" fmla="*/ 6 w 577"/>
                <a:gd name="T9" fmla="*/ 139 h 353"/>
                <a:gd name="T10" fmla="*/ 11 w 577"/>
                <a:gd name="T11" fmla="*/ 166 h 353"/>
                <a:gd name="T12" fmla="*/ 28 w 577"/>
                <a:gd name="T13" fmla="*/ 182 h 353"/>
                <a:gd name="T14" fmla="*/ 50 w 577"/>
                <a:gd name="T15" fmla="*/ 198 h 353"/>
                <a:gd name="T16" fmla="*/ 77 w 577"/>
                <a:gd name="T17" fmla="*/ 209 h 353"/>
                <a:gd name="T18" fmla="*/ 121 w 577"/>
                <a:gd name="T19" fmla="*/ 209 h 353"/>
                <a:gd name="T20" fmla="*/ 401 w 577"/>
                <a:gd name="T21" fmla="*/ 220 h 353"/>
                <a:gd name="T22" fmla="*/ 445 w 577"/>
                <a:gd name="T23" fmla="*/ 225 h 353"/>
                <a:gd name="T24" fmla="*/ 483 w 577"/>
                <a:gd name="T25" fmla="*/ 230 h 353"/>
                <a:gd name="T26" fmla="*/ 511 w 577"/>
                <a:gd name="T27" fmla="*/ 246 h 353"/>
                <a:gd name="T28" fmla="*/ 533 w 577"/>
                <a:gd name="T29" fmla="*/ 262 h 353"/>
                <a:gd name="T30" fmla="*/ 544 w 577"/>
                <a:gd name="T31" fmla="*/ 284 h 353"/>
                <a:gd name="T32" fmla="*/ 549 w 577"/>
                <a:gd name="T33" fmla="*/ 311 h 353"/>
                <a:gd name="T34" fmla="*/ 555 w 577"/>
                <a:gd name="T35" fmla="*/ 332 h 353"/>
                <a:gd name="T36" fmla="*/ 549 w 577"/>
                <a:gd name="T37" fmla="*/ 353 h 353"/>
                <a:gd name="T38" fmla="*/ 566 w 577"/>
                <a:gd name="T39" fmla="*/ 337 h 353"/>
                <a:gd name="T40" fmla="*/ 571 w 577"/>
                <a:gd name="T41" fmla="*/ 316 h 353"/>
                <a:gd name="T42" fmla="*/ 577 w 577"/>
                <a:gd name="T43" fmla="*/ 300 h 353"/>
                <a:gd name="T44" fmla="*/ 577 w 577"/>
                <a:gd name="T45" fmla="*/ 257 h 353"/>
                <a:gd name="T46" fmla="*/ 577 w 577"/>
                <a:gd name="T47" fmla="*/ 209 h 353"/>
                <a:gd name="T48" fmla="*/ 571 w 577"/>
                <a:gd name="T49" fmla="*/ 171 h 353"/>
                <a:gd name="T50" fmla="*/ 555 w 577"/>
                <a:gd name="T51" fmla="*/ 145 h 353"/>
                <a:gd name="T52" fmla="*/ 538 w 577"/>
                <a:gd name="T53" fmla="*/ 128 h 353"/>
                <a:gd name="T54" fmla="*/ 511 w 577"/>
                <a:gd name="T55" fmla="*/ 118 h 353"/>
                <a:gd name="T56" fmla="*/ 472 w 577"/>
                <a:gd name="T57" fmla="*/ 112 h 353"/>
                <a:gd name="T58" fmla="*/ 308 w 577"/>
                <a:gd name="T59" fmla="*/ 107 h 353"/>
                <a:gd name="T60" fmla="*/ 154 w 577"/>
                <a:gd name="T61" fmla="*/ 102 h 353"/>
                <a:gd name="T62" fmla="*/ 116 w 577"/>
                <a:gd name="T63" fmla="*/ 96 h 353"/>
                <a:gd name="T64" fmla="*/ 88 w 577"/>
                <a:gd name="T65" fmla="*/ 86 h 353"/>
                <a:gd name="T66" fmla="*/ 61 w 577"/>
                <a:gd name="T67" fmla="*/ 70 h 353"/>
                <a:gd name="T68" fmla="*/ 50 w 577"/>
                <a:gd name="T69" fmla="*/ 48 h 353"/>
                <a:gd name="T70" fmla="*/ 44 w 577"/>
                <a:gd name="T71" fmla="*/ 27 h 353"/>
                <a:gd name="T72" fmla="*/ 55 w 577"/>
                <a:gd name="T73" fmla="*/ 0 h 35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77" h="353">
                  <a:moveTo>
                    <a:pt x="55" y="0"/>
                  </a:moveTo>
                  <a:lnTo>
                    <a:pt x="39" y="11"/>
                  </a:lnTo>
                  <a:lnTo>
                    <a:pt x="28" y="21"/>
                  </a:lnTo>
                  <a:lnTo>
                    <a:pt x="22" y="32"/>
                  </a:lnTo>
                  <a:lnTo>
                    <a:pt x="11" y="43"/>
                  </a:lnTo>
                  <a:lnTo>
                    <a:pt x="6" y="59"/>
                  </a:lnTo>
                  <a:lnTo>
                    <a:pt x="6" y="80"/>
                  </a:lnTo>
                  <a:lnTo>
                    <a:pt x="0" y="96"/>
                  </a:lnTo>
                  <a:lnTo>
                    <a:pt x="0" y="118"/>
                  </a:lnTo>
                  <a:lnTo>
                    <a:pt x="6" y="139"/>
                  </a:lnTo>
                  <a:lnTo>
                    <a:pt x="6" y="150"/>
                  </a:lnTo>
                  <a:lnTo>
                    <a:pt x="11" y="166"/>
                  </a:lnTo>
                  <a:lnTo>
                    <a:pt x="22" y="177"/>
                  </a:lnTo>
                  <a:lnTo>
                    <a:pt x="28" y="182"/>
                  </a:lnTo>
                  <a:lnTo>
                    <a:pt x="39" y="193"/>
                  </a:lnTo>
                  <a:lnTo>
                    <a:pt x="50" y="198"/>
                  </a:lnTo>
                  <a:lnTo>
                    <a:pt x="61" y="203"/>
                  </a:lnTo>
                  <a:lnTo>
                    <a:pt x="77" y="209"/>
                  </a:lnTo>
                  <a:lnTo>
                    <a:pt x="99" y="209"/>
                  </a:lnTo>
                  <a:lnTo>
                    <a:pt x="121" y="209"/>
                  </a:lnTo>
                  <a:lnTo>
                    <a:pt x="264" y="214"/>
                  </a:lnTo>
                  <a:lnTo>
                    <a:pt x="401" y="220"/>
                  </a:lnTo>
                  <a:lnTo>
                    <a:pt x="423" y="220"/>
                  </a:lnTo>
                  <a:lnTo>
                    <a:pt x="445" y="225"/>
                  </a:lnTo>
                  <a:lnTo>
                    <a:pt x="461" y="230"/>
                  </a:lnTo>
                  <a:lnTo>
                    <a:pt x="483" y="230"/>
                  </a:lnTo>
                  <a:lnTo>
                    <a:pt x="500" y="236"/>
                  </a:lnTo>
                  <a:lnTo>
                    <a:pt x="511" y="246"/>
                  </a:lnTo>
                  <a:lnTo>
                    <a:pt x="522" y="252"/>
                  </a:lnTo>
                  <a:lnTo>
                    <a:pt x="533" y="262"/>
                  </a:lnTo>
                  <a:lnTo>
                    <a:pt x="538" y="273"/>
                  </a:lnTo>
                  <a:lnTo>
                    <a:pt x="544" y="284"/>
                  </a:lnTo>
                  <a:lnTo>
                    <a:pt x="544" y="294"/>
                  </a:lnTo>
                  <a:lnTo>
                    <a:pt x="549" y="311"/>
                  </a:lnTo>
                  <a:lnTo>
                    <a:pt x="549" y="321"/>
                  </a:lnTo>
                  <a:lnTo>
                    <a:pt x="555" y="332"/>
                  </a:lnTo>
                  <a:lnTo>
                    <a:pt x="555" y="343"/>
                  </a:lnTo>
                  <a:lnTo>
                    <a:pt x="549" y="353"/>
                  </a:lnTo>
                  <a:lnTo>
                    <a:pt x="560" y="343"/>
                  </a:lnTo>
                  <a:lnTo>
                    <a:pt x="566" y="337"/>
                  </a:lnTo>
                  <a:lnTo>
                    <a:pt x="571" y="327"/>
                  </a:lnTo>
                  <a:lnTo>
                    <a:pt x="571" y="316"/>
                  </a:lnTo>
                  <a:lnTo>
                    <a:pt x="577" y="311"/>
                  </a:lnTo>
                  <a:lnTo>
                    <a:pt x="577" y="300"/>
                  </a:lnTo>
                  <a:lnTo>
                    <a:pt x="577" y="284"/>
                  </a:lnTo>
                  <a:lnTo>
                    <a:pt x="577" y="257"/>
                  </a:lnTo>
                  <a:lnTo>
                    <a:pt x="577" y="230"/>
                  </a:lnTo>
                  <a:lnTo>
                    <a:pt x="577" y="209"/>
                  </a:lnTo>
                  <a:lnTo>
                    <a:pt x="571" y="182"/>
                  </a:lnTo>
                  <a:lnTo>
                    <a:pt x="571" y="171"/>
                  </a:lnTo>
                  <a:lnTo>
                    <a:pt x="566" y="155"/>
                  </a:lnTo>
                  <a:lnTo>
                    <a:pt x="555" y="145"/>
                  </a:lnTo>
                  <a:lnTo>
                    <a:pt x="549" y="134"/>
                  </a:lnTo>
                  <a:lnTo>
                    <a:pt x="538" y="128"/>
                  </a:lnTo>
                  <a:lnTo>
                    <a:pt x="527" y="123"/>
                  </a:lnTo>
                  <a:lnTo>
                    <a:pt x="511" y="118"/>
                  </a:lnTo>
                  <a:lnTo>
                    <a:pt x="494" y="118"/>
                  </a:lnTo>
                  <a:lnTo>
                    <a:pt x="472" y="112"/>
                  </a:lnTo>
                  <a:lnTo>
                    <a:pt x="445" y="112"/>
                  </a:lnTo>
                  <a:lnTo>
                    <a:pt x="308" y="107"/>
                  </a:lnTo>
                  <a:lnTo>
                    <a:pt x="187" y="107"/>
                  </a:lnTo>
                  <a:lnTo>
                    <a:pt x="154" y="102"/>
                  </a:lnTo>
                  <a:lnTo>
                    <a:pt x="132" y="102"/>
                  </a:lnTo>
                  <a:lnTo>
                    <a:pt x="116" y="96"/>
                  </a:lnTo>
                  <a:lnTo>
                    <a:pt x="105" y="91"/>
                  </a:lnTo>
                  <a:lnTo>
                    <a:pt x="88" y="86"/>
                  </a:lnTo>
                  <a:lnTo>
                    <a:pt x="72" y="80"/>
                  </a:lnTo>
                  <a:lnTo>
                    <a:pt x="61" y="70"/>
                  </a:lnTo>
                  <a:lnTo>
                    <a:pt x="55" y="59"/>
                  </a:lnTo>
                  <a:lnTo>
                    <a:pt x="50" y="48"/>
                  </a:lnTo>
                  <a:lnTo>
                    <a:pt x="44" y="37"/>
                  </a:lnTo>
                  <a:lnTo>
                    <a:pt x="44" y="27"/>
                  </a:lnTo>
                  <a:lnTo>
                    <a:pt x="44" y="16"/>
                  </a:lnTo>
                  <a:lnTo>
                    <a:pt x="55" y="0"/>
                  </a:lnTo>
                  <a:close/>
                </a:path>
              </a:pathLst>
            </a:custGeom>
            <a:solidFill>
              <a:srgbClr val="FF0000"/>
            </a:solidFill>
            <a:ln w="7938">
              <a:solidFill>
                <a:srgbClr val="FF0000"/>
              </a:solidFill>
              <a:prstDash val="solid"/>
              <a:round/>
              <a:headEnd/>
              <a:tailEnd/>
            </a:ln>
          </p:spPr>
          <p:txBody>
            <a:bodyPr/>
            <a:lstStyle/>
            <a:p>
              <a:endParaRPr lang="en-US"/>
            </a:p>
          </p:txBody>
        </p:sp>
      </p:grpSp>
      <p:sp>
        <p:nvSpPr>
          <p:cNvPr id="6173" name="Freeform 29"/>
          <p:cNvSpPr>
            <a:spLocks/>
          </p:cNvSpPr>
          <p:nvPr/>
        </p:nvSpPr>
        <p:spPr bwMode="auto">
          <a:xfrm>
            <a:off x="3048000" y="3505200"/>
            <a:ext cx="1885950" cy="477838"/>
          </a:xfrm>
          <a:custGeom>
            <a:avLst/>
            <a:gdLst>
              <a:gd name="T0" fmla="*/ 22 w 1188"/>
              <a:gd name="T1" fmla="*/ 75 h 301"/>
              <a:gd name="T2" fmla="*/ 82 w 1188"/>
              <a:gd name="T3" fmla="*/ 38 h 301"/>
              <a:gd name="T4" fmla="*/ 216 w 1188"/>
              <a:gd name="T5" fmla="*/ 0 h 301"/>
              <a:gd name="T6" fmla="*/ 336 w 1188"/>
              <a:gd name="T7" fmla="*/ 68 h 301"/>
              <a:gd name="T8" fmla="*/ 500 w 1188"/>
              <a:gd name="T9" fmla="*/ 15 h 301"/>
              <a:gd name="T10" fmla="*/ 590 w 1188"/>
              <a:gd name="T11" fmla="*/ 23 h 301"/>
              <a:gd name="T12" fmla="*/ 710 w 1188"/>
              <a:gd name="T13" fmla="*/ 127 h 301"/>
              <a:gd name="T14" fmla="*/ 964 w 1188"/>
              <a:gd name="T15" fmla="*/ 127 h 301"/>
              <a:gd name="T16" fmla="*/ 986 w 1188"/>
              <a:gd name="T17" fmla="*/ 210 h 301"/>
              <a:gd name="T18" fmla="*/ 941 w 1188"/>
              <a:gd name="T19" fmla="*/ 217 h 301"/>
              <a:gd name="T20" fmla="*/ 1091 w 1188"/>
              <a:gd name="T21" fmla="*/ 269 h 301"/>
              <a:gd name="T22" fmla="*/ 1166 w 1188"/>
              <a:gd name="T23" fmla="*/ 232 h 301"/>
              <a:gd name="T24" fmla="*/ 1188 w 1188"/>
              <a:gd name="T25" fmla="*/ 239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8" h="301">
                <a:moveTo>
                  <a:pt x="22" y="75"/>
                </a:moveTo>
                <a:cubicBezTo>
                  <a:pt x="77" y="57"/>
                  <a:pt x="0" y="84"/>
                  <a:pt x="82" y="38"/>
                </a:cubicBezTo>
                <a:cubicBezTo>
                  <a:pt x="145" y="1"/>
                  <a:pt x="146" y="8"/>
                  <a:pt x="216" y="0"/>
                </a:cubicBezTo>
                <a:cubicBezTo>
                  <a:pt x="265" y="16"/>
                  <a:pt x="289" y="44"/>
                  <a:pt x="336" y="68"/>
                </a:cubicBezTo>
                <a:cubicBezTo>
                  <a:pt x="392" y="53"/>
                  <a:pt x="443" y="31"/>
                  <a:pt x="500" y="15"/>
                </a:cubicBezTo>
                <a:cubicBezTo>
                  <a:pt x="530" y="17"/>
                  <a:pt x="561" y="14"/>
                  <a:pt x="590" y="23"/>
                </a:cubicBezTo>
                <a:cubicBezTo>
                  <a:pt x="652" y="40"/>
                  <a:pt x="671" y="81"/>
                  <a:pt x="710" y="127"/>
                </a:cubicBezTo>
                <a:cubicBezTo>
                  <a:pt x="799" y="122"/>
                  <a:pt x="878" y="105"/>
                  <a:pt x="964" y="127"/>
                </a:cubicBezTo>
                <a:cubicBezTo>
                  <a:pt x="983" y="141"/>
                  <a:pt x="1029" y="183"/>
                  <a:pt x="986" y="210"/>
                </a:cubicBezTo>
                <a:cubicBezTo>
                  <a:pt x="973" y="217"/>
                  <a:pt x="956" y="214"/>
                  <a:pt x="941" y="217"/>
                </a:cubicBezTo>
                <a:cubicBezTo>
                  <a:pt x="887" y="301"/>
                  <a:pt x="1035" y="266"/>
                  <a:pt x="1091" y="269"/>
                </a:cubicBezTo>
                <a:cubicBezTo>
                  <a:pt x="1116" y="256"/>
                  <a:pt x="1139" y="223"/>
                  <a:pt x="1166" y="232"/>
                </a:cubicBezTo>
                <a:cubicBezTo>
                  <a:pt x="1173" y="234"/>
                  <a:pt x="1188" y="239"/>
                  <a:pt x="1188" y="239"/>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6174" name="Picture 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4191000"/>
            <a:ext cx="2390775" cy="239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6175" name="Line 31"/>
          <p:cNvSpPr>
            <a:spLocks noChangeShapeType="1"/>
          </p:cNvSpPr>
          <p:nvPr/>
        </p:nvSpPr>
        <p:spPr bwMode="auto">
          <a:xfrm>
            <a:off x="3886200" y="2514600"/>
            <a:ext cx="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76" name="Line 32"/>
          <p:cNvSpPr>
            <a:spLocks noChangeShapeType="1"/>
          </p:cNvSpPr>
          <p:nvPr/>
        </p:nvSpPr>
        <p:spPr bwMode="auto">
          <a:xfrm>
            <a:off x="3886200" y="3810000"/>
            <a:ext cx="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77" name="Line 33"/>
          <p:cNvSpPr>
            <a:spLocks noChangeShapeType="1"/>
          </p:cNvSpPr>
          <p:nvPr/>
        </p:nvSpPr>
        <p:spPr bwMode="auto">
          <a:xfrm>
            <a:off x="7239000" y="2590800"/>
            <a:ext cx="0" cy="914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78" name="Line 34"/>
          <p:cNvSpPr>
            <a:spLocks noChangeShapeType="1"/>
          </p:cNvSpPr>
          <p:nvPr/>
        </p:nvSpPr>
        <p:spPr bwMode="auto">
          <a:xfrm flipV="1">
            <a:off x="1371600" y="1981200"/>
            <a:ext cx="0" cy="838200"/>
          </a:xfrm>
          <a:prstGeom prst="line">
            <a:avLst/>
          </a:prstGeom>
          <a:noFill/>
          <a:ln w="38100">
            <a:solidFill>
              <a:schemeClr val="tx1"/>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193751045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endParaRPr lang="en-US"/>
          </a:p>
        </p:txBody>
      </p:sp>
      <p:graphicFrame>
        <p:nvGraphicFramePr>
          <p:cNvPr id="12291" name="Object 3"/>
          <p:cNvGraphicFramePr>
            <a:graphicFrameLocks noGrp="1" noChangeAspect="1"/>
          </p:cNvGraphicFramePr>
          <p:nvPr>
            <p:ph type="chart" idx="1"/>
          </p:nvPr>
        </p:nvGraphicFramePr>
        <p:xfrm>
          <a:off x="855663" y="750888"/>
          <a:ext cx="7343775" cy="4900612"/>
        </p:xfrm>
        <a:graphic>
          <a:graphicData uri="http://schemas.openxmlformats.org/presentationml/2006/ole">
            <mc:AlternateContent xmlns:mc="http://schemas.openxmlformats.org/markup-compatibility/2006">
              <mc:Choice xmlns:v="urn:schemas-microsoft-com:vml" Requires="v">
                <p:oleObj spid="_x0000_s12301" name="Chart" r:id="rId4" imgW="8851900" imgH="5905500" progId="MSGraph.Chart.8">
                  <p:embed followColorScheme="full"/>
                </p:oleObj>
              </mc:Choice>
              <mc:Fallback>
                <p:oleObj name="Chart" r:id="rId4" imgW="8851900" imgH="5905500" progId="MSGraph.Chart.8">
                  <p:embed followColorScheme="full"/>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663" y="750888"/>
                        <a:ext cx="7343775" cy="4900612"/>
                      </a:xfrm>
                      <a:prstGeom prst="rect">
                        <a:avLst/>
                      </a:prstGeom>
                    </p:spPr>
                  </p:pic>
                </p:oleObj>
              </mc:Fallback>
            </mc:AlternateContent>
          </a:graphicData>
        </a:graphic>
      </p:graphicFrame>
      <p:sp>
        <p:nvSpPr>
          <p:cNvPr id="12292" name="Text Box 4"/>
          <p:cNvSpPr txBox="1">
            <a:spLocks noChangeArrowheads="1"/>
          </p:cNvSpPr>
          <p:nvPr/>
        </p:nvSpPr>
        <p:spPr bwMode="auto">
          <a:xfrm>
            <a:off x="885825" y="5876925"/>
            <a:ext cx="65563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Gly88Ser is a specific suppressor of G56U mutation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l="16589" r="16589" b="23529"/>
          <a:stretch>
            <a:fillRect/>
          </a:stretch>
        </p:blipFill>
        <p:spPr bwMode="auto">
          <a:xfrm>
            <a:off x="1384300" y="0"/>
            <a:ext cx="7366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315" name="Text Box 3"/>
          <p:cNvSpPr txBox="1">
            <a:spLocks noChangeArrowheads="1"/>
          </p:cNvSpPr>
          <p:nvPr/>
        </p:nvSpPr>
        <p:spPr bwMode="auto">
          <a:xfrm>
            <a:off x="6118225" y="4035425"/>
            <a:ext cx="13223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ED181E"/>
                </a:solidFill>
              </a:rPr>
              <a:t>G56--&gt;U</a:t>
            </a:r>
            <a:endParaRPr lang="en-US"/>
          </a:p>
        </p:txBody>
      </p:sp>
      <p:sp>
        <p:nvSpPr>
          <p:cNvPr id="13316" name="Text Box 4"/>
          <p:cNvSpPr txBox="1">
            <a:spLocks noChangeArrowheads="1"/>
          </p:cNvSpPr>
          <p:nvPr/>
        </p:nvSpPr>
        <p:spPr bwMode="auto">
          <a:xfrm>
            <a:off x="6346825" y="3387725"/>
            <a:ext cx="67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solidFill>
                  <a:schemeClr val="accent2"/>
                </a:solidFill>
              </a:rPr>
              <a:t>F85</a:t>
            </a:r>
            <a:endParaRPr lang="en-US"/>
          </a:p>
        </p:txBody>
      </p:sp>
      <p:sp>
        <p:nvSpPr>
          <p:cNvPr id="13317" name="Text Box 5"/>
          <p:cNvSpPr txBox="1">
            <a:spLocks noChangeArrowheads="1"/>
          </p:cNvSpPr>
          <p:nvPr/>
        </p:nvSpPr>
        <p:spPr bwMode="auto">
          <a:xfrm>
            <a:off x="6486525" y="2867025"/>
            <a:ext cx="177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Gly88--&gt;Ser</a:t>
            </a:r>
            <a:endParaRPr lang="en-US"/>
          </a:p>
        </p:txBody>
      </p:sp>
      <p:sp>
        <p:nvSpPr>
          <p:cNvPr id="13318" name="Text Box 6"/>
          <p:cNvSpPr txBox="1">
            <a:spLocks noChangeArrowheads="1"/>
          </p:cNvSpPr>
          <p:nvPr/>
        </p:nvSpPr>
        <p:spPr bwMode="auto">
          <a:xfrm>
            <a:off x="428625" y="5127625"/>
            <a:ext cx="823815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Serine </a:t>
            </a:r>
            <a:r>
              <a:rPr lang="en-US" b="1" dirty="0" smtClean="0"/>
              <a:t>88 partially </a:t>
            </a:r>
            <a:r>
              <a:rPr lang="en-US" b="1" dirty="0"/>
              <a:t>restores binding to the RNA G56U mutant</a:t>
            </a:r>
            <a:endParaRPr lang="en-US" dirty="0"/>
          </a:p>
        </p:txBody>
      </p:sp>
      <p:sp>
        <p:nvSpPr>
          <p:cNvPr id="2" name="TextBox 1"/>
          <p:cNvSpPr txBox="1"/>
          <p:nvPr/>
        </p:nvSpPr>
        <p:spPr>
          <a:xfrm>
            <a:off x="1796315" y="6027003"/>
            <a:ext cx="7296389" cy="830997"/>
          </a:xfrm>
          <a:prstGeom prst="rect">
            <a:avLst/>
          </a:prstGeom>
          <a:noFill/>
        </p:spPr>
        <p:txBody>
          <a:bodyPr wrap="none" rtlCol="0">
            <a:spAutoFit/>
          </a:bodyPr>
          <a:lstStyle/>
          <a:p>
            <a:r>
              <a:rPr lang="en-US" sz="1600" dirty="0"/>
              <a:t>James J. </a:t>
            </a:r>
            <a:r>
              <a:rPr lang="en-US" sz="1600" dirty="0" err="1"/>
              <a:t>Schweppe</a:t>
            </a:r>
            <a:r>
              <a:rPr lang="en-US" sz="1600" dirty="0"/>
              <a:t>, </a:t>
            </a:r>
            <a:r>
              <a:rPr lang="en-US" sz="1600" dirty="0" err="1"/>
              <a:t>Chaitanya</a:t>
            </a:r>
            <a:r>
              <a:rPr lang="en-US" sz="1600" dirty="0"/>
              <a:t> Jain, and Susan A. White (2009</a:t>
            </a:r>
            <a:r>
              <a:rPr lang="en-US" sz="1600" dirty="0" smtClean="0"/>
              <a:t>)</a:t>
            </a:r>
          </a:p>
          <a:p>
            <a:r>
              <a:rPr lang="en-US" sz="1600" dirty="0" smtClean="0"/>
              <a:t> </a:t>
            </a:r>
            <a:r>
              <a:rPr lang="en-US" sz="1600" dirty="0"/>
              <a:t>Compensatory Mutations in the L30e Kink-Turn RNA-Protein </a:t>
            </a:r>
            <a:r>
              <a:rPr lang="en-US" sz="1600" dirty="0" smtClean="0"/>
              <a:t>Complex,</a:t>
            </a:r>
          </a:p>
          <a:p>
            <a:r>
              <a:rPr lang="en-US" sz="1600" dirty="0" smtClean="0"/>
              <a:t> </a:t>
            </a:r>
            <a:r>
              <a:rPr lang="en-US" sz="1600" dirty="0" err="1"/>
              <a:t>Biochimica</a:t>
            </a:r>
            <a:r>
              <a:rPr lang="en-US" sz="1600" dirty="0"/>
              <a:t> et </a:t>
            </a:r>
            <a:r>
              <a:rPr lang="en-US" sz="1600" dirty="0" err="1"/>
              <a:t>Biophysica</a:t>
            </a:r>
            <a:r>
              <a:rPr lang="en-US" sz="1600" dirty="0"/>
              <a:t> </a:t>
            </a:r>
            <a:r>
              <a:rPr lang="en-US" sz="1600" dirty="0" err="1"/>
              <a:t>Acta</a:t>
            </a:r>
            <a:r>
              <a:rPr lang="en-US" sz="1600" dirty="0"/>
              <a:t> (BBA</a:t>
            </a:r>
            <a:r>
              <a:rPr lang="en-US" sz="1600" dirty="0" smtClean="0"/>
              <a:t>)- </a:t>
            </a:r>
            <a:r>
              <a:rPr lang="en-US" sz="1600" dirty="0"/>
              <a:t>Gene Regulatory Mechanisms, </a:t>
            </a:r>
            <a:r>
              <a:rPr lang="en-US" sz="1600" b="1" dirty="0"/>
              <a:t>1789</a:t>
            </a:r>
            <a:r>
              <a:rPr lang="en-US" sz="1600" dirty="0"/>
              <a:t>, 469-476</a:t>
            </a:r>
            <a:r>
              <a:rPr lang="en-US" sz="1600" dirty="0" smtClean="0">
                <a:effectLst/>
              </a:rPr>
              <a:t> </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203200"/>
            <a:ext cx="7772400" cy="1143000"/>
          </a:xfrm>
        </p:spPr>
        <p:txBody>
          <a:bodyPr/>
          <a:lstStyle/>
          <a:p>
            <a:r>
              <a:rPr lang="en-US"/>
              <a:t>Suppressor Surprises</a:t>
            </a:r>
          </a:p>
        </p:txBody>
      </p:sp>
      <p:pic>
        <p:nvPicPr>
          <p:cNvPr id="24580"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089025" y="1358900"/>
            <a:ext cx="6557963" cy="4114800"/>
          </a:xfrm>
          <a:noFill/>
          <a:ln/>
        </p:spPr>
      </p:pic>
      <p:sp>
        <p:nvSpPr>
          <p:cNvPr id="24581" name="Line 5"/>
          <p:cNvSpPr>
            <a:spLocks noChangeShapeType="1"/>
          </p:cNvSpPr>
          <p:nvPr/>
        </p:nvSpPr>
        <p:spPr bwMode="auto">
          <a:xfrm flipV="1">
            <a:off x="5435600" y="1371600"/>
            <a:ext cx="952500" cy="4191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2" name="Text Box 6"/>
          <p:cNvSpPr txBox="1">
            <a:spLocks noChangeArrowheads="1"/>
          </p:cNvSpPr>
          <p:nvPr/>
        </p:nvSpPr>
        <p:spPr bwMode="auto">
          <a:xfrm>
            <a:off x="6791325" y="454025"/>
            <a:ext cx="200342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G56A</a:t>
            </a:r>
          </a:p>
          <a:p>
            <a:r>
              <a:rPr lang="en-US"/>
              <a:t>Strong binding</a:t>
            </a:r>
          </a:p>
          <a:p>
            <a:r>
              <a:rPr lang="en-US"/>
              <a:t>RR= 1290</a:t>
            </a:r>
          </a:p>
        </p:txBody>
      </p:sp>
      <p:sp>
        <p:nvSpPr>
          <p:cNvPr id="24583" name="Line 7"/>
          <p:cNvSpPr>
            <a:spLocks noChangeShapeType="1"/>
          </p:cNvSpPr>
          <p:nvPr/>
        </p:nvSpPr>
        <p:spPr bwMode="auto">
          <a:xfrm flipH="1" flipV="1">
            <a:off x="1879600" y="2933700"/>
            <a:ext cx="558800" cy="43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584" name="Text Box 8"/>
          <p:cNvSpPr txBox="1">
            <a:spLocks noChangeArrowheads="1"/>
          </p:cNvSpPr>
          <p:nvPr/>
        </p:nvSpPr>
        <p:spPr bwMode="auto">
          <a:xfrm>
            <a:off x="301625" y="1851025"/>
            <a:ext cx="19002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A55G</a:t>
            </a:r>
          </a:p>
          <a:p>
            <a:r>
              <a:rPr lang="en-US"/>
              <a:t>Weak binding</a:t>
            </a:r>
          </a:p>
          <a:p>
            <a:r>
              <a:rPr lang="en-US"/>
              <a:t>RR = 65</a:t>
            </a:r>
          </a:p>
        </p:txBody>
      </p:sp>
      <p:sp>
        <p:nvSpPr>
          <p:cNvPr id="24585" name="Text Box 9"/>
          <p:cNvSpPr txBox="1">
            <a:spLocks noChangeArrowheads="1"/>
          </p:cNvSpPr>
          <p:nvPr/>
        </p:nvSpPr>
        <p:spPr bwMode="auto">
          <a:xfrm>
            <a:off x="2155825" y="5483225"/>
            <a:ext cx="66976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marL="457200" indent="-457200">
              <a:defRPr sz="2400">
                <a:solidFill>
                  <a:schemeClr val="tx1"/>
                </a:solidFill>
                <a:latin typeface="Times" charset="0"/>
                <a:ea typeface="ＭＳ Ｐゴシック" charset="0"/>
              </a:defRPr>
            </a:lvl1pPr>
            <a:lvl2pPr marL="914400" indent="-457200">
              <a:defRPr sz="2400">
                <a:solidFill>
                  <a:schemeClr val="tx1"/>
                </a:solidFill>
                <a:latin typeface="Times" charset="0"/>
                <a:ea typeface="ＭＳ Ｐゴシック" charset="0"/>
              </a:defRPr>
            </a:lvl2pPr>
            <a:lvl3pPr marL="1371600" indent="-457200">
              <a:defRPr sz="2400">
                <a:solidFill>
                  <a:schemeClr val="tx1"/>
                </a:solidFill>
                <a:latin typeface="Times" charset="0"/>
                <a:ea typeface="ＭＳ Ｐゴシック" charset="0"/>
              </a:defRPr>
            </a:lvl3pPr>
            <a:lvl4pPr marL="1828800" indent="-457200">
              <a:defRPr sz="2400">
                <a:solidFill>
                  <a:schemeClr val="tx1"/>
                </a:solidFill>
                <a:latin typeface="Times" charset="0"/>
                <a:ea typeface="ＭＳ Ｐゴシック" charset="0"/>
              </a:defRPr>
            </a:lvl4pPr>
            <a:lvl5pPr marL="2286000" indent="-457200">
              <a:defRPr sz="2400">
                <a:solidFill>
                  <a:schemeClr val="tx1"/>
                </a:solidFill>
                <a:latin typeface="Times" charset="0"/>
                <a:ea typeface="ＭＳ Ｐゴシック" charset="0"/>
              </a:defRPr>
            </a:lvl5pPr>
            <a:lvl6pPr marL="2743200" indent="-457200" eaLnBrk="0" fontAlgn="base" hangingPunct="0">
              <a:spcBef>
                <a:spcPct val="0"/>
              </a:spcBef>
              <a:spcAft>
                <a:spcPct val="0"/>
              </a:spcAft>
              <a:defRPr sz="2400">
                <a:solidFill>
                  <a:schemeClr val="tx1"/>
                </a:solidFill>
                <a:latin typeface="Times" charset="0"/>
                <a:ea typeface="ＭＳ Ｐゴシック" charset="0"/>
              </a:defRPr>
            </a:lvl6pPr>
            <a:lvl7pPr marL="3200400" indent="-457200" eaLnBrk="0" fontAlgn="base" hangingPunct="0">
              <a:spcBef>
                <a:spcPct val="0"/>
              </a:spcBef>
              <a:spcAft>
                <a:spcPct val="0"/>
              </a:spcAft>
              <a:defRPr sz="2400">
                <a:solidFill>
                  <a:schemeClr val="tx1"/>
                </a:solidFill>
                <a:latin typeface="Times" charset="0"/>
                <a:ea typeface="ＭＳ Ｐゴシック" charset="0"/>
              </a:defRPr>
            </a:lvl7pPr>
            <a:lvl8pPr marL="3657600" indent="-457200" eaLnBrk="0" fontAlgn="base" hangingPunct="0">
              <a:spcBef>
                <a:spcPct val="0"/>
              </a:spcBef>
              <a:spcAft>
                <a:spcPct val="0"/>
              </a:spcAft>
              <a:defRPr sz="2400">
                <a:solidFill>
                  <a:schemeClr val="tx1"/>
                </a:solidFill>
                <a:latin typeface="Times" charset="0"/>
                <a:ea typeface="ＭＳ Ｐゴシック" charset="0"/>
              </a:defRPr>
            </a:lvl8pPr>
            <a:lvl9pPr marL="4114800" indent="-457200" eaLnBrk="0" fontAlgn="base" hangingPunct="0">
              <a:spcBef>
                <a:spcPct val="0"/>
              </a:spcBef>
              <a:spcAft>
                <a:spcPct val="0"/>
              </a:spcAft>
              <a:defRPr sz="2400">
                <a:solidFill>
                  <a:schemeClr val="tx1"/>
                </a:solidFill>
                <a:latin typeface="Times" charset="0"/>
                <a:ea typeface="ＭＳ Ｐゴシック" charset="0"/>
              </a:defRPr>
            </a:lvl9pPr>
          </a:lstStyle>
          <a:p>
            <a:pPr>
              <a:buFont typeface="Times" charset="0"/>
              <a:buAutoNum type="arabicParenR"/>
            </a:pPr>
            <a:r>
              <a:rPr lang="en-US"/>
              <a:t>A55G + G56A binds WT L30e protein (RR=510)</a:t>
            </a:r>
          </a:p>
          <a:p>
            <a:pPr>
              <a:buFont typeface="Times" charset="0"/>
              <a:buNone/>
            </a:pPr>
            <a:r>
              <a:rPr lang="en-US"/>
              <a:t>2)  Arg52Leu and Arg52Ile better all around binders</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t>Conclusions</a:t>
            </a:r>
          </a:p>
        </p:txBody>
      </p:sp>
      <p:sp>
        <p:nvSpPr>
          <p:cNvPr id="27651" name="Rectangle 3"/>
          <p:cNvSpPr>
            <a:spLocks noGrp="1" noChangeArrowheads="1"/>
          </p:cNvSpPr>
          <p:nvPr>
            <p:ph type="body" idx="1"/>
          </p:nvPr>
        </p:nvSpPr>
        <p:spPr/>
        <p:txBody>
          <a:bodyPr/>
          <a:lstStyle/>
          <a:p>
            <a:pPr>
              <a:lnSpc>
                <a:spcPct val="90000"/>
              </a:lnSpc>
            </a:pPr>
            <a:r>
              <a:rPr lang="en-US"/>
              <a:t>L30e RNA can be mutated within limits of K-turn architecture--other mutant RNAs bind protein very poorly.</a:t>
            </a:r>
          </a:p>
          <a:p>
            <a:pPr>
              <a:lnSpc>
                <a:spcPct val="90000"/>
              </a:lnSpc>
            </a:pPr>
            <a:r>
              <a:rPr lang="en-US"/>
              <a:t>L30e Protein has extensive RNA binding interface, but few residues are thermodynamically important.</a:t>
            </a:r>
          </a:p>
          <a:p>
            <a:pPr>
              <a:lnSpc>
                <a:spcPct val="90000"/>
              </a:lnSpc>
            </a:pPr>
            <a:r>
              <a:rPr lang="en-US"/>
              <a:t>Protein suppressors of RNA mutations can be specific but do not fully restore binding.</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10;susankturn                                                     0013CD46Mac HD                         BD9C0EF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9825" y="4237038"/>
            <a:ext cx="2874963" cy="1225550"/>
          </a:xfrm>
          <a:prstGeom prst="rect">
            <a:avLst/>
          </a:prstGeom>
          <a:noFill/>
          <a:extLst>
            <a:ext uri="{909E8E84-426E-40dd-AFC4-6F175D3DCCD1}">
              <a14:hiddenFill xmlns:a14="http://schemas.microsoft.com/office/drawing/2010/main">
                <a:solidFill>
                  <a:srgbClr val="FFFFFF"/>
                </a:solidFill>
              </a14:hiddenFill>
            </a:ext>
          </a:extLst>
        </p:spPr>
      </p:pic>
      <p:sp>
        <p:nvSpPr>
          <p:cNvPr id="50185" name="AutoShape 9"/>
          <p:cNvSpPr>
            <a:spLocks noChangeArrowheads="1"/>
          </p:cNvSpPr>
          <p:nvPr/>
        </p:nvSpPr>
        <p:spPr bwMode="auto">
          <a:xfrm>
            <a:off x="190500" y="254000"/>
            <a:ext cx="1981200" cy="1625600"/>
          </a:xfrm>
          <a:prstGeom prst="downArrowCallout">
            <a:avLst>
              <a:gd name="adj1" fmla="val 28333"/>
              <a:gd name="adj2" fmla="val 28333"/>
              <a:gd name="adj3" fmla="val 16667"/>
              <a:gd name="adj4" fmla="val 66667"/>
            </a:avLst>
          </a:prstGeom>
          <a:noFill/>
          <a:ln w="38100">
            <a:solidFill>
              <a:srgbClr val="0000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0186" name="Text Box 10"/>
          <p:cNvSpPr txBox="1">
            <a:spLocks noChangeArrowheads="1"/>
          </p:cNvSpPr>
          <p:nvPr/>
        </p:nvSpPr>
        <p:spPr bwMode="auto">
          <a:xfrm>
            <a:off x="415925" y="225425"/>
            <a:ext cx="1747838"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L30 K turn</a:t>
            </a:r>
          </a:p>
          <a:p>
            <a:r>
              <a:rPr lang="en-US" dirty="0"/>
              <a:t>Flexible turn</a:t>
            </a:r>
          </a:p>
          <a:p>
            <a:r>
              <a:rPr lang="en-US" dirty="0"/>
              <a:t>Base pairs</a:t>
            </a:r>
          </a:p>
        </p:txBody>
      </p:sp>
      <p:sp>
        <p:nvSpPr>
          <p:cNvPr id="50187" name="Text Box 11"/>
          <p:cNvSpPr txBox="1">
            <a:spLocks noChangeArrowheads="1"/>
          </p:cNvSpPr>
          <p:nvPr/>
        </p:nvSpPr>
        <p:spPr bwMode="auto">
          <a:xfrm>
            <a:off x="2663825" y="2905125"/>
            <a:ext cx="12239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  Mg </a:t>
            </a:r>
            <a:r>
              <a:rPr lang="en-US" baseline="30000" dirty="0"/>
              <a:t>2+</a:t>
            </a:r>
            <a:endParaRPr lang="en-US" dirty="0"/>
          </a:p>
        </p:txBody>
      </p:sp>
      <p:sp>
        <p:nvSpPr>
          <p:cNvPr id="50188" name="Text Box 12"/>
          <p:cNvSpPr txBox="1">
            <a:spLocks noChangeArrowheads="1"/>
          </p:cNvSpPr>
          <p:nvPr/>
        </p:nvSpPr>
        <p:spPr bwMode="auto">
          <a:xfrm>
            <a:off x="5584825" y="5470525"/>
            <a:ext cx="30415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smtClean="0"/>
              <a:t>KTAU                A12C</a:t>
            </a:r>
            <a:endParaRPr lang="en-US" dirty="0"/>
          </a:p>
        </p:txBody>
      </p:sp>
      <p:sp>
        <p:nvSpPr>
          <p:cNvPr id="50189" name="Text Box 13"/>
          <p:cNvSpPr txBox="1">
            <a:spLocks noChangeArrowheads="1"/>
          </p:cNvSpPr>
          <p:nvPr/>
        </p:nvSpPr>
        <p:spPr bwMode="auto">
          <a:xfrm>
            <a:off x="2740025" y="5534025"/>
            <a:ext cx="23415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KT  BP   Flexible</a:t>
            </a:r>
          </a:p>
        </p:txBody>
      </p:sp>
      <p:sp>
        <p:nvSpPr>
          <p:cNvPr id="50190" name="Text Box 14"/>
          <p:cNvSpPr txBox="1">
            <a:spLocks noChangeArrowheads="1"/>
          </p:cNvSpPr>
          <p:nvPr/>
        </p:nvSpPr>
        <p:spPr bwMode="auto">
          <a:xfrm>
            <a:off x="4492625" y="377825"/>
            <a:ext cx="29083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dirty="0"/>
              <a:t>Magnesium binding is</a:t>
            </a:r>
          </a:p>
          <a:p>
            <a:r>
              <a:rPr lang="en-US" dirty="0"/>
              <a:t>required for mobility</a:t>
            </a:r>
          </a:p>
          <a:p>
            <a:r>
              <a:rPr lang="en-US" dirty="0"/>
              <a:t>differences.</a:t>
            </a:r>
          </a:p>
          <a:p>
            <a:endParaRPr lang="en-US" dirty="0"/>
          </a:p>
          <a:p>
            <a:r>
              <a:rPr lang="en-US" dirty="0"/>
              <a:t>L30-MBP binds only</a:t>
            </a:r>
          </a:p>
          <a:p>
            <a:r>
              <a:rPr lang="en-US" dirty="0"/>
              <a:t>L30-KT RNA.</a:t>
            </a:r>
          </a:p>
        </p:txBody>
      </p:sp>
      <p:sp>
        <p:nvSpPr>
          <p:cNvPr id="50191" name="Text Box 15"/>
          <p:cNvSpPr txBox="1">
            <a:spLocks noChangeArrowheads="1"/>
          </p:cNvSpPr>
          <p:nvPr/>
        </p:nvSpPr>
        <p:spPr bwMode="auto">
          <a:xfrm>
            <a:off x="98425" y="6276975"/>
            <a:ext cx="35115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t>Matsumura, S., </a:t>
            </a:r>
            <a:r>
              <a:rPr lang="en-US" sz="1600" dirty="0" err="1"/>
              <a:t>Ikawa</a:t>
            </a:r>
            <a:r>
              <a:rPr lang="en-US" sz="1600" dirty="0"/>
              <a:t>, Y., and Inoue, T. </a:t>
            </a:r>
          </a:p>
          <a:p>
            <a:r>
              <a:rPr lang="en-US" sz="1600" dirty="0"/>
              <a:t> (2003). </a:t>
            </a:r>
            <a:r>
              <a:rPr lang="en-US" sz="1600" u="sng" dirty="0"/>
              <a:t>NAR.</a:t>
            </a:r>
            <a:r>
              <a:rPr lang="en-US" sz="1600" dirty="0"/>
              <a:t> </a:t>
            </a:r>
            <a:r>
              <a:rPr lang="en-US" sz="1600" b="1" dirty="0"/>
              <a:t>31</a:t>
            </a:r>
            <a:r>
              <a:rPr lang="en-US" sz="1600" dirty="0"/>
              <a:t>(5544-5551).</a:t>
            </a:r>
            <a:endParaRPr lang="en-US" dirty="0"/>
          </a:p>
        </p:txBody>
      </p:sp>
      <p:pic>
        <p:nvPicPr>
          <p:cNvPr id="2" name="Picture 1"/>
          <p:cNvPicPr>
            <a:picLocks noChangeAspect="1"/>
          </p:cNvPicPr>
          <p:nvPr/>
        </p:nvPicPr>
        <p:blipFill>
          <a:blip r:embed="rId3"/>
          <a:stretch>
            <a:fillRect/>
          </a:stretch>
        </p:blipFill>
        <p:spPr>
          <a:xfrm>
            <a:off x="5283200" y="3441702"/>
            <a:ext cx="3136899" cy="1948262"/>
          </a:xfrm>
          <a:prstGeom prst="rect">
            <a:avLst/>
          </a:prstGeom>
        </p:spPr>
      </p:pic>
      <p:sp>
        <p:nvSpPr>
          <p:cNvPr id="3" name="Right Triangle 2"/>
          <p:cNvSpPr/>
          <p:nvPr/>
        </p:nvSpPr>
        <p:spPr bwMode="auto">
          <a:xfrm flipH="1">
            <a:off x="5588000" y="3086100"/>
            <a:ext cx="990600" cy="177800"/>
          </a:xfrm>
          <a:prstGeom prst="r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19" name="Right Triangle 18"/>
          <p:cNvSpPr/>
          <p:nvPr/>
        </p:nvSpPr>
        <p:spPr bwMode="auto">
          <a:xfrm flipH="1">
            <a:off x="6959600" y="3060700"/>
            <a:ext cx="990600" cy="177800"/>
          </a:xfrm>
          <a:prstGeom prst="rtTriangl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charset="0"/>
              <a:ea typeface="ＭＳ Ｐゴシック" charset="0"/>
            </a:endParaRPr>
          </a:p>
        </p:txBody>
      </p:sp>
      <p:sp>
        <p:nvSpPr>
          <p:cNvPr id="4" name="TextBox 3"/>
          <p:cNvSpPr txBox="1"/>
          <p:nvPr/>
        </p:nvSpPr>
        <p:spPr>
          <a:xfrm>
            <a:off x="7721600" y="2387600"/>
            <a:ext cx="1261433" cy="461665"/>
          </a:xfrm>
          <a:prstGeom prst="rect">
            <a:avLst/>
          </a:prstGeom>
          <a:noFill/>
        </p:spPr>
        <p:txBody>
          <a:bodyPr wrap="none" rtlCol="0">
            <a:spAutoFit/>
          </a:bodyPr>
          <a:lstStyle/>
          <a:p>
            <a:r>
              <a:rPr lang="en-US" dirty="0" smtClean="0"/>
              <a:t>[protein]</a:t>
            </a:r>
            <a:endParaRPr lang="en-US" dirty="0"/>
          </a:p>
        </p:txBody>
      </p:sp>
      <p:pic>
        <p:nvPicPr>
          <p:cNvPr id="21" name="Picture 20" descr="Slide1.jpg"/>
          <p:cNvPicPr/>
          <p:nvPr/>
        </p:nvPicPr>
        <p:blipFill>
          <a:blip r:embed="rId4"/>
          <a:stretch>
            <a:fillRect/>
          </a:stretch>
        </p:blipFill>
        <p:spPr>
          <a:xfrm>
            <a:off x="199073" y="2002790"/>
            <a:ext cx="2391728" cy="414401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L30 RNA Kink-turn formation necessary for strong L30 protein binding?</a:t>
            </a:r>
            <a:endParaRPr lang="en-US" dirty="0"/>
          </a:p>
        </p:txBody>
      </p:sp>
      <p:sp>
        <p:nvSpPr>
          <p:cNvPr id="3" name="Content Placeholder 2"/>
          <p:cNvSpPr>
            <a:spLocks noGrp="1"/>
          </p:cNvSpPr>
          <p:nvPr>
            <p:ph idx="1"/>
          </p:nvPr>
        </p:nvSpPr>
        <p:spPr/>
        <p:txBody>
          <a:bodyPr/>
          <a:lstStyle/>
          <a:p>
            <a:endParaRPr lang="en-US" dirty="0" smtClean="0"/>
          </a:p>
          <a:p>
            <a:r>
              <a:rPr lang="en-US" dirty="0" smtClean="0"/>
              <a:t>Why do some RNA bases far from protein affect binding?</a:t>
            </a:r>
          </a:p>
          <a:p>
            <a:r>
              <a:rPr lang="en-US" dirty="0" smtClean="0"/>
              <a:t>Mg </a:t>
            </a:r>
            <a:r>
              <a:rPr lang="en-US" baseline="30000" dirty="0" smtClean="0"/>
              <a:t>2+ </a:t>
            </a:r>
            <a:r>
              <a:rPr lang="en-US" dirty="0" smtClean="0"/>
              <a:t>can cause Kink-turn to form (Lilley, Inoue)</a:t>
            </a:r>
          </a:p>
          <a:p>
            <a:r>
              <a:rPr lang="en-US" dirty="0" smtClean="0"/>
              <a:t>Hydrodynamic experiments</a:t>
            </a:r>
          </a:p>
          <a:p>
            <a:r>
              <a:rPr lang="en-US" dirty="0" smtClean="0"/>
              <a:t>Larger RNA with KT-embedded</a:t>
            </a:r>
          </a:p>
          <a:p>
            <a:r>
              <a:rPr lang="en-US" dirty="0" smtClean="0"/>
              <a:t>Native gels &amp; AUC experiments</a:t>
            </a:r>
          </a:p>
          <a:p>
            <a:endParaRPr lang="en-US" dirty="0"/>
          </a:p>
        </p:txBody>
      </p:sp>
    </p:spTree>
    <p:extLst>
      <p:ext uri="{BB962C8B-B14F-4D97-AF65-F5344CB8AC3E}">
        <p14:creationId xmlns:p14="http://schemas.microsoft.com/office/powerpoint/2010/main" val="632779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Sedimentation Experiments</a:t>
            </a:r>
            <a:br>
              <a:rPr lang="en-US" dirty="0" smtClean="0"/>
            </a:br>
            <a:r>
              <a:rPr lang="en-US" dirty="0" smtClean="0"/>
              <a:t>@</a:t>
            </a:r>
            <a:r>
              <a:rPr lang="en-US" sz="2800" dirty="0" smtClean="0">
                <a:solidFill>
                  <a:srgbClr val="FF0000"/>
                </a:solidFill>
              </a:rPr>
              <a:t>Haverford College/</a:t>
            </a:r>
            <a:r>
              <a:rPr lang="en-US" sz="2800" dirty="0" err="1" smtClean="0">
                <a:solidFill>
                  <a:srgbClr val="FF0000"/>
                </a:solidFill>
              </a:rPr>
              <a:t>Bashkim</a:t>
            </a:r>
            <a:r>
              <a:rPr lang="en-US" sz="2800" dirty="0" smtClean="0">
                <a:solidFill>
                  <a:srgbClr val="FF0000"/>
                </a:solidFill>
              </a:rPr>
              <a:t> </a:t>
            </a:r>
            <a:r>
              <a:rPr lang="en-US" sz="2800" dirty="0" err="1" smtClean="0">
                <a:solidFill>
                  <a:srgbClr val="FF0000"/>
                </a:solidFill>
              </a:rPr>
              <a:t>Kokona</a:t>
            </a:r>
            <a:endParaRPr lang="en-US" sz="2800" dirty="0">
              <a:solidFill>
                <a:srgbClr val="FF0000"/>
              </a:solidFill>
            </a:endParaRPr>
          </a:p>
        </p:txBody>
      </p:sp>
      <p:sp>
        <p:nvSpPr>
          <p:cNvPr id="3" name="Content Placeholder 2"/>
          <p:cNvSpPr>
            <a:spLocks noGrp="1"/>
          </p:cNvSpPr>
          <p:nvPr>
            <p:ph idx="1"/>
          </p:nvPr>
        </p:nvSpPr>
        <p:spPr/>
        <p:txBody>
          <a:bodyPr/>
          <a:lstStyle/>
          <a:p>
            <a:r>
              <a:rPr lang="en-US" dirty="0" smtClean="0"/>
              <a:t>Centrifuge monitors Abs </a:t>
            </a:r>
            <a:r>
              <a:rPr lang="en-US" dirty="0" err="1" smtClean="0"/>
              <a:t>vs</a:t>
            </a:r>
            <a:r>
              <a:rPr lang="en-US" dirty="0" smtClean="0"/>
              <a:t>  Tube Position</a:t>
            </a:r>
          </a:p>
          <a:p>
            <a:pPr lvl="1"/>
            <a:r>
              <a:rPr lang="en-US" dirty="0" smtClean="0"/>
              <a:t>Velocity</a:t>
            </a:r>
          </a:p>
          <a:p>
            <a:pPr lvl="1"/>
            <a:r>
              <a:rPr lang="en-US" dirty="0" smtClean="0"/>
              <a:t>Equilibrium </a:t>
            </a:r>
          </a:p>
          <a:p>
            <a:r>
              <a:rPr lang="en-US" dirty="0" smtClean="0"/>
              <a:t>Sedimentation Coefficient—shape or MW</a:t>
            </a:r>
          </a:p>
          <a:p>
            <a:r>
              <a:rPr lang="en-US" dirty="0" smtClean="0"/>
              <a:t>Rigorous biophysical interpretation (unlike gel experiments)</a:t>
            </a:r>
          </a:p>
          <a:p>
            <a:r>
              <a:rPr lang="en-US" dirty="0" smtClean="0"/>
              <a:t>Methods routinely used for protein interactions—want to extend to RNA</a:t>
            </a:r>
          </a:p>
          <a:p>
            <a:pPr marL="0" indent="0">
              <a:buNone/>
            </a:pPr>
            <a:endParaRPr lang="en-US" dirty="0" smtClean="0"/>
          </a:p>
          <a:p>
            <a:endParaRPr lang="en-US" dirty="0"/>
          </a:p>
        </p:txBody>
      </p:sp>
    </p:spTree>
    <p:extLst>
      <p:ext uri="{BB962C8B-B14F-4D97-AF65-F5344CB8AC3E}">
        <p14:creationId xmlns:p14="http://schemas.microsoft.com/office/powerpoint/2010/main" val="36635440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8300" y="1209698"/>
            <a:ext cx="6921500" cy="5000601"/>
          </a:xfrm>
          <a:prstGeom prst="rect">
            <a:avLst/>
          </a:prstGeom>
        </p:spPr>
      </p:pic>
      <p:sp>
        <p:nvSpPr>
          <p:cNvPr id="3" name="TextBox 2"/>
          <p:cNvSpPr txBox="1"/>
          <p:nvPr/>
        </p:nvSpPr>
        <p:spPr>
          <a:xfrm>
            <a:off x="7467600" y="2120900"/>
            <a:ext cx="1112454" cy="461665"/>
          </a:xfrm>
          <a:prstGeom prst="rect">
            <a:avLst/>
          </a:prstGeom>
          <a:noFill/>
        </p:spPr>
        <p:txBody>
          <a:bodyPr wrap="none" rtlCol="0">
            <a:spAutoFit/>
          </a:bodyPr>
          <a:lstStyle/>
          <a:p>
            <a:r>
              <a:rPr lang="en-US" dirty="0" smtClean="0"/>
              <a:t>[Mg </a:t>
            </a:r>
            <a:r>
              <a:rPr lang="en-US" baseline="30000" dirty="0" smtClean="0"/>
              <a:t>2+</a:t>
            </a:r>
            <a:r>
              <a:rPr lang="en-US" dirty="0" smtClean="0"/>
              <a:t>]</a:t>
            </a:r>
            <a:endParaRPr lang="en-US" dirty="0"/>
          </a:p>
        </p:txBody>
      </p:sp>
      <p:sp>
        <p:nvSpPr>
          <p:cNvPr id="4" name="TextBox 3"/>
          <p:cNvSpPr txBox="1"/>
          <p:nvPr/>
        </p:nvSpPr>
        <p:spPr>
          <a:xfrm>
            <a:off x="1816100" y="723900"/>
            <a:ext cx="4721214" cy="461665"/>
          </a:xfrm>
          <a:prstGeom prst="rect">
            <a:avLst/>
          </a:prstGeom>
          <a:noFill/>
        </p:spPr>
        <p:txBody>
          <a:bodyPr wrap="none" rtlCol="0">
            <a:spAutoFit/>
          </a:bodyPr>
          <a:lstStyle/>
          <a:p>
            <a:r>
              <a:rPr lang="en-US" dirty="0" smtClean="0"/>
              <a:t>Sedimentation of KT-RNA (150 </a:t>
            </a:r>
            <a:r>
              <a:rPr lang="en-US" dirty="0" err="1" smtClean="0"/>
              <a:t>nts</a:t>
            </a:r>
            <a:r>
              <a:rPr lang="en-US" dirty="0" smtClean="0"/>
              <a:t>)</a:t>
            </a:r>
            <a:endParaRPr lang="en-US" dirty="0"/>
          </a:p>
        </p:txBody>
      </p:sp>
    </p:spTree>
    <p:extLst>
      <p:ext uri="{BB962C8B-B14F-4D97-AF65-F5344CB8AC3E}">
        <p14:creationId xmlns:p14="http://schemas.microsoft.com/office/powerpoint/2010/main" val="9471002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4918" y="1511300"/>
            <a:ext cx="5643781" cy="4317999"/>
          </a:xfrm>
          <a:prstGeom prst="rect">
            <a:avLst/>
          </a:prstGeom>
        </p:spPr>
      </p:pic>
      <p:sp>
        <p:nvSpPr>
          <p:cNvPr id="3" name="Rectangle 2"/>
          <p:cNvSpPr/>
          <p:nvPr/>
        </p:nvSpPr>
        <p:spPr>
          <a:xfrm>
            <a:off x="5031773" y="5636568"/>
            <a:ext cx="1112454" cy="461665"/>
          </a:xfrm>
          <a:prstGeom prst="rect">
            <a:avLst/>
          </a:prstGeom>
        </p:spPr>
        <p:txBody>
          <a:bodyPr wrap="none">
            <a:spAutoFit/>
          </a:bodyPr>
          <a:lstStyle/>
          <a:p>
            <a:r>
              <a:rPr lang="en-US" dirty="0"/>
              <a:t>[Mg </a:t>
            </a:r>
            <a:r>
              <a:rPr lang="en-US" baseline="30000" dirty="0"/>
              <a:t>2+</a:t>
            </a:r>
            <a:r>
              <a:rPr lang="en-US" dirty="0"/>
              <a:t>]</a:t>
            </a:r>
            <a:endParaRPr lang="en-US" dirty="0"/>
          </a:p>
        </p:txBody>
      </p:sp>
      <p:sp>
        <p:nvSpPr>
          <p:cNvPr id="4" name="TextBox 3"/>
          <p:cNvSpPr txBox="1"/>
          <p:nvPr/>
        </p:nvSpPr>
        <p:spPr>
          <a:xfrm>
            <a:off x="1104900" y="508000"/>
            <a:ext cx="6498594" cy="830997"/>
          </a:xfrm>
          <a:prstGeom prst="rect">
            <a:avLst/>
          </a:prstGeom>
          <a:noFill/>
        </p:spPr>
        <p:txBody>
          <a:bodyPr wrap="none" rtlCol="0">
            <a:spAutoFit/>
          </a:bodyPr>
          <a:lstStyle/>
          <a:p>
            <a:r>
              <a:rPr lang="en-US" dirty="0" smtClean="0"/>
              <a:t>Magnesium dependence of KT-RNA sedimentation</a:t>
            </a:r>
          </a:p>
          <a:p>
            <a:r>
              <a:rPr lang="en-US" dirty="0" smtClean="0"/>
              <a:t>Mg </a:t>
            </a:r>
            <a:r>
              <a:rPr lang="en-US" baseline="30000" dirty="0" smtClean="0"/>
              <a:t>2+</a:t>
            </a:r>
            <a:r>
              <a:rPr lang="en-US" dirty="0" smtClean="0"/>
              <a:t> compacts KT more than BP RNA</a:t>
            </a:r>
            <a:endParaRPr lang="en-US" dirty="0"/>
          </a:p>
        </p:txBody>
      </p:sp>
    </p:spTree>
    <p:extLst>
      <p:ext uri="{BB962C8B-B14F-4D97-AF65-F5344CB8AC3E}">
        <p14:creationId xmlns:p14="http://schemas.microsoft.com/office/powerpoint/2010/main" val="85324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0" y="1311598"/>
            <a:ext cx="6818379" cy="5355901"/>
          </a:xfrm>
          <a:prstGeom prst="rect">
            <a:avLst/>
          </a:prstGeom>
        </p:spPr>
      </p:pic>
      <p:sp>
        <p:nvSpPr>
          <p:cNvPr id="3" name="TextBox 2"/>
          <p:cNvSpPr txBox="1"/>
          <p:nvPr/>
        </p:nvSpPr>
        <p:spPr>
          <a:xfrm>
            <a:off x="1003300" y="292100"/>
            <a:ext cx="7327647" cy="1200328"/>
          </a:xfrm>
          <a:prstGeom prst="rect">
            <a:avLst/>
          </a:prstGeom>
          <a:noFill/>
        </p:spPr>
        <p:txBody>
          <a:bodyPr wrap="none" rtlCol="0">
            <a:spAutoFit/>
          </a:bodyPr>
          <a:lstStyle/>
          <a:p>
            <a:pPr algn="ctr"/>
            <a:r>
              <a:rPr lang="en-US" dirty="0" smtClean="0"/>
              <a:t>Sedimentation Equilibrium L30N-KT RNA as function of</a:t>
            </a:r>
          </a:p>
          <a:p>
            <a:pPr algn="ctr"/>
            <a:r>
              <a:rPr lang="en-US" dirty="0" smtClean="0"/>
              <a:t>[MBP-F85W]</a:t>
            </a:r>
          </a:p>
          <a:p>
            <a:pPr algn="ctr"/>
            <a:r>
              <a:rPr lang="en-US" dirty="0" smtClean="0">
                <a:solidFill>
                  <a:srgbClr val="FF0000"/>
                </a:solidFill>
              </a:rPr>
              <a:t>RNA + Protein-</a:t>
            </a:r>
            <a:r>
              <a:rPr lang="en-US" dirty="0" smtClean="0">
                <a:solidFill>
                  <a:srgbClr val="FF0000"/>
                </a:solidFill>
                <a:sym typeface="Wingdings"/>
              </a:rPr>
              <a:t>Complex</a:t>
            </a:r>
            <a:endParaRPr lang="en-US" dirty="0">
              <a:solidFill>
                <a:srgbClr val="FF0000"/>
              </a:solidFill>
            </a:endParaRPr>
          </a:p>
        </p:txBody>
      </p:sp>
      <p:sp>
        <p:nvSpPr>
          <p:cNvPr id="4" name="TextBox 3"/>
          <p:cNvSpPr txBox="1"/>
          <p:nvPr/>
        </p:nvSpPr>
        <p:spPr>
          <a:xfrm>
            <a:off x="3238500" y="2413000"/>
            <a:ext cx="338554" cy="461665"/>
          </a:xfrm>
          <a:prstGeom prst="rect">
            <a:avLst/>
          </a:prstGeom>
          <a:noFill/>
        </p:spPr>
        <p:txBody>
          <a:bodyPr wrap="none" rtlCol="0">
            <a:spAutoFit/>
          </a:bodyPr>
          <a:lstStyle/>
          <a:p>
            <a:r>
              <a:rPr lang="en-US" dirty="0" smtClean="0"/>
              <a:t>0</a:t>
            </a:r>
            <a:endParaRPr lang="en-US" dirty="0"/>
          </a:p>
        </p:txBody>
      </p:sp>
      <p:sp>
        <p:nvSpPr>
          <p:cNvPr id="5" name="TextBox 4"/>
          <p:cNvSpPr txBox="1"/>
          <p:nvPr/>
        </p:nvSpPr>
        <p:spPr>
          <a:xfrm>
            <a:off x="2705100" y="4876800"/>
            <a:ext cx="1216499" cy="461665"/>
          </a:xfrm>
          <a:prstGeom prst="rect">
            <a:avLst/>
          </a:prstGeom>
          <a:noFill/>
        </p:spPr>
        <p:txBody>
          <a:bodyPr wrap="none" rtlCol="0">
            <a:spAutoFit/>
          </a:bodyPr>
          <a:lstStyle/>
          <a:p>
            <a:r>
              <a:rPr lang="en-US" dirty="0" smtClean="0"/>
              <a:t>0.11 </a:t>
            </a:r>
            <a:r>
              <a:rPr lang="en-US" dirty="0" err="1" smtClean="0"/>
              <a:t>nM</a:t>
            </a:r>
            <a:endParaRPr lang="en-US" dirty="0"/>
          </a:p>
        </p:txBody>
      </p:sp>
      <p:sp>
        <p:nvSpPr>
          <p:cNvPr id="7" name="TextBox 6"/>
          <p:cNvSpPr txBox="1"/>
          <p:nvPr/>
        </p:nvSpPr>
        <p:spPr>
          <a:xfrm>
            <a:off x="6921500" y="4787900"/>
            <a:ext cx="1227770" cy="461665"/>
          </a:xfrm>
          <a:prstGeom prst="rect">
            <a:avLst/>
          </a:prstGeom>
          <a:noFill/>
        </p:spPr>
        <p:txBody>
          <a:bodyPr wrap="none" rtlCol="0">
            <a:spAutoFit/>
          </a:bodyPr>
          <a:lstStyle/>
          <a:p>
            <a:r>
              <a:rPr lang="en-US" dirty="0" smtClean="0"/>
              <a:t>0.42 </a:t>
            </a:r>
            <a:r>
              <a:rPr lang="en-US" dirty="0" err="1" smtClean="0"/>
              <a:t>nM</a:t>
            </a:r>
            <a:endParaRPr lang="en-US" dirty="0"/>
          </a:p>
        </p:txBody>
      </p:sp>
      <p:sp>
        <p:nvSpPr>
          <p:cNvPr id="8" name="TextBox 7"/>
          <p:cNvSpPr txBox="1"/>
          <p:nvPr/>
        </p:nvSpPr>
        <p:spPr>
          <a:xfrm>
            <a:off x="6769100" y="2260600"/>
            <a:ext cx="1227770" cy="461665"/>
          </a:xfrm>
          <a:prstGeom prst="rect">
            <a:avLst/>
          </a:prstGeom>
          <a:noFill/>
        </p:spPr>
        <p:txBody>
          <a:bodyPr wrap="none" rtlCol="0">
            <a:spAutoFit/>
          </a:bodyPr>
          <a:lstStyle/>
          <a:p>
            <a:r>
              <a:rPr lang="en-US" dirty="0" smtClean="0"/>
              <a:t>0.22 </a:t>
            </a:r>
            <a:r>
              <a:rPr lang="en-US" dirty="0" err="1" smtClean="0"/>
              <a:t>nM</a:t>
            </a:r>
            <a:endParaRPr lang="en-US" dirty="0"/>
          </a:p>
        </p:txBody>
      </p:sp>
    </p:spTree>
    <p:extLst>
      <p:ext uri="{BB962C8B-B14F-4D97-AF65-F5344CB8AC3E}">
        <p14:creationId xmlns:p14="http://schemas.microsoft.com/office/powerpoint/2010/main" val="3168754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822325" y="669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endParaRPr lang="en-US">
              <a:cs typeface="+mn-cs"/>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524000"/>
            <a:ext cx="6781800" cy="508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172" name="Text Box 4"/>
          <p:cNvSpPr txBox="1">
            <a:spLocks noChangeArrowheads="1"/>
          </p:cNvSpPr>
          <p:nvPr/>
        </p:nvSpPr>
        <p:spPr bwMode="auto">
          <a:xfrm>
            <a:off x="636588" y="457200"/>
            <a:ext cx="744378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200" b="1">
                <a:cs typeface="+mn-cs"/>
              </a:rPr>
              <a:t>Retroviruses have RNA genomes.</a:t>
            </a:r>
          </a:p>
          <a:p>
            <a:pPr algn="ctr">
              <a:defRPr/>
            </a:pPr>
            <a:r>
              <a:rPr lang="en-US" sz="3200" b="1">
                <a:cs typeface="+mn-cs"/>
              </a:rPr>
              <a:t>Drugs may be targeted against HIV RNA.</a:t>
            </a:r>
            <a:endParaRPr lang="en-US">
              <a:cs typeface="+mn-cs"/>
            </a:endParaRPr>
          </a:p>
        </p:txBody>
      </p:sp>
    </p:spTree>
    <p:extLst>
      <p:ext uri="{BB962C8B-B14F-4D97-AF65-F5344CB8AC3E}">
        <p14:creationId xmlns:p14="http://schemas.microsoft.com/office/powerpoint/2010/main" val="346162098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descr="b12phototiff.tif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795483" y="982671"/>
            <a:ext cx="5168197" cy="3876148"/>
          </a:xfrm>
          <a:prstGeom prst="rect">
            <a:avLst/>
          </a:prstGeom>
        </p:spPr>
      </p:pic>
      <p:pic>
        <p:nvPicPr>
          <p:cNvPr id="5" name="Picture 4" descr="VITAMINB12tiff.t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8171" y="336645"/>
            <a:ext cx="3364829" cy="5302155"/>
          </a:xfrm>
          <a:prstGeom prst="rect">
            <a:avLst/>
          </a:prstGeom>
        </p:spPr>
      </p:pic>
      <p:pic>
        <p:nvPicPr>
          <p:cNvPr id="6" name="Picture 5" descr="jgwdch1970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41508" cy="4588677"/>
          </a:xfrm>
          <a:prstGeom prst="rect">
            <a:avLst/>
          </a:prstGeom>
        </p:spPr>
      </p:pic>
      <p:sp>
        <p:nvSpPr>
          <p:cNvPr id="7" name="TextBox 6"/>
          <p:cNvSpPr txBox="1"/>
          <p:nvPr/>
        </p:nvSpPr>
        <p:spPr>
          <a:xfrm>
            <a:off x="149328" y="5508427"/>
            <a:ext cx="8612980" cy="1200329"/>
          </a:xfrm>
          <a:prstGeom prst="rect">
            <a:avLst/>
          </a:prstGeom>
          <a:noFill/>
        </p:spPr>
        <p:txBody>
          <a:bodyPr wrap="none" rtlCol="0">
            <a:spAutoFit/>
          </a:bodyPr>
          <a:lstStyle/>
          <a:p>
            <a:r>
              <a:rPr lang="en-US" b="1" dirty="0"/>
              <a:t>Dorothy Crowfoot Hodgkin, Jenny </a:t>
            </a:r>
            <a:r>
              <a:rPr lang="en-US" b="1" dirty="0" err="1"/>
              <a:t>Pickworth</a:t>
            </a:r>
            <a:r>
              <a:rPr lang="en-US" b="1" dirty="0"/>
              <a:t>, John H. Robertson, Kenneth N. </a:t>
            </a:r>
            <a:r>
              <a:rPr lang="en-US" b="1" dirty="0" err="1" smtClean="0"/>
              <a:t>Trueblood</a:t>
            </a:r>
            <a:r>
              <a:rPr lang="en-US" b="1" dirty="0" smtClean="0"/>
              <a:t>,</a:t>
            </a:r>
          </a:p>
          <a:p>
            <a:r>
              <a:rPr lang="en-US" b="1" dirty="0" smtClean="0"/>
              <a:t> </a:t>
            </a:r>
            <a:r>
              <a:rPr lang="en-US" b="1" dirty="0"/>
              <a:t>Richard J. </a:t>
            </a:r>
            <a:r>
              <a:rPr lang="en-US" b="1" dirty="0" err="1"/>
              <a:t>Prosen</a:t>
            </a:r>
            <a:r>
              <a:rPr lang="en-US" b="1" dirty="0"/>
              <a:t>, and John G. White (1955), The Crystal Structure of the </a:t>
            </a:r>
          </a:p>
          <a:p>
            <a:r>
              <a:rPr lang="en-US" b="1" dirty="0" err="1"/>
              <a:t>Hexacarboxylic</a:t>
            </a:r>
            <a:r>
              <a:rPr lang="en-US" b="1" dirty="0"/>
              <a:t> Acid derived fromB</a:t>
            </a:r>
            <a:r>
              <a:rPr lang="en-US" b="1" baseline="-25000" dirty="0"/>
              <a:t>12</a:t>
            </a:r>
            <a:r>
              <a:rPr lang="en-US" b="1" dirty="0"/>
              <a:t> and </a:t>
            </a:r>
            <a:r>
              <a:rPr lang="en-US" b="1" dirty="0" smtClean="0"/>
              <a:t>the </a:t>
            </a:r>
          </a:p>
          <a:p>
            <a:r>
              <a:rPr lang="en-US" b="1" dirty="0" smtClean="0"/>
              <a:t>Molecular </a:t>
            </a:r>
            <a:r>
              <a:rPr lang="en-US" b="1" dirty="0"/>
              <a:t>Structure of the Vitamin, Nature, 178, 325-328 </a:t>
            </a:r>
          </a:p>
        </p:txBody>
      </p:sp>
    </p:spTree>
    <p:extLst>
      <p:ext uri="{BB962C8B-B14F-4D97-AF65-F5344CB8AC3E}">
        <p14:creationId xmlns:p14="http://schemas.microsoft.com/office/powerpoint/2010/main" val="27849951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830172" y="2997200"/>
            <a:ext cx="3313828"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Co-workers</a:t>
            </a:r>
          </a:p>
          <a:p>
            <a:endParaRPr lang="en-US" b="1" dirty="0"/>
          </a:p>
          <a:p>
            <a:r>
              <a:rPr lang="en-US" b="1" dirty="0" smtClean="0"/>
              <a:t>Dr. Cheryl </a:t>
            </a:r>
            <a:r>
              <a:rPr lang="en-US" b="1" dirty="0"/>
              <a:t>Selah</a:t>
            </a:r>
          </a:p>
          <a:p>
            <a:r>
              <a:rPr lang="en-US" b="1" dirty="0" smtClean="0"/>
              <a:t>Dr. Jim </a:t>
            </a:r>
            <a:r>
              <a:rPr lang="en-US" b="1" dirty="0" err="1"/>
              <a:t>Schweppe</a:t>
            </a:r>
            <a:endParaRPr lang="en-US" b="1" dirty="0"/>
          </a:p>
          <a:p>
            <a:r>
              <a:rPr lang="en-US" b="1" dirty="0" smtClean="0"/>
              <a:t>M. A. Bash </a:t>
            </a:r>
            <a:r>
              <a:rPr lang="en-US" b="1" dirty="0" err="1" smtClean="0"/>
              <a:t>Kokona</a:t>
            </a:r>
            <a:endParaRPr lang="en-US" b="1" dirty="0" smtClean="0"/>
          </a:p>
          <a:p>
            <a:r>
              <a:rPr lang="en-US" b="1" dirty="0" smtClean="0"/>
              <a:t>M. </a:t>
            </a:r>
            <a:r>
              <a:rPr lang="en-US" b="1" dirty="0" err="1" smtClean="0"/>
              <a:t>A.Mithila</a:t>
            </a:r>
            <a:r>
              <a:rPr lang="en-US" b="1" dirty="0" smtClean="0"/>
              <a:t> </a:t>
            </a:r>
            <a:r>
              <a:rPr lang="en-US" b="1" dirty="0" err="1" smtClean="0"/>
              <a:t>Rajagopal</a:t>
            </a:r>
            <a:endParaRPr lang="en-US" b="1" dirty="0" smtClean="0"/>
          </a:p>
          <a:p>
            <a:r>
              <a:rPr lang="en-US" b="1" dirty="0" smtClean="0"/>
              <a:t>Ann Roma</a:t>
            </a:r>
          </a:p>
          <a:p>
            <a:r>
              <a:rPr lang="en-US" b="1" dirty="0" smtClean="0"/>
              <a:t>Ashton Shaffer</a:t>
            </a:r>
          </a:p>
          <a:p>
            <a:endParaRPr lang="en-US" b="1" dirty="0" smtClean="0"/>
          </a:p>
          <a:p>
            <a:endParaRPr lang="en-US" dirty="0"/>
          </a:p>
          <a:p>
            <a:endParaRPr lang="en-US" dirty="0"/>
          </a:p>
          <a:p>
            <a:endParaRPr lang="en-US" dirty="0"/>
          </a:p>
        </p:txBody>
      </p:sp>
      <p:sp>
        <p:nvSpPr>
          <p:cNvPr id="28675" name="Rectangle 3"/>
          <p:cNvSpPr>
            <a:spLocks noChangeArrowheads="1"/>
          </p:cNvSpPr>
          <p:nvPr/>
        </p:nvSpPr>
        <p:spPr bwMode="auto">
          <a:xfrm>
            <a:off x="673100" y="985838"/>
            <a:ext cx="4781550" cy="120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500" b="1"/>
              <a:t>Chaitanya Jain (U. Miami)</a:t>
            </a:r>
            <a:endParaRPr lang="en-US" b="1"/>
          </a:p>
          <a:p>
            <a:r>
              <a:rPr lang="en-US" b="1"/>
              <a:t>Jonathan Warner (Albert Einstein)</a:t>
            </a:r>
          </a:p>
          <a:p>
            <a:r>
              <a:rPr lang="en-US" b="1"/>
              <a:t>Jamie Williamson (TSRI)</a:t>
            </a:r>
            <a:endParaRPr lang="en-US" sz="2500" b="1"/>
          </a:p>
        </p:txBody>
      </p:sp>
      <p:sp>
        <p:nvSpPr>
          <p:cNvPr id="28676" name="Text Box 4"/>
          <p:cNvSpPr txBox="1">
            <a:spLocks noChangeArrowheads="1"/>
          </p:cNvSpPr>
          <p:nvPr/>
        </p:nvSpPr>
        <p:spPr bwMode="auto">
          <a:xfrm>
            <a:off x="1431925" y="287338"/>
            <a:ext cx="26003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b="1"/>
              <a:t>Collaborators</a:t>
            </a:r>
            <a:endParaRPr lang="en-US"/>
          </a:p>
        </p:txBody>
      </p:sp>
      <p:pic>
        <p:nvPicPr>
          <p:cNvPr id="286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700" y="469900"/>
            <a:ext cx="2197100" cy="219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80" name="Picture 8"/>
          <p:cNvPicPr>
            <a:picLocks noChangeAspect="1" noChangeArrowheads="1"/>
          </p:cNvPicPr>
          <p:nvPr/>
        </p:nvPicPr>
        <p:blipFill>
          <a:blip r:embed="rId4">
            <a:extLst>
              <a:ext uri="{28A0092B-C50C-407E-A947-70E740481C1C}">
                <a14:useLocalDpi xmlns:a14="http://schemas.microsoft.com/office/drawing/2010/main" val="0"/>
              </a:ext>
            </a:extLst>
          </a:blip>
          <a:srcRect l="28125" r="22501"/>
          <a:stretch>
            <a:fillRect/>
          </a:stretch>
        </p:blipFill>
        <p:spPr bwMode="auto">
          <a:xfrm>
            <a:off x="153988" y="2908300"/>
            <a:ext cx="240665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8681" name="Picture 9"/>
          <p:cNvPicPr>
            <a:picLocks noChangeAspect="1" noChangeArrowheads="1"/>
          </p:cNvPicPr>
          <p:nvPr/>
        </p:nvPicPr>
        <p:blipFill>
          <a:blip r:embed="rId5">
            <a:extLst>
              <a:ext uri="{28A0092B-C50C-407E-A947-70E740481C1C}">
                <a14:useLocalDpi xmlns:a14="http://schemas.microsoft.com/office/drawing/2010/main" val="0"/>
              </a:ext>
            </a:extLst>
          </a:blip>
          <a:srcRect l="15111" t="10069" r="7555"/>
          <a:stretch>
            <a:fillRect/>
          </a:stretch>
        </p:blipFill>
        <p:spPr bwMode="auto">
          <a:xfrm>
            <a:off x="2600326" y="3848100"/>
            <a:ext cx="3036048"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82" name="Text Box 10"/>
          <p:cNvSpPr txBox="1">
            <a:spLocks noChangeArrowheads="1"/>
          </p:cNvSpPr>
          <p:nvPr/>
        </p:nvSpPr>
        <p:spPr bwMode="auto">
          <a:xfrm>
            <a:off x="7553325" y="6156325"/>
            <a:ext cx="12684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dirty="0"/>
              <a:t>NIH--$$</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r>
              <a:rPr lang="en-US"/>
              <a:t>L30e RNA-Protein Interaction</a:t>
            </a:r>
          </a:p>
        </p:txBody>
      </p:sp>
      <p:sp>
        <p:nvSpPr>
          <p:cNvPr id="3075" name="Rectangle 3"/>
          <p:cNvSpPr>
            <a:spLocks noGrp="1" noChangeArrowheads="1"/>
          </p:cNvSpPr>
          <p:nvPr>
            <p:ph type="body" idx="1"/>
          </p:nvPr>
        </p:nvSpPr>
        <p:spPr/>
        <p:txBody>
          <a:bodyPr/>
          <a:lstStyle/>
          <a:p>
            <a:pPr>
              <a:lnSpc>
                <a:spcPct val="90000"/>
              </a:lnSpc>
            </a:pPr>
            <a:r>
              <a:rPr lang="en-US" sz="2800"/>
              <a:t>Structures of RNA and Protein Motifs</a:t>
            </a:r>
          </a:p>
          <a:p>
            <a:pPr lvl="1">
              <a:lnSpc>
                <a:spcPct val="90000"/>
              </a:lnSpc>
            </a:pPr>
            <a:r>
              <a:rPr lang="en-US" sz="2400"/>
              <a:t>Biological System</a:t>
            </a:r>
          </a:p>
          <a:p>
            <a:pPr>
              <a:lnSpc>
                <a:spcPct val="90000"/>
              </a:lnSpc>
            </a:pPr>
            <a:r>
              <a:rPr lang="en-US" sz="2800"/>
              <a:t>Thermodynamically Important Interface Residues</a:t>
            </a:r>
          </a:p>
          <a:p>
            <a:pPr>
              <a:lnSpc>
                <a:spcPct val="90000"/>
              </a:lnSpc>
            </a:pPr>
            <a:r>
              <a:rPr lang="en-US" sz="2800"/>
              <a:t>Rescue of RNAs that bind poorly</a:t>
            </a:r>
          </a:p>
          <a:p>
            <a:pPr>
              <a:lnSpc>
                <a:spcPct val="90000"/>
              </a:lnSpc>
            </a:pPr>
            <a:r>
              <a:rPr lang="en-US" sz="2800"/>
              <a:t>Long range goal--understanding specific recognition between conserved RNA and conserved protein motifs.</a:t>
            </a:r>
          </a:p>
          <a:p>
            <a:pPr>
              <a:lnSpc>
                <a:spcPct val="90000"/>
              </a:lnSpc>
            </a:pPr>
            <a:endParaRPr lang="en-US" sz="2800"/>
          </a:p>
          <a:p>
            <a:pPr>
              <a:lnSpc>
                <a:spcPct val="90000"/>
              </a:lnSpc>
            </a:pPr>
            <a:endParaRPr lang="en-US" sz="2800"/>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0" name="Text Box 54"/>
          <p:cNvSpPr txBox="1">
            <a:spLocks noChangeArrowheads="1"/>
          </p:cNvSpPr>
          <p:nvPr/>
        </p:nvSpPr>
        <p:spPr bwMode="auto">
          <a:xfrm>
            <a:off x="6461125" y="4175125"/>
            <a:ext cx="234156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Large ribosomal</a:t>
            </a:r>
          </a:p>
          <a:p>
            <a:r>
              <a:rPr lang="en-US" b="1"/>
              <a:t>subunit</a:t>
            </a:r>
            <a:endParaRPr lang="en-US"/>
          </a:p>
          <a:p>
            <a:endParaRPr lang="en-US"/>
          </a:p>
        </p:txBody>
      </p:sp>
      <p:sp>
        <p:nvSpPr>
          <p:cNvPr id="4148" name="Oval 52" descr="80%"/>
          <p:cNvSpPr>
            <a:spLocks noChangeArrowheads="1"/>
          </p:cNvSpPr>
          <p:nvPr/>
        </p:nvSpPr>
        <p:spPr bwMode="auto">
          <a:xfrm>
            <a:off x="7848600" y="5029200"/>
            <a:ext cx="533400" cy="381000"/>
          </a:xfrm>
          <a:prstGeom prst="ellipse">
            <a:avLst/>
          </a:prstGeom>
          <a:pattFill prst="pct80">
            <a:fgClr>
              <a:srgbClr val="FF0000"/>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4" name="Oval 38" descr="80%"/>
          <p:cNvSpPr>
            <a:spLocks noChangeArrowheads="1"/>
          </p:cNvSpPr>
          <p:nvPr/>
        </p:nvSpPr>
        <p:spPr bwMode="auto">
          <a:xfrm>
            <a:off x="1143000" y="2209800"/>
            <a:ext cx="533400" cy="381000"/>
          </a:xfrm>
          <a:prstGeom prst="ellipse">
            <a:avLst/>
          </a:prstGeom>
          <a:pattFill prst="pct80">
            <a:fgClr>
              <a:srgbClr val="FF0000"/>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2" name="AutoShape 46" descr="80%"/>
          <p:cNvSpPr>
            <a:spLocks noChangeArrowheads="1"/>
          </p:cNvSpPr>
          <p:nvPr/>
        </p:nvSpPr>
        <p:spPr bwMode="auto">
          <a:xfrm>
            <a:off x="838200" y="4572000"/>
            <a:ext cx="685800" cy="457200"/>
          </a:xfrm>
          <a:prstGeom prst="roundRect">
            <a:avLst>
              <a:gd name="adj" fmla="val 16667"/>
            </a:avLst>
          </a:prstGeom>
          <a:pattFill prst="pct80">
            <a:fgClr>
              <a:schemeClr val="accent2"/>
            </a:fgClr>
            <a:bgClr>
              <a:srgbClr val="FFFFFF"/>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1" name="AutoShape 45" descr="80%"/>
          <p:cNvSpPr>
            <a:spLocks noChangeArrowheads="1"/>
          </p:cNvSpPr>
          <p:nvPr/>
        </p:nvSpPr>
        <p:spPr bwMode="auto">
          <a:xfrm>
            <a:off x="685800" y="2438400"/>
            <a:ext cx="685800" cy="457200"/>
          </a:xfrm>
          <a:prstGeom prst="roundRect">
            <a:avLst>
              <a:gd name="adj" fmla="val 16667"/>
            </a:avLst>
          </a:prstGeom>
          <a:pattFill prst="pct80">
            <a:fgClr>
              <a:schemeClr val="accent2"/>
            </a:fgClr>
            <a:bgClr>
              <a:srgbClr val="FFFFFF"/>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7" name="Oval 41" descr="80%"/>
          <p:cNvSpPr>
            <a:spLocks noChangeArrowheads="1"/>
          </p:cNvSpPr>
          <p:nvPr/>
        </p:nvSpPr>
        <p:spPr bwMode="auto">
          <a:xfrm>
            <a:off x="3810000" y="3657600"/>
            <a:ext cx="533400" cy="381000"/>
          </a:xfrm>
          <a:prstGeom prst="ellipse">
            <a:avLst/>
          </a:prstGeom>
          <a:pattFill prst="pct80">
            <a:fgClr>
              <a:srgbClr val="FF0000"/>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05" name="Text Box 9"/>
          <p:cNvSpPr txBox="1">
            <a:spLocks noChangeArrowheads="1"/>
          </p:cNvSpPr>
          <p:nvPr/>
        </p:nvSpPr>
        <p:spPr bwMode="auto">
          <a:xfrm>
            <a:off x="441325" y="2889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en-US"/>
          </a:p>
        </p:txBody>
      </p:sp>
      <p:sp>
        <p:nvSpPr>
          <p:cNvPr id="4106" name="Text Box 10"/>
          <p:cNvSpPr txBox="1">
            <a:spLocks noChangeArrowheads="1"/>
          </p:cNvSpPr>
          <p:nvPr/>
        </p:nvSpPr>
        <p:spPr bwMode="auto">
          <a:xfrm>
            <a:off x="247650" y="533400"/>
            <a:ext cx="88122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i="1"/>
              <a:t>S. cer.</a:t>
            </a:r>
            <a:r>
              <a:rPr lang="en-US"/>
              <a:t> </a:t>
            </a:r>
            <a:r>
              <a:rPr lang="en-US" b="1"/>
              <a:t>L30e represses splicing and translation of its transcript</a:t>
            </a:r>
          </a:p>
          <a:p>
            <a:r>
              <a:rPr lang="en-US" b="1"/>
              <a:t>	-both confer survival advantages</a:t>
            </a:r>
          </a:p>
          <a:p>
            <a:r>
              <a:rPr lang="en-US" b="1"/>
              <a:t>	-structural work done on MBP-L30e/L30e RNA constructs</a:t>
            </a:r>
            <a:r>
              <a:rPr lang="en-US"/>
              <a:t> </a:t>
            </a:r>
          </a:p>
        </p:txBody>
      </p:sp>
      <p:sp>
        <p:nvSpPr>
          <p:cNvPr id="4118" name="Line 22"/>
          <p:cNvSpPr>
            <a:spLocks noChangeShapeType="1"/>
          </p:cNvSpPr>
          <p:nvPr/>
        </p:nvSpPr>
        <p:spPr bwMode="auto">
          <a:xfrm>
            <a:off x="2590800" y="2514600"/>
            <a:ext cx="14478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4121" name="Group 25"/>
          <p:cNvGrpSpPr>
            <a:grpSpLocks/>
          </p:cNvGrpSpPr>
          <p:nvPr/>
        </p:nvGrpSpPr>
        <p:grpSpPr bwMode="auto">
          <a:xfrm>
            <a:off x="381000" y="2133600"/>
            <a:ext cx="1557338" cy="1481138"/>
            <a:chOff x="240" y="1344"/>
            <a:chExt cx="981" cy="933"/>
          </a:xfrm>
        </p:grpSpPr>
        <p:sp>
          <p:nvSpPr>
            <p:cNvPr id="4107" name="Freeform 11"/>
            <p:cNvSpPr>
              <a:spLocks/>
            </p:cNvSpPr>
            <p:nvPr/>
          </p:nvSpPr>
          <p:spPr bwMode="auto">
            <a:xfrm>
              <a:off x="462" y="1344"/>
              <a:ext cx="759" cy="562"/>
            </a:xfrm>
            <a:custGeom>
              <a:avLst/>
              <a:gdLst>
                <a:gd name="T0" fmla="*/ 183 w 759"/>
                <a:gd name="T1" fmla="*/ 6 h 562"/>
                <a:gd name="T2" fmla="*/ 244 w 759"/>
                <a:gd name="T3" fmla="*/ 44 h 562"/>
                <a:gd name="T4" fmla="*/ 304 w 759"/>
                <a:gd name="T5" fmla="*/ 82 h 562"/>
                <a:gd name="T6" fmla="*/ 327 w 759"/>
                <a:gd name="T7" fmla="*/ 90 h 562"/>
                <a:gd name="T8" fmla="*/ 472 w 759"/>
                <a:gd name="T9" fmla="*/ 67 h 562"/>
                <a:gd name="T10" fmla="*/ 586 w 759"/>
                <a:gd name="T11" fmla="*/ 6 h 562"/>
                <a:gd name="T12" fmla="*/ 724 w 759"/>
                <a:gd name="T13" fmla="*/ 44 h 562"/>
                <a:gd name="T14" fmla="*/ 708 w 759"/>
                <a:gd name="T15" fmla="*/ 158 h 562"/>
                <a:gd name="T16" fmla="*/ 602 w 759"/>
                <a:gd name="T17" fmla="*/ 197 h 562"/>
                <a:gd name="T18" fmla="*/ 327 w 759"/>
                <a:gd name="T19" fmla="*/ 265 h 562"/>
                <a:gd name="T20" fmla="*/ 251 w 759"/>
                <a:gd name="T21" fmla="*/ 296 h 562"/>
                <a:gd name="T22" fmla="*/ 122 w 759"/>
                <a:gd name="T23" fmla="*/ 372 h 562"/>
                <a:gd name="T24" fmla="*/ 53 w 759"/>
                <a:gd name="T25" fmla="*/ 448 h 562"/>
                <a:gd name="T26" fmla="*/ 30 w 759"/>
                <a:gd name="T27" fmla="*/ 517 h 562"/>
                <a:gd name="T28" fmla="*/ 0 w 759"/>
                <a:gd name="T29"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562">
                  <a:moveTo>
                    <a:pt x="183" y="6"/>
                  </a:moveTo>
                  <a:cubicBezTo>
                    <a:pt x="205" y="21"/>
                    <a:pt x="217" y="35"/>
                    <a:pt x="244" y="44"/>
                  </a:cubicBezTo>
                  <a:cubicBezTo>
                    <a:pt x="267" y="80"/>
                    <a:pt x="250" y="63"/>
                    <a:pt x="304" y="82"/>
                  </a:cubicBezTo>
                  <a:cubicBezTo>
                    <a:pt x="311" y="84"/>
                    <a:pt x="327" y="90"/>
                    <a:pt x="327" y="90"/>
                  </a:cubicBezTo>
                  <a:cubicBezTo>
                    <a:pt x="383" y="85"/>
                    <a:pt x="421" y="84"/>
                    <a:pt x="472" y="67"/>
                  </a:cubicBezTo>
                  <a:cubicBezTo>
                    <a:pt x="497" y="28"/>
                    <a:pt x="540" y="15"/>
                    <a:pt x="586" y="6"/>
                  </a:cubicBezTo>
                  <a:cubicBezTo>
                    <a:pt x="666" y="12"/>
                    <a:pt x="677" y="0"/>
                    <a:pt x="724" y="44"/>
                  </a:cubicBezTo>
                  <a:cubicBezTo>
                    <a:pt x="737" y="89"/>
                    <a:pt x="759" y="124"/>
                    <a:pt x="708" y="158"/>
                  </a:cubicBezTo>
                  <a:cubicBezTo>
                    <a:pt x="683" y="195"/>
                    <a:pt x="643" y="189"/>
                    <a:pt x="602" y="197"/>
                  </a:cubicBezTo>
                  <a:cubicBezTo>
                    <a:pt x="505" y="215"/>
                    <a:pt x="420" y="236"/>
                    <a:pt x="327" y="265"/>
                  </a:cubicBezTo>
                  <a:cubicBezTo>
                    <a:pt x="302" y="281"/>
                    <a:pt x="276" y="282"/>
                    <a:pt x="251" y="296"/>
                  </a:cubicBezTo>
                  <a:cubicBezTo>
                    <a:pt x="208" y="319"/>
                    <a:pt x="166" y="355"/>
                    <a:pt x="122" y="372"/>
                  </a:cubicBezTo>
                  <a:cubicBezTo>
                    <a:pt x="94" y="397"/>
                    <a:pt x="84" y="427"/>
                    <a:pt x="53" y="448"/>
                  </a:cubicBezTo>
                  <a:cubicBezTo>
                    <a:pt x="45" y="470"/>
                    <a:pt x="40" y="496"/>
                    <a:pt x="30" y="517"/>
                  </a:cubicBezTo>
                  <a:cubicBezTo>
                    <a:pt x="23" y="530"/>
                    <a:pt x="0" y="546"/>
                    <a:pt x="0" y="56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14" name="Freeform 18"/>
            <p:cNvSpPr>
              <a:spLocks/>
            </p:cNvSpPr>
            <p:nvPr/>
          </p:nvSpPr>
          <p:spPr bwMode="auto">
            <a:xfrm>
              <a:off x="240" y="1872"/>
              <a:ext cx="222" cy="405"/>
            </a:xfrm>
            <a:custGeom>
              <a:avLst/>
              <a:gdLst>
                <a:gd name="T0" fmla="*/ 153 w 153"/>
                <a:gd name="T1" fmla="*/ 0 h 214"/>
                <a:gd name="T2" fmla="*/ 77 w 153"/>
                <a:gd name="T3" fmla="*/ 46 h 214"/>
                <a:gd name="T4" fmla="*/ 38 w 153"/>
                <a:gd name="T5" fmla="*/ 77 h 214"/>
                <a:gd name="T6" fmla="*/ 16 w 153"/>
                <a:gd name="T7" fmla="*/ 145 h 214"/>
                <a:gd name="T8" fmla="*/ 0 w 153"/>
                <a:gd name="T9" fmla="*/ 214 h 214"/>
              </a:gdLst>
              <a:ahLst/>
              <a:cxnLst>
                <a:cxn ang="0">
                  <a:pos x="T0" y="T1"/>
                </a:cxn>
                <a:cxn ang="0">
                  <a:pos x="T2" y="T3"/>
                </a:cxn>
                <a:cxn ang="0">
                  <a:pos x="T4" y="T5"/>
                </a:cxn>
                <a:cxn ang="0">
                  <a:pos x="T6" y="T7"/>
                </a:cxn>
                <a:cxn ang="0">
                  <a:pos x="T8" y="T9"/>
                </a:cxn>
              </a:cxnLst>
              <a:rect l="0" t="0" r="r" b="b"/>
              <a:pathLst>
                <a:path w="153" h="214">
                  <a:moveTo>
                    <a:pt x="153" y="0"/>
                  </a:moveTo>
                  <a:cubicBezTo>
                    <a:pt x="136" y="16"/>
                    <a:pt x="99" y="38"/>
                    <a:pt x="77" y="46"/>
                  </a:cubicBezTo>
                  <a:cubicBezTo>
                    <a:pt x="64" y="57"/>
                    <a:pt x="46" y="62"/>
                    <a:pt x="38" y="77"/>
                  </a:cubicBezTo>
                  <a:cubicBezTo>
                    <a:pt x="33" y="83"/>
                    <a:pt x="20" y="130"/>
                    <a:pt x="16" y="145"/>
                  </a:cubicBezTo>
                  <a:cubicBezTo>
                    <a:pt x="8" y="167"/>
                    <a:pt x="0" y="214"/>
                    <a:pt x="0" y="21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0" name="Freeform 24"/>
            <p:cNvSpPr>
              <a:spLocks/>
            </p:cNvSpPr>
            <p:nvPr/>
          </p:nvSpPr>
          <p:spPr bwMode="auto">
            <a:xfrm>
              <a:off x="405" y="1701"/>
              <a:ext cx="203" cy="235"/>
            </a:xfrm>
            <a:custGeom>
              <a:avLst/>
              <a:gdLst>
                <a:gd name="T0" fmla="*/ 203 w 203"/>
                <a:gd name="T1" fmla="*/ 0 h 235"/>
                <a:gd name="T2" fmla="*/ 171 w 203"/>
                <a:gd name="T3" fmla="*/ 22 h 235"/>
                <a:gd name="T4" fmla="*/ 118 w 203"/>
                <a:gd name="T5" fmla="*/ 102 h 235"/>
                <a:gd name="T6" fmla="*/ 64 w 203"/>
                <a:gd name="T7" fmla="*/ 176 h 235"/>
                <a:gd name="T8" fmla="*/ 27 w 203"/>
                <a:gd name="T9" fmla="*/ 219 h 235"/>
                <a:gd name="T10" fmla="*/ 11 w 203"/>
                <a:gd name="T11" fmla="*/ 224 h 235"/>
                <a:gd name="T12" fmla="*/ 0 w 203"/>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203" h="235">
                  <a:moveTo>
                    <a:pt x="203" y="0"/>
                  </a:moveTo>
                  <a:cubicBezTo>
                    <a:pt x="192" y="7"/>
                    <a:pt x="178" y="11"/>
                    <a:pt x="171" y="22"/>
                  </a:cubicBezTo>
                  <a:cubicBezTo>
                    <a:pt x="153" y="47"/>
                    <a:pt x="142" y="84"/>
                    <a:pt x="118" y="102"/>
                  </a:cubicBezTo>
                  <a:cubicBezTo>
                    <a:pt x="106" y="131"/>
                    <a:pt x="90" y="159"/>
                    <a:pt x="64" y="176"/>
                  </a:cubicBezTo>
                  <a:cubicBezTo>
                    <a:pt x="57" y="187"/>
                    <a:pt x="36" y="211"/>
                    <a:pt x="27" y="219"/>
                  </a:cubicBezTo>
                  <a:cubicBezTo>
                    <a:pt x="22" y="222"/>
                    <a:pt x="15" y="221"/>
                    <a:pt x="11" y="224"/>
                  </a:cubicBezTo>
                  <a:cubicBezTo>
                    <a:pt x="6" y="226"/>
                    <a:pt x="3" y="231"/>
                    <a:pt x="0" y="235"/>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grpSp>
        <p:nvGrpSpPr>
          <p:cNvPr id="4122" name="Group 26"/>
          <p:cNvGrpSpPr>
            <a:grpSpLocks/>
          </p:cNvGrpSpPr>
          <p:nvPr/>
        </p:nvGrpSpPr>
        <p:grpSpPr bwMode="auto">
          <a:xfrm>
            <a:off x="533400" y="4267200"/>
            <a:ext cx="1557338" cy="1481138"/>
            <a:chOff x="240" y="1344"/>
            <a:chExt cx="981" cy="933"/>
          </a:xfrm>
        </p:grpSpPr>
        <p:sp>
          <p:nvSpPr>
            <p:cNvPr id="4123" name="Freeform 27"/>
            <p:cNvSpPr>
              <a:spLocks/>
            </p:cNvSpPr>
            <p:nvPr/>
          </p:nvSpPr>
          <p:spPr bwMode="auto">
            <a:xfrm>
              <a:off x="462" y="1344"/>
              <a:ext cx="759" cy="562"/>
            </a:xfrm>
            <a:custGeom>
              <a:avLst/>
              <a:gdLst>
                <a:gd name="T0" fmla="*/ 183 w 759"/>
                <a:gd name="T1" fmla="*/ 6 h 562"/>
                <a:gd name="T2" fmla="*/ 244 w 759"/>
                <a:gd name="T3" fmla="*/ 44 h 562"/>
                <a:gd name="T4" fmla="*/ 304 w 759"/>
                <a:gd name="T5" fmla="*/ 82 h 562"/>
                <a:gd name="T6" fmla="*/ 327 w 759"/>
                <a:gd name="T7" fmla="*/ 90 h 562"/>
                <a:gd name="T8" fmla="*/ 472 w 759"/>
                <a:gd name="T9" fmla="*/ 67 h 562"/>
                <a:gd name="T10" fmla="*/ 586 w 759"/>
                <a:gd name="T11" fmla="*/ 6 h 562"/>
                <a:gd name="T12" fmla="*/ 724 w 759"/>
                <a:gd name="T13" fmla="*/ 44 h 562"/>
                <a:gd name="T14" fmla="*/ 708 w 759"/>
                <a:gd name="T15" fmla="*/ 158 h 562"/>
                <a:gd name="T16" fmla="*/ 602 w 759"/>
                <a:gd name="T17" fmla="*/ 197 h 562"/>
                <a:gd name="T18" fmla="*/ 327 w 759"/>
                <a:gd name="T19" fmla="*/ 265 h 562"/>
                <a:gd name="T20" fmla="*/ 251 w 759"/>
                <a:gd name="T21" fmla="*/ 296 h 562"/>
                <a:gd name="T22" fmla="*/ 122 w 759"/>
                <a:gd name="T23" fmla="*/ 372 h 562"/>
                <a:gd name="T24" fmla="*/ 53 w 759"/>
                <a:gd name="T25" fmla="*/ 448 h 562"/>
                <a:gd name="T26" fmla="*/ 30 w 759"/>
                <a:gd name="T27" fmla="*/ 517 h 562"/>
                <a:gd name="T28" fmla="*/ 0 w 759"/>
                <a:gd name="T29"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562">
                  <a:moveTo>
                    <a:pt x="183" y="6"/>
                  </a:moveTo>
                  <a:cubicBezTo>
                    <a:pt x="205" y="21"/>
                    <a:pt x="217" y="35"/>
                    <a:pt x="244" y="44"/>
                  </a:cubicBezTo>
                  <a:cubicBezTo>
                    <a:pt x="267" y="80"/>
                    <a:pt x="250" y="63"/>
                    <a:pt x="304" y="82"/>
                  </a:cubicBezTo>
                  <a:cubicBezTo>
                    <a:pt x="311" y="84"/>
                    <a:pt x="327" y="90"/>
                    <a:pt x="327" y="90"/>
                  </a:cubicBezTo>
                  <a:cubicBezTo>
                    <a:pt x="383" y="85"/>
                    <a:pt x="421" y="84"/>
                    <a:pt x="472" y="67"/>
                  </a:cubicBezTo>
                  <a:cubicBezTo>
                    <a:pt x="497" y="28"/>
                    <a:pt x="540" y="15"/>
                    <a:pt x="586" y="6"/>
                  </a:cubicBezTo>
                  <a:cubicBezTo>
                    <a:pt x="666" y="12"/>
                    <a:pt x="677" y="0"/>
                    <a:pt x="724" y="44"/>
                  </a:cubicBezTo>
                  <a:cubicBezTo>
                    <a:pt x="737" y="89"/>
                    <a:pt x="759" y="124"/>
                    <a:pt x="708" y="158"/>
                  </a:cubicBezTo>
                  <a:cubicBezTo>
                    <a:pt x="683" y="195"/>
                    <a:pt x="643" y="189"/>
                    <a:pt x="602" y="197"/>
                  </a:cubicBezTo>
                  <a:cubicBezTo>
                    <a:pt x="505" y="215"/>
                    <a:pt x="420" y="236"/>
                    <a:pt x="327" y="265"/>
                  </a:cubicBezTo>
                  <a:cubicBezTo>
                    <a:pt x="302" y="281"/>
                    <a:pt x="276" y="282"/>
                    <a:pt x="251" y="296"/>
                  </a:cubicBezTo>
                  <a:cubicBezTo>
                    <a:pt x="208" y="319"/>
                    <a:pt x="166" y="355"/>
                    <a:pt x="122" y="372"/>
                  </a:cubicBezTo>
                  <a:cubicBezTo>
                    <a:pt x="94" y="397"/>
                    <a:pt x="84" y="427"/>
                    <a:pt x="53" y="448"/>
                  </a:cubicBezTo>
                  <a:cubicBezTo>
                    <a:pt x="45" y="470"/>
                    <a:pt x="40" y="496"/>
                    <a:pt x="30" y="517"/>
                  </a:cubicBezTo>
                  <a:cubicBezTo>
                    <a:pt x="23" y="530"/>
                    <a:pt x="0" y="546"/>
                    <a:pt x="0" y="56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4" name="Freeform 28"/>
            <p:cNvSpPr>
              <a:spLocks/>
            </p:cNvSpPr>
            <p:nvPr/>
          </p:nvSpPr>
          <p:spPr bwMode="auto">
            <a:xfrm>
              <a:off x="240" y="1872"/>
              <a:ext cx="222" cy="405"/>
            </a:xfrm>
            <a:custGeom>
              <a:avLst/>
              <a:gdLst>
                <a:gd name="T0" fmla="*/ 153 w 153"/>
                <a:gd name="T1" fmla="*/ 0 h 214"/>
                <a:gd name="T2" fmla="*/ 77 w 153"/>
                <a:gd name="T3" fmla="*/ 46 h 214"/>
                <a:gd name="T4" fmla="*/ 38 w 153"/>
                <a:gd name="T5" fmla="*/ 77 h 214"/>
                <a:gd name="T6" fmla="*/ 16 w 153"/>
                <a:gd name="T7" fmla="*/ 145 h 214"/>
                <a:gd name="T8" fmla="*/ 0 w 153"/>
                <a:gd name="T9" fmla="*/ 214 h 214"/>
              </a:gdLst>
              <a:ahLst/>
              <a:cxnLst>
                <a:cxn ang="0">
                  <a:pos x="T0" y="T1"/>
                </a:cxn>
                <a:cxn ang="0">
                  <a:pos x="T2" y="T3"/>
                </a:cxn>
                <a:cxn ang="0">
                  <a:pos x="T4" y="T5"/>
                </a:cxn>
                <a:cxn ang="0">
                  <a:pos x="T6" y="T7"/>
                </a:cxn>
                <a:cxn ang="0">
                  <a:pos x="T8" y="T9"/>
                </a:cxn>
              </a:cxnLst>
              <a:rect l="0" t="0" r="r" b="b"/>
              <a:pathLst>
                <a:path w="153" h="214">
                  <a:moveTo>
                    <a:pt x="153" y="0"/>
                  </a:moveTo>
                  <a:cubicBezTo>
                    <a:pt x="136" y="16"/>
                    <a:pt x="99" y="38"/>
                    <a:pt x="77" y="46"/>
                  </a:cubicBezTo>
                  <a:cubicBezTo>
                    <a:pt x="64" y="57"/>
                    <a:pt x="46" y="62"/>
                    <a:pt x="38" y="77"/>
                  </a:cubicBezTo>
                  <a:cubicBezTo>
                    <a:pt x="33" y="83"/>
                    <a:pt x="20" y="130"/>
                    <a:pt x="16" y="145"/>
                  </a:cubicBezTo>
                  <a:cubicBezTo>
                    <a:pt x="8" y="167"/>
                    <a:pt x="0" y="214"/>
                    <a:pt x="0" y="214"/>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5" name="Freeform 29"/>
            <p:cNvSpPr>
              <a:spLocks/>
            </p:cNvSpPr>
            <p:nvPr/>
          </p:nvSpPr>
          <p:spPr bwMode="auto">
            <a:xfrm>
              <a:off x="405" y="1701"/>
              <a:ext cx="203" cy="235"/>
            </a:xfrm>
            <a:custGeom>
              <a:avLst/>
              <a:gdLst>
                <a:gd name="T0" fmla="*/ 203 w 203"/>
                <a:gd name="T1" fmla="*/ 0 h 235"/>
                <a:gd name="T2" fmla="*/ 171 w 203"/>
                <a:gd name="T3" fmla="*/ 22 h 235"/>
                <a:gd name="T4" fmla="*/ 118 w 203"/>
                <a:gd name="T5" fmla="*/ 102 h 235"/>
                <a:gd name="T6" fmla="*/ 64 w 203"/>
                <a:gd name="T7" fmla="*/ 176 h 235"/>
                <a:gd name="T8" fmla="*/ 27 w 203"/>
                <a:gd name="T9" fmla="*/ 219 h 235"/>
                <a:gd name="T10" fmla="*/ 11 w 203"/>
                <a:gd name="T11" fmla="*/ 224 h 235"/>
                <a:gd name="T12" fmla="*/ 0 w 203"/>
                <a:gd name="T13" fmla="*/ 235 h 235"/>
              </a:gdLst>
              <a:ahLst/>
              <a:cxnLst>
                <a:cxn ang="0">
                  <a:pos x="T0" y="T1"/>
                </a:cxn>
                <a:cxn ang="0">
                  <a:pos x="T2" y="T3"/>
                </a:cxn>
                <a:cxn ang="0">
                  <a:pos x="T4" y="T5"/>
                </a:cxn>
                <a:cxn ang="0">
                  <a:pos x="T6" y="T7"/>
                </a:cxn>
                <a:cxn ang="0">
                  <a:pos x="T8" y="T9"/>
                </a:cxn>
                <a:cxn ang="0">
                  <a:pos x="T10" y="T11"/>
                </a:cxn>
                <a:cxn ang="0">
                  <a:pos x="T12" y="T13"/>
                </a:cxn>
              </a:cxnLst>
              <a:rect l="0" t="0" r="r" b="b"/>
              <a:pathLst>
                <a:path w="203" h="235">
                  <a:moveTo>
                    <a:pt x="203" y="0"/>
                  </a:moveTo>
                  <a:cubicBezTo>
                    <a:pt x="192" y="7"/>
                    <a:pt x="178" y="11"/>
                    <a:pt x="171" y="22"/>
                  </a:cubicBezTo>
                  <a:cubicBezTo>
                    <a:pt x="153" y="47"/>
                    <a:pt x="142" y="84"/>
                    <a:pt x="118" y="102"/>
                  </a:cubicBezTo>
                  <a:cubicBezTo>
                    <a:pt x="106" y="131"/>
                    <a:pt x="90" y="159"/>
                    <a:pt x="64" y="176"/>
                  </a:cubicBezTo>
                  <a:cubicBezTo>
                    <a:pt x="57" y="187"/>
                    <a:pt x="36" y="211"/>
                    <a:pt x="27" y="219"/>
                  </a:cubicBezTo>
                  <a:cubicBezTo>
                    <a:pt x="22" y="222"/>
                    <a:pt x="15" y="221"/>
                    <a:pt x="11" y="224"/>
                  </a:cubicBezTo>
                  <a:cubicBezTo>
                    <a:pt x="6" y="226"/>
                    <a:pt x="3" y="231"/>
                    <a:pt x="0" y="235"/>
                  </a:cubicBezTo>
                </a:path>
              </a:pathLst>
            </a:custGeom>
            <a:noFill/>
            <a:ln w="762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4126" name="Freeform 30"/>
          <p:cNvSpPr>
            <a:spLocks/>
          </p:cNvSpPr>
          <p:nvPr/>
        </p:nvSpPr>
        <p:spPr bwMode="auto">
          <a:xfrm>
            <a:off x="3429000" y="3581400"/>
            <a:ext cx="1204913" cy="892175"/>
          </a:xfrm>
          <a:custGeom>
            <a:avLst/>
            <a:gdLst>
              <a:gd name="T0" fmla="*/ 183 w 759"/>
              <a:gd name="T1" fmla="*/ 6 h 562"/>
              <a:gd name="T2" fmla="*/ 244 w 759"/>
              <a:gd name="T3" fmla="*/ 44 h 562"/>
              <a:gd name="T4" fmla="*/ 304 w 759"/>
              <a:gd name="T5" fmla="*/ 82 h 562"/>
              <a:gd name="T6" fmla="*/ 327 w 759"/>
              <a:gd name="T7" fmla="*/ 90 h 562"/>
              <a:gd name="T8" fmla="*/ 472 w 759"/>
              <a:gd name="T9" fmla="*/ 67 h 562"/>
              <a:gd name="T10" fmla="*/ 586 w 759"/>
              <a:gd name="T11" fmla="*/ 6 h 562"/>
              <a:gd name="T12" fmla="*/ 724 w 759"/>
              <a:gd name="T13" fmla="*/ 44 h 562"/>
              <a:gd name="T14" fmla="*/ 708 w 759"/>
              <a:gd name="T15" fmla="*/ 158 h 562"/>
              <a:gd name="T16" fmla="*/ 602 w 759"/>
              <a:gd name="T17" fmla="*/ 197 h 562"/>
              <a:gd name="T18" fmla="*/ 327 w 759"/>
              <a:gd name="T19" fmla="*/ 265 h 562"/>
              <a:gd name="T20" fmla="*/ 251 w 759"/>
              <a:gd name="T21" fmla="*/ 296 h 562"/>
              <a:gd name="T22" fmla="*/ 122 w 759"/>
              <a:gd name="T23" fmla="*/ 372 h 562"/>
              <a:gd name="T24" fmla="*/ 53 w 759"/>
              <a:gd name="T25" fmla="*/ 448 h 562"/>
              <a:gd name="T26" fmla="*/ 30 w 759"/>
              <a:gd name="T27" fmla="*/ 517 h 562"/>
              <a:gd name="T28" fmla="*/ 0 w 759"/>
              <a:gd name="T29"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562">
                <a:moveTo>
                  <a:pt x="183" y="6"/>
                </a:moveTo>
                <a:cubicBezTo>
                  <a:pt x="205" y="21"/>
                  <a:pt x="217" y="35"/>
                  <a:pt x="244" y="44"/>
                </a:cubicBezTo>
                <a:cubicBezTo>
                  <a:pt x="267" y="80"/>
                  <a:pt x="250" y="63"/>
                  <a:pt x="304" y="82"/>
                </a:cubicBezTo>
                <a:cubicBezTo>
                  <a:pt x="311" y="84"/>
                  <a:pt x="327" y="90"/>
                  <a:pt x="327" y="90"/>
                </a:cubicBezTo>
                <a:cubicBezTo>
                  <a:pt x="383" y="85"/>
                  <a:pt x="421" y="84"/>
                  <a:pt x="472" y="67"/>
                </a:cubicBezTo>
                <a:cubicBezTo>
                  <a:pt x="497" y="28"/>
                  <a:pt x="540" y="15"/>
                  <a:pt x="586" y="6"/>
                </a:cubicBezTo>
                <a:cubicBezTo>
                  <a:pt x="666" y="12"/>
                  <a:pt x="677" y="0"/>
                  <a:pt x="724" y="44"/>
                </a:cubicBezTo>
                <a:cubicBezTo>
                  <a:pt x="737" y="89"/>
                  <a:pt x="759" y="124"/>
                  <a:pt x="708" y="158"/>
                </a:cubicBezTo>
                <a:cubicBezTo>
                  <a:pt x="683" y="195"/>
                  <a:pt x="643" y="189"/>
                  <a:pt x="602" y="197"/>
                </a:cubicBezTo>
                <a:cubicBezTo>
                  <a:pt x="505" y="215"/>
                  <a:pt x="420" y="236"/>
                  <a:pt x="327" y="265"/>
                </a:cubicBezTo>
                <a:cubicBezTo>
                  <a:pt x="302" y="281"/>
                  <a:pt x="276" y="282"/>
                  <a:pt x="251" y="296"/>
                </a:cubicBezTo>
                <a:cubicBezTo>
                  <a:pt x="208" y="319"/>
                  <a:pt x="166" y="355"/>
                  <a:pt x="122" y="372"/>
                </a:cubicBezTo>
                <a:cubicBezTo>
                  <a:pt x="94" y="397"/>
                  <a:pt x="84" y="427"/>
                  <a:pt x="53" y="448"/>
                </a:cubicBezTo>
                <a:cubicBezTo>
                  <a:pt x="45" y="470"/>
                  <a:pt x="40" y="496"/>
                  <a:pt x="30" y="517"/>
                </a:cubicBezTo>
                <a:cubicBezTo>
                  <a:pt x="23" y="530"/>
                  <a:pt x="0" y="546"/>
                  <a:pt x="0" y="56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7" name="Freeform 31"/>
          <p:cNvSpPr>
            <a:spLocks/>
          </p:cNvSpPr>
          <p:nvPr/>
        </p:nvSpPr>
        <p:spPr bwMode="auto">
          <a:xfrm>
            <a:off x="2971800" y="4876800"/>
            <a:ext cx="1204913" cy="892175"/>
          </a:xfrm>
          <a:custGeom>
            <a:avLst/>
            <a:gdLst>
              <a:gd name="T0" fmla="*/ 183 w 759"/>
              <a:gd name="T1" fmla="*/ 6 h 562"/>
              <a:gd name="T2" fmla="*/ 244 w 759"/>
              <a:gd name="T3" fmla="*/ 44 h 562"/>
              <a:gd name="T4" fmla="*/ 304 w 759"/>
              <a:gd name="T5" fmla="*/ 82 h 562"/>
              <a:gd name="T6" fmla="*/ 327 w 759"/>
              <a:gd name="T7" fmla="*/ 90 h 562"/>
              <a:gd name="T8" fmla="*/ 472 w 759"/>
              <a:gd name="T9" fmla="*/ 67 h 562"/>
              <a:gd name="T10" fmla="*/ 586 w 759"/>
              <a:gd name="T11" fmla="*/ 6 h 562"/>
              <a:gd name="T12" fmla="*/ 724 w 759"/>
              <a:gd name="T13" fmla="*/ 44 h 562"/>
              <a:gd name="T14" fmla="*/ 708 w 759"/>
              <a:gd name="T15" fmla="*/ 158 h 562"/>
              <a:gd name="T16" fmla="*/ 602 w 759"/>
              <a:gd name="T17" fmla="*/ 197 h 562"/>
              <a:gd name="T18" fmla="*/ 327 w 759"/>
              <a:gd name="T19" fmla="*/ 265 h 562"/>
              <a:gd name="T20" fmla="*/ 251 w 759"/>
              <a:gd name="T21" fmla="*/ 296 h 562"/>
              <a:gd name="T22" fmla="*/ 122 w 759"/>
              <a:gd name="T23" fmla="*/ 372 h 562"/>
              <a:gd name="T24" fmla="*/ 53 w 759"/>
              <a:gd name="T25" fmla="*/ 448 h 562"/>
              <a:gd name="T26" fmla="*/ 30 w 759"/>
              <a:gd name="T27" fmla="*/ 517 h 562"/>
              <a:gd name="T28" fmla="*/ 0 w 759"/>
              <a:gd name="T29" fmla="*/ 562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9" h="562">
                <a:moveTo>
                  <a:pt x="183" y="6"/>
                </a:moveTo>
                <a:cubicBezTo>
                  <a:pt x="205" y="21"/>
                  <a:pt x="217" y="35"/>
                  <a:pt x="244" y="44"/>
                </a:cubicBezTo>
                <a:cubicBezTo>
                  <a:pt x="267" y="80"/>
                  <a:pt x="250" y="63"/>
                  <a:pt x="304" y="82"/>
                </a:cubicBezTo>
                <a:cubicBezTo>
                  <a:pt x="311" y="84"/>
                  <a:pt x="327" y="90"/>
                  <a:pt x="327" y="90"/>
                </a:cubicBezTo>
                <a:cubicBezTo>
                  <a:pt x="383" y="85"/>
                  <a:pt x="421" y="84"/>
                  <a:pt x="472" y="67"/>
                </a:cubicBezTo>
                <a:cubicBezTo>
                  <a:pt x="497" y="28"/>
                  <a:pt x="540" y="15"/>
                  <a:pt x="586" y="6"/>
                </a:cubicBezTo>
                <a:cubicBezTo>
                  <a:pt x="666" y="12"/>
                  <a:pt x="677" y="0"/>
                  <a:pt x="724" y="44"/>
                </a:cubicBezTo>
                <a:cubicBezTo>
                  <a:pt x="737" y="89"/>
                  <a:pt x="759" y="124"/>
                  <a:pt x="708" y="158"/>
                </a:cubicBezTo>
                <a:cubicBezTo>
                  <a:pt x="683" y="195"/>
                  <a:pt x="643" y="189"/>
                  <a:pt x="602" y="197"/>
                </a:cubicBezTo>
                <a:cubicBezTo>
                  <a:pt x="505" y="215"/>
                  <a:pt x="420" y="236"/>
                  <a:pt x="327" y="265"/>
                </a:cubicBezTo>
                <a:cubicBezTo>
                  <a:pt x="302" y="281"/>
                  <a:pt x="276" y="282"/>
                  <a:pt x="251" y="296"/>
                </a:cubicBezTo>
                <a:cubicBezTo>
                  <a:pt x="208" y="319"/>
                  <a:pt x="166" y="355"/>
                  <a:pt x="122" y="372"/>
                </a:cubicBezTo>
                <a:cubicBezTo>
                  <a:pt x="94" y="397"/>
                  <a:pt x="84" y="427"/>
                  <a:pt x="53" y="448"/>
                </a:cubicBezTo>
                <a:cubicBezTo>
                  <a:pt x="45" y="470"/>
                  <a:pt x="40" y="496"/>
                  <a:pt x="30" y="517"/>
                </a:cubicBezTo>
                <a:cubicBezTo>
                  <a:pt x="23" y="530"/>
                  <a:pt x="0" y="546"/>
                  <a:pt x="0" y="562"/>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29" name="Text Box 33"/>
          <p:cNvSpPr txBox="1">
            <a:spLocks noChangeArrowheads="1"/>
          </p:cNvSpPr>
          <p:nvPr/>
        </p:nvSpPr>
        <p:spPr bwMode="auto">
          <a:xfrm>
            <a:off x="4419600" y="2133600"/>
            <a:ext cx="41465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No further production of L30e</a:t>
            </a:r>
            <a:endParaRPr lang="en-US"/>
          </a:p>
        </p:txBody>
      </p:sp>
      <p:sp>
        <p:nvSpPr>
          <p:cNvPr id="4130" name="AutoShape 34"/>
          <p:cNvSpPr>
            <a:spLocks noChangeArrowheads="1"/>
          </p:cNvSpPr>
          <p:nvPr/>
        </p:nvSpPr>
        <p:spPr bwMode="auto">
          <a:xfrm>
            <a:off x="2819400" y="2133600"/>
            <a:ext cx="838200" cy="7620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1" name="Line 35"/>
          <p:cNvSpPr>
            <a:spLocks noChangeShapeType="1"/>
          </p:cNvSpPr>
          <p:nvPr/>
        </p:nvSpPr>
        <p:spPr bwMode="auto">
          <a:xfrm flipV="1">
            <a:off x="4267200" y="4495800"/>
            <a:ext cx="8382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2" name="Line 36"/>
          <p:cNvSpPr>
            <a:spLocks noChangeShapeType="1"/>
          </p:cNvSpPr>
          <p:nvPr/>
        </p:nvSpPr>
        <p:spPr bwMode="auto">
          <a:xfrm flipV="1">
            <a:off x="4800600" y="2667000"/>
            <a:ext cx="990600" cy="8382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3" name="Line 37"/>
          <p:cNvSpPr>
            <a:spLocks noChangeShapeType="1"/>
          </p:cNvSpPr>
          <p:nvPr/>
        </p:nvSpPr>
        <p:spPr bwMode="auto">
          <a:xfrm flipV="1">
            <a:off x="2209800" y="4114800"/>
            <a:ext cx="9906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5" name="Oval 39" descr="80%"/>
          <p:cNvSpPr>
            <a:spLocks noChangeArrowheads="1"/>
          </p:cNvSpPr>
          <p:nvPr/>
        </p:nvSpPr>
        <p:spPr bwMode="auto">
          <a:xfrm>
            <a:off x="5410200" y="5181600"/>
            <a:ext cx="533400" cy="381000"/>
          </a:xfrm>
          <a:prstGeom prst="ellipse">
            <a:avLst/>
          </a:prstGeom>
          <a:pattFill prst="pct80">
            <a:fgClr>
              <a:srgbClr val="FF0000"/>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6" name="Oval 40" descr="80%"/>
          <p:cNvSpPr>
            <a:spLocks noChangeArrowheads="1"/>
          </p:cNvSpPr>
          <p:nvPr/>
        </p:nvSpPr>
        <p:spPr bwMode="auto">
          <a:xfrm>
            <a:off x="5334000" y="4343400"/>
            <a:ext cx="533400" cy="381000"/>
          </a:xfrm>
          <a:prstGeom prst="ellipse">
            <a:avLst/>
          </a:prstGeom>
          <a:pattFill prst="pct80">
            <a:fgClr>
              <a:srgbClr val="FF0000"/>
            </a:fgClr>
            <a:bgClr>
              <a:schemeClr val="bg1"/>
            </a:bgClr>
          </a:patt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8" name="Line 42"/>
          <p:cNvSpPr>
            <a:spLocks noChangeShapeType="1"/>
          </p:cNvSpPr>
          <p:nvPr/>
        </p:nvSpPr>
        <p:spPr bwMode="auto">
          <a:xfrm>
            <a:off x="4343400" y="5105400"/>
            <a:ext cx="762000" cy="3048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39" name="Line 43"/>
          <p:cNvSpPr>
            <a:spLocks noChangeShapeType="1"/>
          </p:cNvSpPr>
          <p:nvPr/>
        </p:nvSpPr>
        <p:spPr bwMode="auto">
          <a:xfrm>
            <a:off x="2133600" y="4800600"/>
            <a:ext cx="1066800" cy="38100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0" name="AutoShape 44"/>
          <p:cNvSpPr>
            <a:spLocks noChangeArrowheads="1"/>
          </p:cNvSpPr>
          <p:nvPr/>
        </p:nvSpPr>
        <p:spPr bwMode="auto">
          <a:xfrm>
            <a:off x="4800600" y="2743200"/>
            <a:ext cx="838200" cy="762000"/>
          </a:xfrm>
          <a:custGeom>
            <a:avLst/>
            <a:gdLst>
              <a:gd name="G0" fmla="+- 2700 0 0"/>
              <a:gd name="G1" fmla="*/ G0 2 1"/>
              <a:gd name="G2" fmla="+- 21600 0 G1"/>
              <a:gd name="G3" fmla="*/ G2 G2 1"/>
              <a:gd name="G4" fmla="*/ G0 G0 1"/>
              <a:gd name="G5" fmla="+- G3 0 G4"/>
              <a:gd name="G6" fmla="*/ G5 1 8"/>
              <a:gd name="G7" fmla="sqrt G6"/>
              <a:gd name="G8" fmla="*/ G4 1 8"/>
              <a:gd name="G9" fmla="sqrt G8"/>
              <a:gd name="G10" fmla="+- G7 G9 0"/>
              <a:gd name="G11" fmla="+- G7 0 G9"/>
              <a:gd name="G12" fmla="+- G10 10800 0"/>
              <a:gd name="G13" fmla="+- 10800 0 G10"/>
              <a:gd name="G14" fmla="+- G11 10800 0"/>
              <a:gd name="G15" fmla="+- 10800 0 G11"/>
              <a:gd name="G16" fmla="+- 21600 0 G0"/>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close/>
                <a:moveTo>
                  <a:pt x="4198" y="6106"/>
                </a:moveTo>
                <a:cubicBezTo>
                  <a:pt x="3223" y="7477"/>
                  <a:pt x="2699" y="9117"/>
                  <a:pt x="2699" y="10799"/>
                </a:cubicBezTo>
                <a:cubicBezTo>
                  <a:pt x="2700" y="15273"/>
                  <a:pt x="6326" y="18900"/>
                  <a:pt x="10800" y="18900"/>
                </a:cubicBezTo>
                <a:cubicBezTo>
                  <a:pt x="12482" y="18900"/>
                  <a:pt x="14122" y="18376"/>
                  <a:pt x="15493" y="17401"/>
                </a:cubicBez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3" name="Text Box 47"/>
          <p:cNvSpPr txBox="1">
            <a:spLocks noChangeArrowheads="1"/>
          </p:cNvSpPr>
          <p:nvPr/>
        </p:nvSpPr>
        <p:spPr bwMode="auto">
          <a:xfrm>
            <a:off x="838200" y="3048000"/>
            <a:ext cx="14128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solidFill>
                  <a:schemeClr val="accent2"/>
                </a:solidFill>
              </a:rPr>
              <a:t>U1 snRNP</a:t>
            </a:r>
            <a:endParaRPr lang="en-US" sz="2000" b="1"/>
          </a:p>
          <a:p>
            <a:r>
              <a:rPr lang="en-US" sz="2000" b="1"/>
              <a:t>Pre-mRNA</a:t>
            </a:r>
          </a:p>
          <a:p>
            <a:r>
              <a:rPr lang="en-US" sz="2000" b="1">
                <a:solidFill>
                  <a:srgbClr val="FF0000"/>
                </a:solidFill>
              </a:rPr>
              <a:t>L30e</a:t>
            </a:r>
            <a:endParaRPr lang="en-US"/>
          </a:p>
        </p:txBody>
      </p:sp>
      <p:sp>
        <p:nvSpPr>
          <p:cNvPr id="4144" name="Oval 48"/>
          <p:cNvSpPr>
            <a:spLocks noChangeArrowheads="1"/>
          </p:cNvSpPr>
          <p:nvPr/>
        </p:nvSpPr>
        <p:spPr bwMode="auto">
          <a:xfrm>
            <a:off x="6553200" y="4953000"/>
            <a:ext cx="2362200" cy="1447800"/>
          </a:xfrm>
          <a:prstGeom prst="ellipse">
            <a:avLst/>
          </a:prstGeom>
          <a:noFill/>
          <a:ln w="381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7" name="Freeform 51"/>
          <p:cNvSpPr>
            <a:spLocks/>
          </p:cNvSpPr>
          <p:nvPr/>
        </p:nvSpPr>
        <p:spPr bwMode="auto">
          <a:xfrm>
            <a:off x="6642100" y="5048250"/>
            <a:ext cx="2071688" cy="1257300"/>
          </a:xfrm>
          <a:custGeom>
            <a:avLst/>
            <a:gdLst>
              <a:gd name="T0" fmla="*/ 76 w 1305"/>
              <a:gd name="T1" fmla="*/ 212 h 792"/>
              <a:gd name="T2" fmla="*/ 228 w 1305"/>
              <a:gd name="T3" fmla="*/ 320 h 792"/>
              <a:gd name="T4" fmla="*/ 320 w 1305"/>
              <a:gd name="T5" fmla="*/ 288 h 792"/>
              <a:gd name="T6" fmla="*/ 268 w 1305"/>
              <a:gd name="T7" fmla="*/ 168 h 792"/>
              <a:gd name="T8" fmla="*/ 232 w 1305"/>
              <a:gd name="T9" fmla="*/ 92 h 792"/>
              <a:gd name="T10" fmla="*/ 324 w 1305"/>
              <a:gd name="T11" fmla="*/ 72 h 792"/>
              <a:gd name="T12" fmla="*/ 348 w 1305"/>
              <a:gd name="T13" fmla="*/ 164 h 792"/>
              <a:gd name="T14" fmla="*/ 480 w 1305"/>
              <a:gd name="T15" fmla="*/ 300 h 792"/>
              <a:gd name="T16" fmla="*/ 544 w 1305"/>
              <a:gd name="T17" fmla="*/ 200 h 792"/>
              <a:gd name="T18" fmla="*/ 540 w 1305"/>
              <a:gd name="T19" fmla="*/ 16 h 792"/>
              <a:gd name="T20" fmla="*/ 616 w 1305"/>
              <a:gd name="T21" fmla="*/ 20 h 792"/>
              <a:gd name="T22" fmla="*/ 628 w 1305"/>
              <a:gd name="T23" fmla="*/ 176 h 792"/>
              <a:gd name="T24" fmla="*/ 596 w 1305"/>
              <a:gd name="T25" fmla="*/ 220 h 792"/>
              <a:gd name="T26" fmla="*/ 616 w 1305"/>
              <a:gd name="T27" fmla="*/ 332 h 792"/>
              <a:gd name="T28" fmla="*/ 884 w 1305"/>
              <a:gd name="T29" fmla="*/ 96 h 792"/>
              <a:gd name="T30" fmla="*/ 944 w 1305"/>
              <a:gd name="T31" fmla="*/ 40 h 792"/>
              <a:gd name="T32" fmla="*/ 1032 w 1305"/>
              <a:gd name="T33" fmla="*/ 128 h 792"/>
              <a:gd name="T34" fmla="*/ 960 w 1305"/>
              <a:gd name="T35" fmla="*/ 224 h 792"/>
              <a:gd name="T36" fmla="*/ 904 w 1305"/>
              <a:gd name="T37" fmla="*/ 288 h 792"/>
              <a:gd name="T38" fmla="*/ 1232 w 1305"/>
              <a:gd name="T39" fmla="*/ 436 h 792"/>
              <a:gd name="T40" fmla="*/ 1280 w 1305"/>
              <a:gd name="T41" fmla="*/ 476 h 792"/>
              <a:gd name="T42" fmla="*/ 1232 w 1305"/>
              <a:gd name="T43" fmla="*/ 612 h 792"/>
              <a:gd name="T44" fmla="*/ 1064 w 1305"/>
              <a:gd name="T45" fmla="*/ 560 h 792"/>
              <a:gd name="T46" fmla="*/ 904 w 1305"/>
              <a:gd name="T47" fmla="*/ 452 h 792"/>
              <a:gd name="T48" fmla="*/ 796 w 1305"/>
              <a:gd name="T49" fmla="*/ 476 h 792"/>
              <a:gd name="T50" fmla="*/ 848 w 1305"/>
              <a:gd name="T51" fmla="*/ 588 h 792"/>
              <a:gd name="T52" fmla="*/ 996 w 1305"/>
              <a:gd name="T53" fmla="*/ 564 h 792"/>
              <a:gd name="T54" fmla="*/ 1048 w 1305"/>
              <a:gd name="T55" fmla="*/ 596 h 792"/>
              <a:gd name="T56" fmla="*/ 836 w 1305"/>
              <a:gd name="T57" fmla="*/ 724 h 792"/>
              <a:gd name="T58" fmla="*/ 668 w 1305"/>
              <a:gd name="T59" fmla="*/ 524 h 792"/>
              <a:gd name="T60" fmla="*/ 564 w 1305"/>
              <a:gd name="T61" fmla="*/ 492 h 792"/>
              <a:gd name="T62" fmla="*/ 504 w 1305"/>
              <a:gd name="T63" fmla="*/ 684 h 792"/>
              <a:gd name="T64" fmla="*/ 396 w 1305"/>
              <a:gd name="T65" fmla="*/ 764 h 792"/>
              <a:gd name="T66" fmla="*/ 348 w 1305"/>
              <a:gd name="T67" fmla="*/ 728 h 792"/>
              <a:gd name="T68" fmla="*/ 428 w 1305"/>
              <a:gd name="T69" fmla="*/ 628 h 792"/>
              <a:gd name="T70" fmla="*/ 484 w 1305"/>
              <a:gd name="T71" fmla="*/ 400 h 792"/>
              <a:gd name="T72" fmla="*/ 452 w 1305"/>
              <a:gd name="T73" fmla="*/ 360 h 792"/>
              <a:gd name="T74" fmla="*/ 384 w 1305"/>
              <a:gd name="T75" fmla="*/ 416 h 792"/>
              <a:gd name="T76" fmla="*/ 344 w 1305"/>
              <a:gd name="T77" fmla="*/ 412 h 792"/>
              <a:gd name="T78" fmla="*/ 228 w 1305"/>
              <a:gd name="T79" fmla="*/ 376 h 792"/>
              <a:gd name="T80" fmla="*/ 228 w 1305"/>
              <a:gd name="T81" fmla="*/ 500 h 792"/>
              <a:gd name="T82" fmla="*/ 172 w 1305"/>
              <a:gd name="T83" fmla="*/ 576 h 792"/>
              <a:gd name="T84" fmla="*/ 188 w 1305"/>
              <a:gd name="T85" fmla="*/ 404 h 792"/>
              <a:gd name="T86" fmla="*/ 128 w 1305"/>
              <a:gd name="T87" fmla="*/ 328 h 792"/>
              <a:gd name="T88" fmla="*/ 24 w 1305"/>
              <a:gd name="T89" fmla="*/ 23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05" h="792">
                <a:moveTo>
                  <a:pt x="68" y="164"/>
                </a:moveTo>
                <a:cubicBezTo>
                  <a:pt x="69" y="180"/>
                  <a:pt x="66" y="199"/>
                  <a:pt x="76" y="212"/>
                </a:cubicBezTo>
                <a:cubicBezTo>
                  <a:pt x="110" y="256"/>
                  <a:pt x="151" y="271"/>
                  <a:pt x="200" y="296"/>
                </a:cubicBezTo>
                <a:cubicBezTo>
                  <a:pt x="204" y="309"/>
                  <a:pt x="214" y="315"/>
                  <a:pt x="228" y="320"/>
                </a:cubicBezTo>
                <a:cubicBezTo>
                  <a:pt x="238" y="323"/>
                  <a:pt x="260" y="328"/>
                  <a:pt x="260" y="328"/>
                </a:cubicBezTo>
                <a:cubicBezTo>
                  <a:pt x="295" y="324"/>
                  <a:pt x="308" y="321"/>
                  <a:pt x="320" y="288"/>
                </a:cubicBezTo>
                <a:cubicBezTo>
                  <a:pt x="317" y="262"/>
                  <a:pt x="320" y="222"/>
                  <a:pt x="304" y="200"/>
                </a:cubicBezTo>
                <a:cubicBezTo>
                  <a:pt x="294" y="186"/>
                  <a:pt x="278" y="181"/>
                  <a:pt x="268" y="168"/>
                </a:cubicBezTo>
                <a:cubicBezTo>
                  <a:pt x="260" y="158"/>
                  <a:pt x="249" y="140"/>
                  <a:pt x="244" y="128"/>
                </a:cubicBezTo>
                <a:cubicBezTo>
                  <a:pt x="239" y="116"/>
                  <a:pt x="232" y="92"/>
                  <a:pt x="232" y="92"/>
                </a:cubicBezTo>
                <a:cubicBezTo>
                  <a:pt x="236" y="72"/>
                  <a:pt x="241" y="70"/>
                  <a:pt x="260" y="64"/>
                </a:cubicBezTo>
                <a:cubicBezTo>
                  <a:pt x="281" y="65"/>
                  <a:pt x="308" y="56"/>
                  <a:pt x="324" y="72"/>
                </a:cubicBezTo>
                <a:cubicBezTo>
                  <a:pt x="345" y="93"/>
                  <a:pt x="303" y="77"/>
                  <a:pt x="344" y="88"/>
                </a:cubicBezTo>
                <a:cubicBezTo>
                  <a:pt x="364" y="119"/>
                  <a:pt x="348" y="88"/>
                  <a:pt x="348" y="164"/>
                </a:cubicBezTo>
                <a:cubicBezTo>
                  <a:pt x="348" y="228"/>
                  <a:pt x="353" y="289"/>
                  <a:pt x="420" y="312"/>
                </a:cubicBezTo>
                <a:cubicBezTo>
                  <a:pt x="439" y="306"/>
                  <a:pt x="460" y="306"/>
                  <a:pt x="480" y="300"/>
                </a:cubicBezTo>
                <a:cubicBezTo>
                  <a:pt x="497" y="294"/>
                  <a:pt x="505" y="273"/>
                  <a:pt x="520" y="264"/>
                </a:cubicBezTo>
                <a:cubicBezTo>
                  <a:pt x="532" y="245"/>
                  <a:pt x="535" y="221"/>
                  <a:pt x="544" y="200"/>
                </a:cubicBezTo>
                <a:cubicBezTo>
                  <a:pt x="547" y="162"/>
                  <a:pt x="543" y="139"/>
                  <a:pt x="536" y="104"/>
                </a:cubicBezTo>
                <a:cubicBezTo>
                  <a:pt x="537" y="74"/>
                  <a:pt x="532" y="44"/>
                  <a:pt x="540" y="16"/>
                </a:cubicBezTo>
                <a:cubicBezTo>
                  <a:pt x="542" y="6"/>
                  <a:pt x="564" y="0"/>
                  <a:pt x="564" y="0"/>
                </a:cubicBezTo>
                <a:cubicBezTo>
                  <a:pt x="586" y="3"/>
                  <a:pt x="597" y="7"/>
                  <a:pt x="616" y="20"/>
                </a:cubicBezTo>
                <a:cubicBezTo>
                  <a:pt x="624" y="45"/>
                  <a:pt x="637" y="66"/>
                  <a:pt x="648" y="92"/>
                </a:cubicBezTo>
                <a:cubicBezTo>
                  <a:pt x="645" y="128"/>
                  <a:pt x="656" y="156"/>
                  <a:pt x="628" y="176"/>
                </a:cubicBezTo>
                <a:cubicBezTo>
                  <a:pt x="614" y="215"/>
                  <a:pt x="636" y="159"/>
                  <a:pt x="612" y="196"/>
                </a:cubicBezTo>
                <a:cubicBezTo>
                  <a:pt x="591" y="226"/>
                  <a:pt x="626" y="199"/>
                  <a:pt x="596" y="220"/>
                </a:cubicBezTo>
                <a:cubicBezTo>
                  <a:pt x="589" y="248"/>
                  <a:pt x="575" y="290"/>
                  <a:pt x="588" y="320"/>
                </a:cubicBezTo>
                <a:cubicBezTo>
                  <a:pt x="592" y="329"/>
                  <a:pt x="606" y="327"/>
                  <a:pt x="616" y="332"/>
                </a:cubicBezTo>
                <a:cubicBezTo>
                  <a:pt x="648" y="329"/>
                  <a:pt x="675" y="330"/>
                  <a:pt x="704" y="316"/>
                </a:cubicBezTo>
                <a:cubicBezTo>
                  <a:pt x="798" y="268"/>
                  <a:pt x="815" y="164"/>
                  <a:pt x="884" y="96"/>
                </a:cubicBezTo>
                <a:cubicBezTo>
                  <a:pt x="889" y="78"/>
                  <a:pt x="889" y="60"/>
                  <a:pt x="908" y="52"/>
                </a:cubicBezTo>
                <a:cubicBezTo>
                  <a:pt x="919" y="46"/>
                  <a:pt x="932" y="44"/>
                  <a:pt x="944" y="40"/>
                </a:cubicBezTo>
                <a:cubicBezTo>
                  <a:pt x="948" y="38"/>
                  <a:pt x="956" y="36"/>
                  <a:pt x="956" y="36"/>
                </a:cubicBezTo>
                <a:cubicBezTo>
                  <a:pt x="996" y="44"/>
                  <a:pt x="1019" y="89"/>
                  <a:pt x="1032" y="128"/>
                </a:cubicBezTo>
                <a:cubicBezTo>
                  <a:pt x="1024" y="187"/>
                  <a:pt x="1009" y="184"/>
                  <a:pt x="968" y="212"/>
                </a:cubicBezTo>
                <a:cubicBezTo>
                  <a:pt x="965" y="216"/>
                  <a:pt x="964" y="221"/>
                  <a:pt x="960" y="224"/>
                </a:cubicBezTo>
                <a:cubicBezTo>
                  <a:pt x="952" y="228"/>
                  <a:pt x="936" y="232"/>
                  <a:pt x="936" y="232"/>
                </a:cubicBezTo>
                <a:cubicBezTo>
                  <a:pt x="916" y="261"/>
                  <a:pt x="911" y="248"/>
                  <a:pt x="904" y="288"/>
                </a:cubicBezTo>
                <a:cubicBezTo>
                  <a:pt x="920" y="433"/>
                  <a:pt x="1086" y="409"/>
                  <a:pt x="1196" y="420"/>
                </a:cubicBezTo>
                <a:cubicBezTo>
                  <a:pt x="1229" y="431"/>
                  <a:pt x="1176" y="412"/>
                  <a:pt x="1232" y="436"/>
                </a:cubicBezTo>
                <a:cubicBezTo>
                  <a:pt x="1239" y="439"/>
                  <a:pt x="1256" y="444"/>
                  <a:pt x="1256" y="444"/>
                </a:cubicBezTo>
                <a:cubicBezTo>
                  <a:pt x="1265" y="458"/>
                  <a:pt x="1265" y="466"/>
                  <a:pt x="1280" y="476"/>
                </a:cubicBezTo>
                <a:cubicBezTo>
                  <a:pt x="1285" y="484"/>
                  <a:pt x="1294" y="490"/>
                  <a:pt x="1296" y="500"/>
                </a:cubicBezTo>
                <a:cubicBezTo>
                  <a:pt x="1305" y="587"/>
                  <a:pt x="1300" y="600"/>
                  <a:pt x="1232" y="612"/>
                </a:cubicBezTo>
                <a:cubicBezTo>
                  <a:pt x="1197" y="608"/>
                  <a:pt x="1160" y="612"/>
                  <a:pt x="1128" y="600"/>
                </a:cubicBezTo>
                <a:cubicBezTo>
                  <a:pt x="1103" y="590"/>
                  <a:pt x="1085" y="573"/>
                  <a:pt x="1064" y="560"/>
                </a:cubicBezTo>
                <a:cubicBezTo>
                  <a:pt x="1024" y="535"/>
                  <a:pt x="982" y="509"/>
                  <a:pt x="944" y="484"/>
                </a:cubicBezTo>
                <a:cubicBezTo>
                  <a:pt x="936" y="473"/>
                  <a:pt x="916" y="456"/>
                  <a:pt x="904" y="452"/>
                </a:cubicBezTo>
                <a:cubicBezTo>
                  <a:pt x="896" y="441"/>
                  <a:pt x="876" y="424"/>
                  <a:pt x="864" y="420"/>
                </a:cubicBezTo>
                <a:cubicBezTo>
                  <a:pt x="813" y="425"/>
                  <a:pt x="812" y="427"/>
                  <a:pt x="796" y="476"/>
                </a:cubicBezTo>
                <a:cubicBezTo>
                  <a:pt x="798" y="502"/>
                  <a:pt x="795" y="535"/>
                  <a:pt x="820" y="552"/>
                </a:cubicBezTo>
                <a:cubicBezTo>
                  <a:pt x="828" y="568"/>
                  <a:pt x="832" y="577"/>
                  <a:pt x="848" y="588"/>
                </a:cubicBezTo>
                <a:cubicBezTo>
                  <a:pt x="867" y="617"/>
                  <a:pt x="916" y="610"/>
                  <a:pt x="944" y="592"/>
                </a:cubicBezTo>
                <a:cubicBezTo>
                  <a:pt x="963" y="578"/>
                  <a:pt x="974" y="569"/>
                  <a:pt x="996" y="564"/>
                </a:cubicBezTo>
                <a:cubicBezTo>
                  <a:pt x="1004" y="565"/>
                  <a:pt x="1013" y="563"/>
                  <a:pt x="1020" y="568"/>
                </a:cubicBezTo>
                <a:cubicBezTo>
                  <a:pt x="1031" y="574"/>
                  <a:pt x="1048" y="596"/>
                  <a:pt x="1048" y="596"/>
                </a:cubicBezTo>
                <a:cubicBezTo>
                  <a:pt x="1054" y="615"/>
                  <a:pt x="1053" y="644"/>
                  <a:pt x="1032" y="652"/>
                </a:cubicBezTo>
                <a:cubicBezTo>
                  <a:pt x="982" y="701"/>
                  <a:pt x="902" y="714"/>
                  <a:pt x="836" y="724"/>
                </a:cubicBezTo>
                <a:cubicBezTo>
                  <a:pt x="784" y="720"/>
                  <a:pt x="753" y="719"/>
                  <a:pt x="712" y="692"/>
                </a:cubicBezTo>
                <a:cubicBezTo>
                  <a:pt x="695" y="658"/>
                  <a:pt x="714" y="535"/>
                  <a:pt x="668" y="524"/>
                </a:cubicBezTo>
                <a:cubicBezTo>
                  <a:pt x="645" y="509"/>
                  <a:pt x="628" y="496"/>
                  <a:pt x="604" y="484"/>
                </a:cubicBezTo>
                <a:cubicBezTo>
                  <a:pt x="590" y="485"/>
                  <a:pt x="573" y="482"/>
                  <a:pt x="564" y="492"/>
                </a:cubicBezTo>
                <a:cubicBezTo>
                  <a:pt x="551" y="504"/>
                  <a:pt x="547" y="535"/>
                  <a:pt x="536" y="552"/>
                </a:cubicBezTo>
                <a:cubicBezTo>
                  <a:pt x="527" y="596"/>
                  <a:pt x="514" y="640"/>
                  <a:pt x="504" y="684"/>
                </a:cubicBezTo>
                <a:cubicBezTo>
                  <a:pt x="502" y="713"/>
                  <a:pt x="513" y="778"/>
                  <a:pt x="472" y="792"/>
                </a:cubicBezTo>
                <a:cubicBezTo>
                  <a:pt x="444" y="785"/>
                  <a:pt x="419" y="779"/>
                  <a:pt x="396" y="764"/>
                </a:cubicBezTo>
                <a:cubicBezTo>
                  <a:pt x="382" y="744"/>
                  <a:pt x="394" y="757"/>
                  <a:pt x="372" y="744"/>
                </a:cubicBezTo>
                <a:cubicBezTo>
                  <a:pt x="363" y="739"/>
                  <a:pt x="348" y="728"/>
                  <a:pt x="348" y="728"/>
                </a:cubicBezTo>
                <a:cubicBezTo>
                  <a:pt x="344" y="722"/>
                  <a:pt x="335" y="711"/>
                  <a:pt x="336" y="704"/>
                </a:cubicBezTo>
                <a:cubicBezTo>
                  <a:pt x="341" y="622"/>
                  <a:pt x="358" y="636"/>
                  <a:pt x="428" y="628"/>
                </a:cubicBezTo>
                <a:cubicBezTo>
                  <a:pt x="455" y="614"/>
                  <a:pt x="470" y="577"/>
                  <a:pt x="480" y="548"/>
                </a:cubicBezTo>
                <a:cubicBezTo>
                  <a:pt x="486" y="499"/>
                  <a:pt x="493" y="448"/>
                  <a:pt x="484" y="400"/>
                </a:cubicBezTo>
                <a:cubicBezTo>
                  <a:pt x="482" y="391"/>
                  <a:pt x="483" y="380"/>
                  <a:pt x="476" y="376"/>
                </a:cubicBezTo>
                <a:cubicBezTo>
                  <a:pt x="468" y="370"/>
                  <a:pt x="452" y="360"/>
                  <a:pt x="452" y="360"/>
                </a:cubicBezTo>
                <a:cubicBezTo>
                  <a:pt x="428" y="363"/>
                  <a:pt x="418" y="363"/>
                  <a:pt x="400" y="376"/>
                </a:cubicBezTo>
                <a:cubicBezTo>
                  <a:pt x="395" y="390"/>
                  <a:pt x="387" y="400"/>
                  <a:pt x="384" y="416"/>
                </a:cubicBezTo>
                <a:cubicBezTo>
                  <a:pt x="379" y="506"/>
                  <a:pt x="396" y="502"/>
                  <a:pt x="316" y="496"/>
                </a:cubicBezTo>
                <a:cubicBezTo>
                  <a:pt x="306" y="468"/>
                  <a:pt x="320" y="427"/>
                  <a:pt x="344" y="412"/>
                </a:cubicBezTo>
                <a:cubicBezTo>
                  <a:pt x="335" y="368"/>
                  <a:pt x="303" y="383"/>
                  <a:pt x="268" y="372"/>
                </a:cubicBezTo>
                <a:cubicBezTo>
                  <a:pt x="254" y="373"/>
                  <a:pt x="240" y="371"/>
                  <a:pt x="228" y="376"/>
                </a:cubicBezTo>
                <a:cubicBezTo>
                  <a:pt x="215" y="380"/>
                  <a:pt x="212" y="412"/>
                  <a:pt x="212" y="412"/>
                </a:cubicBezTo>
                <a:cubicBezTo>
                  <a:pt x="214" y="443"/>
                  <a:pt x="210" y="473"/>
                  <a:pt x="228" y="500"/>
                </a:cubicBezTo>
                <a:cubicBezTo>
                  <a:pt x="226" y="521"/>
                  <a:pt x="232" y="543"/>
                  <a:pt x="216" y="560"/>
                </a:cubicBezTo>
                <a:cubicBezTo>
                  <a:pt x="204" y="571"/>
                  <a:pt x="172" y="576"/>
                  <a:pt x="172" y="576"/>
                </a:cubicBezTo>
                <a:cubicBezTo>
                  <a:pt x="134" y="569"/>
                  <a:pt x="143" y="562"/>
                  <a:pt x="116" y="544"/>
                </a:cubicBezTo>
                <a:cubicBezTo>
                  <a:pt x="77" y="485"/>
                  <a:pt x="135" y="421"/>
                  <a:pt x="188" y="404"/>
                </a:cubicBezTo>
                <a:cubicBezTo>
                  <a:pt x="192" y="391"/>
                  <a:pt x="196" y="386"/>
                  <a:pt x="188" y="372"/>
                </a:cubicBezTo>
                <a:cubicBezTo>
                  <a:pt x="178" y="355"/>
                  <a:pt x="141" y="341"/>
                  <a:pt x="128" y="328"/>
                </a:cubicBezTo>
                <a:cubicBezTo>
                  <a:pt x="105" y="305"/>
                  <a:pt x="82" y="273"/>
                  <a:pt x="56" y="256"/>
                </a:cubicBezTo>
                <a:cubicBezTo>
                  <a:pt x="46" y="241"/>
                  <a:pt x="38" y="241"/>
                  <a:pt x="24" y="232"/>
                </a:cubicBezTo>
                <a:cubicBezTo>
                  <a:pt x="17" y="213"/>
                  <a:pt x="24" y="220"/>
                  <a:pt x="0" y="220"/>
                </a:cubicBezTo>
              </a:path>
            </a:pathLst>
          </a:custGeom>
          <a:noFill/>
          <a:ln w="38100"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4149" name="Text Box 53"/>
          <p:cNvSpPr txBox="1">
            <a:spLocks noChangeArrowheads="1"/>
          </p:cNvSpPr>
          <p:nvPr/>
        </p:nvSpPr>
        <p:spPr bwMode="auto">
          <a:xfrm>
            <a:off x="3581400" y="4114800"/>
            <a:ext cx="15478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a:t>L30e mRNA</a:t>
            </a:r>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do </a:t>
            </a:r>
            <a:r>
              <a:rPr lang="en-US" dirty="0" smtClean="0">
                <a:solidFill>
                  <a:srgbClr val="FF0000"/>
                </a:solidFill>
              </a:rPr>
              <a:t>students</a:t>
            </a:r>
            <a:r>
              <a:rPr lang="en-US" dirty="0" smtClean="0"/>
              <a:t> do?</a:t>
            </a:r>
            <a:br>
              <a:rPr lang="en-US" dirty="0" smtClean="0"/>
            </a:br>
            <a:r>
              <a:rPr lang="en-US" sz="2700" dirty="0" smtClean="0">
                <a:solidFill>
                  <a:srgbClr val="FF0000"/>
                </a:solidFill>
              </a:rPr>
              <a:t>(Sarah, </a:t>
            </a:r>
            <a:r>
              <a:rPr lang="en-US" sz="2700" u="sng" dirty="0" smtClean="0">
                <a:solidFill>
                  <a:srgbClr val="FF0000"/>
                </a:solidFill>
              </a:rPr>
              <a:t>Amy, Tiffany</a:t>
            </a:r>
            <a:r>
              <a:rPr lang="en-US" sz="2700" dirty="0" smtClean="0">
                <a:solidFill>
                  <a:srgbClr val="FF0000"/>
                </a:solidFill>
              </a:rPr>
              <a:t>, Ann, and </a:t>
            </a:r>
            <a:r>
              <a:rPr lang="en-US" sz="2700" u="sng" dirty="0" smtClean="0">
                <a:solidFill>
                  <a:srgbClr val="FF0000"/>
                </a:solidFill>
              </a:rPr>
              <a:t>Bash</a:t>
            </a:r>
            <a:r>
              <a:rPr lang="en-US" sz="2700" dirty="0" smtClean="0">
                <a:solidFill>
                  <a:srgbClr val="FF0000"/>
                </a:solidFill>
              </a:rPr>
              <a:t>)</a:t>
            </a:r>
            <a:endParaRPr lang="en-US" sz="2700" dirty="0">
              <a:solidFill>
                <a:srgbClr val="FF0000"/>
              </a:solidFill>
            </a:endParaRPr>
          </a:p>
        </p:txBody>
      </p:sp>
      <p:sp>
        <p:nvSpPr>
          <p:cNvPr id="3" name="Content Placeholder 2"/>
          <p:cNvSpPr>
            <a:spLocks noGrp="1"/>
          </p:cNvSpPr>
          <p:nvPr>
            <p:ph idx="1"/>
          </p:nvPr>
        </p:nvSpPr>
        <p:spPr/>
        <p:txBody>
          <a:bodyPr>
            <a:normAutofit fontScale="85000" lnSpcReduction="20000"/>
          </a:bodyPr>
          <a:lstStyle/>
          <a:p>
            <a:r>
              <a:rPr lang="en-US" dirty="0" smtClean="0"/>
              <a:t>Synthesize and purify</a:t>
            </a:r>
          </a:p>
          <a:p>
            <a:pPr lvl="1"/>
            <a:r>
              <a:rPr lang="en-US" dirty="0" smtClean="0"/>
              <a:t>DNA, RNA, proteins</a:t>
            </a:r>
          </a:p>
          <a:p>
            <a:r>
              <a:rPr lang="en-US" dirty="0" smtClean="0"/>
              <a:t>Mutate, clone, PCR—molecular biology</a:t>
            </a:r>
          </a:p>
          <a:p>
            <a:r>
              <a:rPr lang="en-US" dirty="0" smtClean="0"/>
              <a:t>Pipet, dilute, autoclave, </a:t>
            </a:r>
          </a:p>
          <a:p>
            <a:r>
              <a:rPr lang="en-US" dirty="0" smtClean="0"/>
              <a:t>Reactions with enzymes </a:t>
            </a:r>
          </a:p>
          <a:p>
            <a:r>
              <a:rPr lang="en-US" dirty="0" smtClean="0"/>
              <a:t>Grow bacteria</a:t>
            </a:r>
          </a:p>
          <a:p>
            <a:r>
              <a:rPr lang="en-US" dirty="0" smtClean="0"/>
              <a:t>Electrophoresis</a:t>
            </a:r>
          </a:p>
          <a:p>
            <a:r>
              <a:rPr lang="en-US" dirty="0" smtClean="0"/>
              <a:t>Chromatography</a:t>
            </a:r>
          </a:p>
          <a:p>
            <a:r>
              <a:rPr lang="en-US" dirty="0" smtClean="0"/>
              <a:t>Spectroscopy (UV, </a:t>
            </a:r>
            <a:r>
              <a:rPr lang="en-US" dirty="0" err="1" smtClean="0"/>
              <a:t>Fl</a:t>
            </a:r>
            <a:r>
              <a:rPr lang="en-US" dirty="0" smtClean="0"/>
              <a:t>, CD)</a:t>
            </a:r>
          </a:p>
          <a:p>
            <a:r>
              <a:rPr lang="en-US" dirty="0" smtClean="0"/>
              <a:t>Biophysical (AFM, ITC, AUC)</a:t>
            </a:r>
          </a:p>
        </p:txBody>
      </p:sp>
      <p:pic>
        <p:nvPicPr>
          <p:cNvPr id="4" name="Picture 3" descr="photo-2.JPG"/>
          <p:cNvPicPr>
            <a:picLocks noChangeAspect="1"/>
          </p:cNvPicPr>
          <p:nvPr/>
        </p:nvPicPr>
        <p:blipFill rotWithShape="1">
          <a:blip r:embed="rId2">
            <a:extLst>
              <a:ext uri="{28A0092B-C50C-407E-A947-70E740481C1C}">
                <a14:useLocalDpi xmlns:a14="http://schemas.microsoft.com/office/drawing/2010/main" val="0"/>
              </a:ext>
            </a:extLst>
          </a:blip>
          <a:srcRect l="-9120" r="9106"/>
          <a:stretch/>
        </p:blipFill>
        <p:spPr>
          <a:xfrm>
            <a:off x="5168900" y="3606504"/>
            <a:ext cx="3746500" cy="2797925"/>
          </a:xfrm>
          <a:prstGeom prst="rect">
            <a:avLst/>
          </a:prstGeom>
        </p:spPr>
      </p:pic>
    </p:spTree>
    <p:extLst>
      <p:ext uri="{BB962C8B-B14F-4D97-AF65-F5344CB8AC3E}">
        <p14:creationId xmlns:p14="http://schemas.microsoft.com/office/powerpoint/2010/main" val="3505865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1143000" y="4318000"/>
            <a:ext cx="13487400" cy="227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sz="1300">
                <a:solidFill>
                  <a:srgbClr val="0056CC"/>
                </a:solidFill>
                <a:latin typeface="Courier New" charset="0"/>
              </a:rPr>
              <a:t>1H7M_A</a:t>
            </a:r>
            <a:r>
              <a:rPr lang="en-US" sz="1300">
                <a:solidFill>
                  <a:srgbClr val="000000"/>
                </a:solidFill>
                <a:latin typeface="Courier New" charset="0"/>
              </a:rPr>
              <a:t>      </a:t>
            </a:r>
            <a:r>
              <a:rPr lang="en-US" sz="1300">
                <a:solidFill>
                  <a:srgbClr val="229922"/>
                </a:solidFill>
                <a:latin typeface="Courier New" charset="0"/>
              </a:rPr>
              <a:t>  3 </a:t>
            </a:r>
            <a:r>
              <a:rPr lang="en-US" sz="1300">
                <a:solidFill>
                  <a:srgbClr val="FF4466"/>
                </a:solidFill>
                <a:latin typeface="Courier New" charset="0"/>
              </a:rPr>
              <a:t>V</a:t>
            </a:r>
            <a:r>
              <a:rPr lang="en-US" sz="1300">
                <a:solidFill>
                  <a:srgbClr val="2233CC"/>
                </a:solidFill>
                <a:latin typeface="Courier New" charset="0"/>
              </a:rPr>
              <a:t>D</a:t>
            </a:r>
            <a:r>
              <a:rPr lang="en-US" sz="1300">
                <a:solidFill>
                  <a:srgbClr val="FF4466"/>
                </a:solidFill>
                <a:latin typeface="Courier New" charset="0"/>
              </a:rPr>
              <a:t>FA</a:t>
            </a:r>
            <a:r>
              <a:rPr lang="en-US" sz="1300">
                <a:solidFill>
                  <a:srgbClr val="2233CC"/>
                </a:solidFill>
                <a:latin typeface="Courier New" charset="0"/>
              </a:rPr>
              <a:t>F</a:t>
            </a:r>
            <a:r>
              <a:rPr lang="en-US" sz="1300">
                <a:solidFill>
                  <a:srgbClr val="FF4466"/>
                </a:solidFill>
                <a:latin typeface="Courier New" charset="0"/>
              </a:rPr>
              <a:t>EL</a:t>
            </a:r>
            <a:r>
              <a:rPr lang="en-US" sz="1300">
                <a:solidFill>
                  <a:srgbClr val="2233CC"/>
                </a:solidFill>
                <a:latin typeface="Courier New" charset="0"/>
              </a:rPr>
              <a:t>R</a:t>
            </a:r>
            <a:r>
              <a:rPr lang="en-US" sz="1300">
                <a:solidFill>
                  <a:srgbClr val="888888"/>
                </a:solidFill>
                <a:latin typeface="Courier New" charset="0"/>
              </a:rPr>
              <a:t>.[1].</a:t>
            </a:r>
            <a:r>
              <a:rPr lang="en-US" sz="1300">
                <a:solidFill>
                  <a:srgbClr val="FF4466"/>
                </a:solidFill>
                <a:latin typeface="Courier New" charset="0"/>
              </a:rPr>
              <a:t>AQDTGKIVMGAR</a:t>
            </a:r>
            <a:r>
              <a:rPr lang="en-US" sz="1300">
                <a:solidFill>
                  <a:srgbClr val="2233CC"/>
                </a:solidFill>
                <a:latin typeface="Courier New" charset="0"/>
              </a:rPr>
              <a:t>K</a:t>
            </a:r>
            <a:r>
              <a:rPr lang="en-US" sz="1300">
                <a:solidFill>
                  <a:srgbClr val="FF4466"/>
                </a:solidFill>
                <a:latin typeface="Courier New" charset="0"/>
              </a:rPr>
              <a:t>SIQ</a:t>
            </a:r>
            <a:r>
              <a:rPr lang="en-US" sz="1300">
                <a:solidFill>
                  <a:srgbClr val="2233CC"/>
                </a:solidFill>
                <a:latin typeface="Courier New" charset="0"/>
              </a:rPr>
              <a:t>Y</a:t>
            </a:r>
            <a:r>
              <a:rPr lang="en-US" sz="1300">
                <a:solidFill>
                  <a:srgbClr val="FF4466"/>
                </a:solidFill>
                <a:latin typeface="Courier New" charset="0"/>
              </a:rPr>
              <a:t>AKMG</a:t>
            </a:r>
            <a:r>
              <a:rPr lang="en-US" sz="1300">
                <a:solidFill>
                  <a:srgbClr val="888888"/>
                </a:solidFill>
                <a:latin typeface="Courier New" charset="0"/>
              </a:rPr>
              <a:t>     </a:t>
            </a:r>
            <a:r>
              <a:rPr lang="en-US" sz="1300">
                <a:solidFill>
                  <a:srgbClr val="FF4466"/>
                </a:solidFill>
                <a:latin typeface="Courier New" charset="0"/>
              </a:rPr>
              <a:t>GAKLIIVA</a:t>
            </a:r>
            <a:r>
              <a:rPr lang="en-US" sz="1300">
                <a:solidFill>
                  <a:srgbClr val="2233CC"/>
                </a:solidFill>
                <a:latin typeface="Courier New" charset="0"/>
              </a:rPr>
              <a:t>R</a:t>
            </a:r>
            <a:r>
              <a:rPr lang="en-US" sz="1300">
                <a:solidFill>
                  <a:srgbClr val="FF4466"/>
                </a:solidFill>
                <a:latin typeface="Courier New" charset="0"/>
              </a:rPr>
              <a:t>NA</a:t>
            </a:r>
            <a:r>
              <a:rPr lang="en-US" sz="1300">
                <a:solidFill>
                  <a:srgbClr val="2233CC"/>
                </a:solidFill>
                <a:latin typeface="Courier New" charset="0"/>
              </a:rPr>
              <a:t>R</a:t>
            </a:r>
            <a:r>
              <a:rPr lang="en-US" sz="1300">
                <a:solidFill>
                  <a:srgbClr val="FF4466"/>
                </a:solidFill>
                <a:latin typeface="Courier New" charset="0"/>
              </a:rPr>
              <a:t>P</a:t>
            </a:r>
            <a:r>
              <a:rPr lang="en-US" sz="1300">
                <a:solidFill>
                  <a:srgbClr val="2233CC"/>
                </a:solidFill>
                <a:latin typeface="Courier New" charset="0"/>
              </a:rPr>
              <a:t>D</a:t>
            </a:r>
            <a:r>
              <a:rPr lang="en-US" sz="1300">
                <a:solidFill>
                  <a:srgbClr val="FF4466"/>
                </a:solidFill>
                <a:latin typeface="Courier New" charset="0"/>
              </a:rPr>
              <a:t>IK</a:t>
            </a:r>
            <a:r>
              <a:rPr lang="en-US" sz="1300">
                <a:solidFill>
                  <a:srgbClr val="2233CC"/>
                </a:solidFill>
                <a:latin typeface="Courier New" charset="0"/>
              </a:rPr>
              <a:t>ED</a:t>
            </a:r>
            <a:r>
              <a:rPr lang="en-US" sz="1300">
                <a:solidFill>
                  <a:srgbClr val="888888"/>
                </a:solidFill>
                <a:latin typeface="Courier New" charset="0"/>
              </a:rPr>
              <a:t>     </a:t>
            </a:r>
            <a:r>
              <a:rPr lang="en-US" sz="1300">
                <a:solidFill>
                  <a:srgbClr val="FF4466"/>
                </a:solidFill>
                <a:latin typeface="Courier New" charset="0"/>
              </a:rPr>
              <a:t>IEYYAR</a:t>
            </a:r>
            <a:r>
              <a:rPr lang="en-US" sz="1300">
                <a:solidFill>
                  <a:srgbClr val="888888"/>
                </a:solidFill>
                <a:latin typeface="Courier New" charset="0"/>
              </a:rPr>
              <a:t>.[2].</a:t>
            </a:r>
            <a:r>
              <a:rPr lang="en-US" sz="1300">
                <a:solidFill>
                  <a:srgbClr val="2233CC"/>
                </a:solidFill>
                <a:latin typeface="Courier New" charset="0"/>
              </a:rPr>
              <a:t>G</a:t>
            </a:r>
            <a:r>
              <a:rPr lang="en-US" sz="1300">
                <a:solidFill>
                  <a:srgbClr val="FF4466"/>
                </a:solidFill>
                <a:latin typeface="Courier New" charset="0"/>
              </a:rPr>
              <a:t>IPVYEF</a:t>
            </a:r>
            <a:r>
              <a:rPr lang="en-US" sz="1300">
                <a:solidFill>
                  <a:srgbClr val="000000"/>
                </a:solidFill>
                <a:latin typeface="Courier New" charset="0"/>
              </a:rPr>
              <a:t> </a:t>
            </a:r>
            <a:r>
              <a:rPr lang="en-US" sz="1300">
                <a:solidFill>
                  <a:srgbClr val="229922"/>
                </a:solidFill>
                <a:latin typeface="Courier New" charset="0"/>
              </a:rPr>
              <a:t>65</a:t>
            </a:r>
            <a:endParaRPr lang="en-US" sz="1300">
              <a:solidFill>
                <a:srgbClr val="000000"/>
              </a:solidFill>
              <a:latin typeface="Courier New" charset="0"/>
            </a:endParaRPr>
          </a:p>
          <a:p>
            <a:r>
              <a:rPr lang="en-US" sz="1300">
                <a:solidFill>
                  <a:srgbClr val="0056CC"/>
                </a:solidFill>
                <a:latin typeface="Courier New" charset="0"/>
              </a:rPr>
              <a:t>gi 13124513</a:t>
            </a:r>
            <a:r>
              <a:rPr lang="en-US" sz="1300">
                <a:solidFill>
                  <a:srgbClr val="000000"/>
                </a:solidFill>
                <a:latin typeface="Courier New" charset="0"/>
              </a:rPr>
              <a:t> </a:t>
            </a:r>
            <a:r>
              <a:rPr lang="en-US" sz="1300">
                <a:solidFill>
                  <a:srgbClr val="229922"/>
                </a:solidFill>
                <a:latin typeface="Courier New" charset="0"/>
              </a:rPr>
              <a:t> 99 </a:t>
            </a:r>
            <a:r>
              <a:rPr lang="en-US" sz="1300">
                <a:solidFill>
                  <a:srgbClr val="FF4466"/>
                </a:solidFill>
                <a:latin typeface="Courier New" charset="0"/>
              </a:rPr>
              <a:t>Q</a:t>
            </a:r>
            <a:r>
              <a:rPr lang="en-US" sz="1300">
                <a:solidFill>
                  <a:srgbClr val="2233CC"/>
                </a:solidFill>
                <a:latin typeface="Courier New" charset="0"/>
              </a:rPr>
              <a:t>Q</a:t>
            </a:r>
            <a:r>
              <a:rPr lang="en-US" sz="1300">
                <a:solidFill>
                  <a:srgbClr val="FF4466"/>
                </a:solidFill>
                <a:latin typeface="Courier New" charset="0"/>
              </a:rPr>
              <a:t>VS</a:t>
            </a:r>
            <a:r>
              <a:rPr lang="en-US" sz="1300">
                <a:solidFill>
                  <a:srgbClr val="2233CC"/>
                </a:solidFill>
                <a:latin typeface="Courier New" charset="0"/>
              </a:rPr>
              <a:t>G</a:t>
            </a:r>
            <a:r>
              <a:rPr lang="en-US" sz="1300">
                <a:solidFill>
                  <a:srgbClr val="FF4466"/>
                </a:solidFill>
                <a:latin typeface="Courier New" charset="0"/>
              </a:rPr>
              <a:t>WT</a:t>
            </a:r>
            <a:r>
              <a:rPr lang="en-US" sz="1300">
                <a:solidFill>
                  <a:srgbClr val="2233CC"/>
                </a:solidFill>
                <a:latin typeface="Courier New" charset="0"/>
              </a:rPr>
              <a:t>P</a:t>
            </a:r>
            <a:r>
              <a:rPr lang="en-US" sz="1300">
                <a:solidFill>
                  <a:srgbClr val="888888"/>
                </a:solidFill>
                <a:latin typeface="Courier New" charset="0"/>
              </a:rPr>
              <a:t>     </a:t>
            </a:r>
            <a:r>
              <a:rPr lang="en-US" sz="1300">
                <a:solidFill>
                  <a:srgbClr val="FF4466"/>
                </a:solidFill>
                <a:latin typeface="Courier New" charset="0"/>
              </a:rPr>
              <a:t>AHVRKQLVIGVN</a:t>
            </a:r>
            <a:r>
              <a:rPr lang="en-US" sz="1300">
                <a:solidFill>
                  <a:srgbClr val="2233CC"/>
                </a:solidFill>
                <a:latin typeface="Courier New" charset="0"/>
              </a:rPr>
              <a:t>E</a:t>
            </a:r>
            <a:r>
              <a:rPr lang="en-US" sz="1300">
                <a:solidFill>
                  <a:srgbClr val="FF4466"/>
                </a:solidFill>
                <a:latin typeface="Courier New" charset="0"/>
              </a:rPr>
              <a:t>VTR</a:t>
            </a:r>
            <a:r>
              <a:rPr lang="en-US" sz="1300">
                <a:solidFill>
                  <a:srgbClr val="2233CC"/>
                </a:solidFill>
                <a:latin typeface="Courier New" charset="0"/>
              </a:rPr>
              <a:t>A</a:t>
            </a:r>
            <a:r>
              <a:rPr lang="en-US" sz="1300">
                <a:solidFill>
                  <a:srgbClr val="FF4466"/>
                </a:solidFill>
                <a:latin typeface="Courier New" charset="0"/>
              </a:rPr>
              <a:t>LERR</a:t>
            </a:r>
            <a:r>
              <a:rPr lang="en-US" sz="1300">
                <a:solidFill>
                  <a:srgbClr val="888888"/>
                </a:solidFill>
                <a:latin typeface="Courier New" charset="0"/>
              </a:rPr>
              <a:t>     </a:t>
            </a:r>
            <a:r>
              <a:rPr lang="en-US" sz="1300">
                <a:solidFill>
                  <a:srgbClr val="FF4466"/>
                </a:solidFill>
                <a:latin typeface="Courier New" charset="0"/>
              </a:rPr>
              <a:t>ELLLVLVC</a:t>
            </a:r>
            <a:r>
              <a:rPr lang="en-US" sz="1300">
                <a:solidFill>
                  <a:srgbClr val="2233CC"/>
                </a:solidFill>
                <a:latin typeface="Courier New" charset="0"/>
              </a:rPr>
              <a:t>K</a:t>
            </a:r>
            <a:r>
              <a:rPr lang="en-US" sz="1300">
                <a:solidFill>
                  <a:srgbClr val="FF4466"/>
                </a:solidFill>
                <a:latin typeface="Courier New" charset="0"/>
              </a:rPr>
              <a:t>SV</a:t>
            </a:r>
            <a:r>
              <a:rPr lang="en-US" sz="1300">
                <a:solidFill>
                  <a:srgbClr val="2233CC"/>
                </a:solidFill>
                <a:latin typeface="Courier New" charset="0"/>
              </a:rPr>
              <a:t>K</a:t>
            </a:r>
            <a:r>
              <a:rPr lang="en-US" sz="1300">
                <a:solidFill>
                  <a:srgbClr val="FF4466"/>
                </a:solidFill>
                <a:latin typeface="Courier New" charset="0"/>
              </a:rPr>
              <a:t>P</a:t>
            </a:r>
            <a:r>
              <a:rPr lang="en-US" sz="1300">
                <a:solidFill>
                  <a:srgbClr val="2233CC"/>
                </a:solidFill>
                <a:latin typeface="Courier New" charset="0"/>
              </a:rPr>
              <a:t>A</a:t>
            </a:r>
            <a:r>
              <a:rPr lang="en-US" sz="1300">
                <a:solidFill>
                  <a:srgbClr val="FF4466"/>
                </a:solidFill>
                <a:latin typeface="Courier New" charset="0"/>
              </a:rPr>
              <a:t>MI</a:t>
            </a:r>
            <a:r>
              <a:rPr lang="en-US" sz="1300">
                <a:solidFill>
                  <a:srgbClr val="2233CC"/>
                </a:solidFill>
                <a:latin typeface="Courier New" charset="0"/>
              </a:rPr>
              <a:t>TS</a:t>
            </a:r>
            <a:r>
              <a:rPr lang="en-US" sz="1300">
                <a:solidFill>
                  <a:srgbClr val="888888"/>
                </a:solidFill>
                <a:latin typeface="Courier New" charset="0"/>
              </a:rPr>
              <a:t>.[1].</a:t>
            </a:r>
            <a:r>
              <a:rPr lang="en-US" sz="1300">
                <a:solidFill>
                  <a:srgbClr val="FF4466"/>
                </a:solidFill>
                <a:latin typeface="Courier New" charset="0"/>
              </a:rPr>
              <a:t>LIQLSL</a:t>
            </a:r>
            <a:r>
              <a:rPr lang="en-US" sz="1300">
                <a:solidFill>
                  <a:srgbClr val="888888"/>
                </a:solidFill>
                <a:latin typeface="Courier New" charset="0"/>
              </a:rPr>
              <a:t>     </a:t>
            </a:r>
            <a:r>
              <a:rPr lang="en-US" sz="1300">
                <a:solidFill>
                  <a:srgbClr val="2233CC"/>
                </a:solidFill>
                <a:latin typeface="Courier New" charset="0"/>
              </a:rPr>
              <a:t>S</a:t>
            </a:r>
            <a:r>
              <a:rPr lang="en-US" sz="1300">
                <a:solidFill>
                  <a:srgbClr val="FF4466"/>
                </a:solidFill>
                <a:latin typeface="Courier New" charset="0"/>
              </a:rPr>
              <a:t>RSVPAC</a:t>
            </a:r>
            <a:r>
              <a:rPr lang="en-US" sz="1300">
                <a:solidFill>
                  <a:srgbClr val="000000"/>
                </a:solidFill>
                <a:latin typeface="Courier New" charset="0"/>
              </a:rPr>
              <a:t> </a:t>
            </a:r>
            <a:r>
              <a:rPr lang="en-US" sz="1300">
                <a:solidFill>
                  <a:srgbClr val="229922"/>
                </a:solidFill>
                <a:latin typeface="Courier New" charset="0"/>
              </a:rPr>
              <a:t>159</a:t>
            </a:r>
            <a:endParaRPr lang="en-US" sz="1300">
              <a:solidFill>
                <a:srgbClr val="000000"/>
              </a:solidFill>
              <a:latin typeface="Courier New" charset="0"/>
            </a:endParaRPr>
          </a:p>
          <a:p>
            <a:r>
              <a:rPr lang="en-US" sz="1300">
                <a:solidFill>
                  <a:srgbClr val="0056CC"/>
                </a:solidFill>
                <a:latin typeface="Courier New" charset="0"/>
              </a:rPr>
              <a:t>gi 6166592</a:t>
            </a:r>
            <a:r>
              <a:rPr lang="en-US" sz="1300">
                <a:solidFill>
                  <a:srgbClr val="000000"/>
                </a:solidFill>
                <a:latin typeface="Courier New" charset="0"/>
              </a:rPr>
              <a:t>  </a:t>
            </a:r>
            <a:r>
              <a:rPr lang="en-US" sz="1300">
                <a:solidFill>
                  <a:srgbClr val="229922"/>
                </a:solidFill>
                <a:latin typeface="Courier New" charset="0"/>
              </a:rPr>
              <a:t> 21 </a:t>
            </a:r>
            <a:r>
              <a:rPr lang="en-US" sz="1300">
                <a:solidFill>
                  <a:srgbClr val="FF4466"/>
                </a:solidFill>
                <a:latin typeface="Courier New" charset="0"/>
              </a:rPr>
              <a:t>A</a:t>
            </a:r>
            <a:r>
              <a:rPr lang="en-US" sz="1300">
                <a:solidFill>
                  <a:srgbClr val="2233CC"/>
                </a:solidFill>
                <a:latin typeface="Courier New" charset="0"/>
              </a:rPr>
              <a:t>A</a:t>
            </a:r>
            <a:r>
              <a:rPr lang="en-US" sz="1300">
                <a:solidFill>
                  <a:srgbClr val="FF4466"/>
                </a:solidFill>
                <a:latin typeface="Courier New" charset="0"/>
              </a:rPr>
              <a:t>VE</a:t>
            </a:r>
            <a:r>
              <a:rPr lang="en-US" sz="1300">
                <a:solidFill>
                  <a:srgbClr val="2233CC"/>
                </a:solidFill>
                <a:latin typeface="Courier New" charset="0"/>
              </a:rPr>
              <a:t>E</a:t>
            </a:r>
            <a:r>
              <a:rPr lang="en-US" sz="1300">
                <a:solidFill>
                  <a:srgbClr val="FF4466"/>
                </a:solidFill>
                <a:latin typeface="Courier New" charset="0"/>
              </a:rPr>
              <a:t>LL</a:t>
            </a:r>
            <a:r>
              <a:rPr lang="en-US" sz="1300">
                <a:solidFill>
                  <a:srgbClr val="2233CC"/>
                </a:solidFill>
                <a:latin typeface="Courier New" charset="0"/>
              </a:rPr>
              <a:t>V</a:t>
            </a:r>
            <a:r>
              <a:rPr lang="en-US" sz="1300">
                <a:solidFill>
                  <a:srgbClr val="888888"/>
                </a:solidFill>
                <a:latin typeface="Courier New" charset="0"/>
              </a:rPr>
              <a:t>.[1].</a:t>
            </a:r>
            <a:r>
              <a:rPr lang="en-US" sz="1300">
                <a:solidFill>
                  <a:srgbClr val="FF4466"/>
                </a:solidFill>
                <a:latin typeface="Courier New" charset="0"/>
              </a:rPr>
              <a:t>AQRQDRLTVGVY</a:t>
            </a:r>
            <a:r>
              <a:rPr lang="en-US" sz="1300">
                <a:solidFill>
                  <a:srgbClr val="2233CC"/>
                </a:solidFill>
                <a:latin typeface="Courier New" charset="0"/>
              </a:rPr>
              <a:t>E</a:t>
            </a:r>
            <a:r>
              <a:rPr lang="en-US" sz="1300">
                <a:solidFill>
                  <a:srgbClr val="FF4466"/>
                </a:solidFill>
                <a:latin typeface="Courier New" charset="0"/>
              </a:rPr>
              <a:t>SAK</a:t>
            </a:r>
            <a:r>
              <a:rPr lang="en-US" sz="1300">
                <a:solidFill>
                  <a:srgbClr val="2233CC"/>
                </a:solidFill>
                <a:latin typeface="Courier New" charset="0"/>
              </a:rPr>
              <a:t>L</a:t>
            </a:r>
            <a:r>
              <a:rPr lang="en-US" sz="1300">
                <a:solidFill>
                  <a:srgbClr val="FF4466"/>
                </a:solidFill>
                <a:latin typeface="Courier New" charset="0"/>
              </a:rPr>
              <a:t>MNVD</a:t>
            </a:r>
            <a:r>
              <a:rPr lang="en-US" sz="1300">
                <a:solidFill>
                  <a:srgbClr val="888888"/>
                </a:solidFill>
                <a:latin typeface="Courier New" charset="0"/>
              </a:rPr>
              <a:t>.[2].</a:t>
            </a:r>
            <a:r>
              <a:rPr lang="en-US" sz="1300">
                <a:solidFill>
                  <a:srgbClr val="FF4466"/>
                </a:solidFill>
                <a:latin typeface="Courier New" charset="0"/>
              </a:rPr>
              <a:t>SVVLCLLA</a:t>
            </a:r>
            <a:r>
              <a:rPr lang="en-US" sz="1300">
                <a:solidFill>
                  <a:srgbClr val="2233CC"/>
                </a:solidFill>
                <a:latin typeface="Courier New" charset="0"/>
              </a:rPr>
              <a:t>I</a:t>
            </a:r>
            <a:r>
              <a:rPr lang="en-US" sz="1300">
                <a:solidFill>
                  <a:srgbClr val="FF4466"/>
                </a:solidFill>
                <a:latin typeface="Courier New" charset="0"/>
              </a:rPr>
              <a:t>DE</a:t>
            </a:r>
            <a:r>
              <a:rPr lang="en-US" sz="1300">
                <a:solidFill>
                  <a:srgbClr val="2233CC"/>
                </a:solidFill>
                <a:latin typeface="Courier New" charset="0"/>
              </a:rPr>
              <a:t>E</a:t>
            </a:r>
            <a:r>
              <a:rPr lang="en-US" sz="1300">
                <a:solidFill>
                  <a:srgbClr val="FF4466"/>
                </a:solidFill>
                <a:latin typeface="Courier New" charset="0"/>
              </a:rPr>
              <a:t>E</a:t>
            </a:r>
            <a:r>
              <a:rPr lang="en-US" sz="1300">
                <a:solidFill>
                  <a:srgbClr val="2233CC"/>
                </a:solidFill>
                <a:latin typeface="Courier New" charset="0"/>
              </a:rPr>
              <a:t>E</a:t>
            </a:r>
            <a:r>
              <a:rPr lang="en-US" sz="1300">
                <a:solidFill>
                  <a:srgbClr val="FF4466"/>
                </a:solidFill>
                <a:latin typeface="Courier New" charset="0"/>
              </a:rPr>
              <a:t>DD</a:t>
            </a:r>
            <a:r>
              <a:rPr lang="en-US" sz="1300">
                <a:solidFill>
                  <a:srgbClr val="2233CC"/>
                </a:solidFill>
                <a:latin typeface="Courier New" charset="0"/>
              </a:rPr>
              <a:t>IA</a:t>
            </a:r>
            <a:r>
              <a:rPr lang="en-US" sz="1300">
                <a:solidFill>
                  <a:srgbClr val="888888"/>
                </a:solidFill>
                <a:latin typeface="Courier New" charset="0"/>
              </a:rPr>
              <a:t>.[7].</a:t>
            </a:r>
            <a:r>
              <a:rPr lang="en-US" sz="1300">
                <a:solidFill>
                  <a:srgbClr val="FF4466"/>
                </a:solidFill>
                <a:latin typeface="Courier New" charset="0"/>
              </a:rPr>
              <a:t>IQSFCC</a:t>
            </a:r>
            <a:r>
              <a:rPr lang="en-US" sz="1300">
                <a:solidFill>
                  <a:srgbClr val="888888"/>
                </a:solidFill>
                <a:latin typeface="Courier New" charset="0"/>
              </a:rPr>
              <a:t>     </a:t>
            </a:r>
            <a:r>
              <a:rPr lang="en-US" sz="1300">
                <a:solidFill>
                  <a:srgbClr val="2233CC"/>
                </a:solidFill>
                <a:latin typeface="Courier New" charset="0"/>
              </a:rPr>
              <a:t>D</a:t>
            </a:r>
            <a:r>
              <a:rPr lang="en-US" sz="1300">
                <a:solidFill>
                  <a:srgbClr val="FF4466"/>
                </a:solidFill>
                <a:latin typeface="Courier New" charset="0"/>
              </a:rPr>
              <a:t>NDINIV</a:t>
            </a:r>
            <a:r>
              <a:rPr lang="en-US" sz="1300">
                <a:solidFill>
                  <a:srgbClr val="000000"/>
                </a:solidFill>
                <a:latin typeface="Courier New" charset="0"/>
              </a:rPr>
              <a:t> </a:t>
            </a:r>
            <a:r>
              <a:rPr lang="en-US" sz="1300">
                <a:solidFill>
                  <a:srgbClr val="229922"/>
                </a:solidFill>
                <a:latin typeface="Courier New" charset="0"/>
              </a:rPr>
              <a:t>90</a:t>
            </a:r>
            <a:endParaRPr lang="en-US" sz="1300">
              <a:solidFill>
                <a:srgbClr val="000000"/>
              </a:solidFill>
              <a:latin typeface="Courier New" charset="0"/>
            </a:endParaRPr>
          </a:p>
          <a:p>
            <a:r>
              <a:rPr lang="en-US" sz="1300">
                <a:solidFill>
                  <a:srgbClr val="0056CC"/>
                </a:solidFill>
                <a:latin typeface="Courier New" charset="0"/>
              </a:rPr>
              <a:t>gi 2500349</a:t>
            </a:r>
            <a:r>
              <a:rPr lang="en-US" sz="1300">
                <a:solidFill>
                  <a:srgbClr val="000000"/>
                </a:solidFill>
                <a:latin typeface="Courier New" charset="0"/>
              </a:rPr>
              <a:t>  </a:t>
            </a:r>
            <a:r>
              <a:rPr lang="en-US" sz="1300">
                <a:solidFill>
                  <a:srgbClr val="229922"/>
                </a:solidFill>
                <a:latin typeface="Courier New" charset="0"/>
              </a:rPr>
              <a:t>  7 </a:t>
            </a:r>
            <a:r>
              <a:rPr lang="en-US" sz="1300">
                <a:solidFill>
                  <a:srgbClr val="FF4466"/>
                </a:solidFill>
                <a:latin typeface="Courier New" charset="0"/>
              </a:rPr>
              <a:t>Q</a:t>
            </a:r>
            <a:r>
              <a:rPr lang="en-US" sz="1300">
                <a:solidFill>
                  <a:srgbClr val="2233CC"/>
                </a:solidFill>
                <a:latin typeface="Courier New" charset="0"/>
              </a:rPr>
              <a:t>K</a:t>
            </a:r>
            <a:r>
              <a:rPr lang="en-US" sz="1300">
                <a:solidFill>
                  <a:srgbClr val="FF4466"/>
                </a:solidFill>
                <a:latin typeface="Courier New" charset="0"/>
              </a:rPr>
              <a:t>AM</a:t>
            </a:r>
            <a:r>
              <a:rPr lang="en-US" sz="1300">
                <a:solidFill>
                  <a:srgbClr val="2233CC"/>
                </a:solidFill>
                <a:latin typeface="Courier New" charset="0"/>
              </a:rPr>
              <a:t>N</a:t>
            </a:r>
            <a:r>
              <a:rPr lang="en-US" sz="1300">
                <a:solidFill>
                  <a:srgbClr val="FF4466"/>
                </a:solidFill>
                <a:latin typeface="Courier New" charset="0"/>
              </a:rPr>
              <a:t>LI</a:t>
            </a:r>
            <a:r>
              <a:rPr lang="en-US" sz="1300">
                <a:solidFill>
                  <a:srgbClr val="2233CC"/>
                </a:solidFill>
                <a:latin typeface="Courier New" charset="0"/>
              </a:rPr>
              <a:t>G</a:t>
            </a:r>
            <a:r>
              <a:rPr lang="en-US" sz="1300">
                <a:solidFill>
                  <a:srgbClr val="888888"/>
                </a:solidFill>
                <a:latin typeface="Courier New" charset="0"/>
              </a:rPr>
              <a:t>.[1].</a:t>
            </a:r>
            <a:r>
              <a:rPr lang="en-US" sz="1300">
                <a:solidFill>
                  <a:srgbClr val="FF4466"/>
                </a:solidFill>
                <a:latin typeface="Courier New" charset="0"/>
              </a:rPr>
              <a:t>AMRAGKLITGEE</a:t>
            </a:r>
            <a:r>
              <a:rPr lang="en-US" sz="1300">
                <a:solidFill>
                  <a:srgbClr val="2233CC"/>
                </a:solidFill>
                <a:latin typeface="Courier New" charset="0"/>
              </a:rPr>
              <a:t>L</a:t>
            </a:r>
            <a:r>
              <a:rPr lang="en-US" sz="1300">
                <a:solidFill>
                  <a:srgbClr val="FF4466"/>
                </a:solidFill>
                <a:latin typeface="Courier New" charset="0"/>
              </a:rPr>
              <a:t>TIA</a:t>
            </a:r>
            <a:r>
              <a:rPr lang="en-US" sz="1300">
                <a:solidFill>
                  <a:srgbClr val="2233CC"/>
                </a:solidFill>
                <a:latin typeface="Courier New" charset="0"/>
              </a:rPr>
              <a:t>D</a:t>
            </a:r>
            <a:r>
              <a:rPr lang="en-US" sz="1300">
                <a:solidFill>
                  <a:srgbClr val="FF4466"/>
                </a:solidFill>
                <a:latin typeface="Courier New" charset="0"/>
              </a:rPr>
              <a:t>IRNE</a:t>
            </a:r>
            <a:r>
              <a:rPr lang="en-US" sz="1300">
                <a:solidFill>
                  <a:srgbClr val="888888"/>
                </a:solidFill>
                <a:latin typeface="Courier New" charset="0"/>
              </a:rPr>
              <a:t>     </a:t>
            </a:r>
            <a:r>
              <a:rPr lang="en-US" sz="1300">
                <a:solidFill>
                  <a:srgbClr val="FF4466"/>
                </a:solidFill>
                <a:latin typeface="Courier New" charset="0"/>
              </a:rPr>
              <a:t>KAKIVFVA</a:t>
            </a:r>
            <a:r>
              <a:rPr lang="en-US" sz="1300">
                <a:solidFill>
                  <a:srgbClr val="2233CC"/>
                </a:solidFill>
                <a:latin typeface="Courier New" charset="0"/>
              </a:rPr>
              <a:t>N</a:t>
            </a:r>
            <a:r>
              <a:rPr lang="en-US" sz="1300">
                <a:solidFill>
                  <a:srgbClr val="FF4466"/>
                </a:solidFill>
                <a:latin typeface="Courier New" charset="0"/>
              </a:rPr>
              <a:t>DA</a:t>
            </a:r>
            <a:r>
              <a:rPr lang="en-US" sz="1300">
                <a:solidFill>
                  <a:srgbClr val="2233CC"/>
                </a:solidFill>
                <a:latin typeface="Courier New" charset="0"/>
              </a:rPr>
              <a:t>S</a:t>
            </a:r>
            <a:r>
              <a:rPr lang="en-US" sz="1300">
                <a:solidFill>
                  <a:srgbClr val="FF4466"/>
                </a:solidFill>
                <a:latin typeface="Courier New" charset="0"/>
              </a:rPr>
              <a:t>E</a:t>
            </a:r>
            <a:r>
              <a:rPr lang="en-US" sz="1300">
                <a:solidFill>
                  <a:srgbClr val="2233CC"/>
                </a:solidFill>
                <a:latin typeface="Courier New" charset="0"/>
              </a:rPr>
              <a:t>N</a:t>
            </a:r>
            <a:r>
              <a:rPr lang="en-US" sz="1300">
                <a:solidFill>
                  <a:srgbClr val="FF4466"/>
                </a:solidFill>
                <a:latin typeface="Courier New" charset="0"/>
              </a:rPr>
              <a:t>TK</a:t>
            </a:r>
            <a:r>
              <a:rPr lang="en-US" sz="1300">
                <a:solidFill>
                  <a:srgbClr val="2233CC"/>
                </a:solidFill>
                <a:latin typeface="Courier New" charset="0"/>
              </a:rPr>
              <a:t>KK</a:t>
            </a:r>
            <a:r>
              <a:rPr lang="en-US" sz="1300">
                <a:solidFill>
                  <a:srgbClr val="888888"/>
                </a:solidFill>
                <a:latin typeface="Courier New" charset="0"/>
              </a:rPr>
              <a:t>     </a:t>
            </a:r>
            <a:r>
              <a:rPr lang="en-US" sz="1300">
                <a:solidFill>
                  <a:srgbClr val="FF4466"/>
                </a:solidFill>
                <a:latin typeface="Courier New" charset="0"/>
              </a:rPr>
              <a:t>VKDKSS</a:t>
            </a:r>
            <a:r>
              <a:rPr lang="en-US" sz="1300">
                <a:solidFill>
                  <a:srgbClr val="888888"/>
                </a:solidFill>
                <a:latin typeface="Courier New" charset="0"/>
              </a:rPr>
              <a:t>     </a:t>
            </a:r>
            <a:r>
              <a:rPr lang="en-US" sz="1300">
                <a:solidFill>
                  <a:srgbClr val="2233CC"/>
                </a:solidFill>
                <a:latin typeface="Courier New" charset="0"/>
              </a:rPr>
              <a:t>Y</a:t>
            </a:r>
            <a:r>
              <a:rPr lang="en-US" sz="1300">
                <a:solidFill>
                  <a:srgbClr val="FF4466"/>
                </a:solidFill>
                <a:latin typeface="Courier New" charset="0"/>
              </a:rPr>
              <a:t>YEVPCF</a:t>
            </a:r>
            <a:r>
              <a:rPr lang="en-US" sz="1300">
                <a:solidFill>
                  <a:srgbClr val="000000"/>
                </a:solidFill>
                <a:latin typeface="Courier New" charset="0"/>
              </a:rPr>
              <a:t> </a:t>
            </a:r>
            <a:r>
              <a:rPr lang="en-US" sz="1300">
                <a:solidFill>
                  <a:srgbClr val="229922"/>
                </a:solidFill>
                <a:latin typeface="Courier New" charset="0"/>
              </a:rPr>
              <a:t>67</a:t>
            </a:r>
            <a:endParaRPr lang="en-US" sz="1300">
              <a:solidFill>
                <a:srgbClr val="000000"/>
              </a:solidFill>
              <a:latin typeface="Courier New" charset="0"/>
            </a:endParaRPr>
          </a:p>
          <a:p>
            <a:r>
              <a:rPr lang="en-US" sz="1300">
                <a:solidFill>
                  <a:srgbClr val="0056CC"/>
                </a:solidFill>
                <a:latin typeface="Courier New" charset="0"/>
              </a:rPr>
              <a:t>gi 4583671</a:t>
            </a:r>
            <a:r>
              <a:rPr lang="en-US" sz="1300">
                <a:solidFill>
                  <a:srgbClr val="000000"/>
                </a:solidFill>
                <a:latin typeface="Courier New" charset="0"/>
              </a:rPr>
              <a:t>  </a:t>
            </a:r>
            <a:r>
              <a:rPr lang="en-US" sz="1300">
                <a:solidFill>
                  <a:srgbClr val="229922"/>
                </a:solidFill>
                <a:latin typeface="Courier New" charset="0"/>
              </a:rPr>
              <a:t> 11 </a:t>
            </a:r>
            <a:r>
              <a:rPr lang="en-US" sz="1300">
                <a:solidFill>
                  <a:srgbClr val="FF4466"/>
                </a:solidFill>
                <a:latin typeface="Courier New" charset="0"/>
              </a:rPr>
              <a:t>E</a:t>
            </a:r>
            <a:r>
              <a:rPr lang="en-US" sz="1300">
                <a:solidFill>
                  <a:srgbClr val="2233CC"/>
                </a:solidFill>
                <a:latin typeface="Courier New" charset="0"/>
              </a:rPr>
              <a:t>L</a:t>
            </a:r>
            <a:r>
              <a:rPr lang="en-US" sz="1300">
                <a:solidFill>
                  <a:srgbClr val="FF4466"/>
                </a:solidFill>
                <a:latin typeface="Courier New" charset="0"/>
              </a:rPr>
              <a:t>LS</a:t>
            </a:r>
            <a:r>
              <a:rPr lang="en-US" sz="1300">
                <a:solidFill>
                  <a:srgbClr val="2233CC"/>
                </a:solidFill>
                <a:latin typeface="Courier New" charset="0"/>
              </a:rPr>
              <a:t>S</a:t>
            </a:r>
            <a:r>
              <a:rPr lang="en-US" sz="1300">
                <a:solidFill>
                  <a:srgbClr val="FF4466"/>
                </a:solidFill>
                <a:latin typeface="Courier New" charset="0"/>
              </a:rPr>
              <a:t>KL</a:t>
            </a:r>
            <a:r>
              <a:rPr lang="en-US" sz="1300">
                <a:solidFill>
                  <a:srgbClr val="2233CC"/>
                </a:solidFill>
                <a:latin typeface="Courier New" charset="0"/>
              </a:rPr>
              <a:t>K</a:t>
            </a:r>
            <a:r>
              <a:rPr lang="en-US" sz="1300">
                <a:solidFill>
                  <a:srgbClr val="888888"/>
                </a:solidFill>
                <a:latin typeface="Courier New" charset="0"/>
              </a:rPr>
              <a:t>.[1].</a:t>
            </a:r>
            <a:r>
              <a:rPr lang="en-US" sz="1300">
                <a:solidFill>
                  <a:srgbClr val="FF4466"/>
                </a:solidFill>
                <a:latin typeface="Courier New" charset="0"/>
              </a:rPr>
              <a:t>IIKTGKFSYGYK</a:t>
            </a:r>
            <a:r>
              <a:rPr lang="en-US" sz="1300">
                <a:solidFill>
                  <a:srgbClr val="2233CC"/>
                </a:solidFill>
                <a:latin typeface="Courier New" charset="0"/>
              </a:rPr>
              <a:t>A</a:t>
            </a:r>
            <a:r>
              <a:rPr lang="en-US" sz="1300">
                <a:solidFill>
                  <a:srgbClr val="FF4466"/>
                </a:solidFill>
                <a:latin typeface="Courier New" charset="0"/>
              </a:rPr>
              <a:t>TLK</a:t>
            </a:r>
            <a:r>
              <a:rPr lang="en-US" sz="1300">
                <a:solidFill>
                  <a:srgbClr val="2233CC"/>
                </a:solidFill>
                <a:latin typeface="Courier New" charset="0"/>
              </a:rPr>
              <a:t>N</a:t>
            </a:r>
            <a:r>
              <a:rPr lang="en-US" sz="1300">
                <a:solidFill>
                  <a:srgbClr val="FF4466"/>
                </a:solidFill>
                <a:latin typeface="Courier New" charset="0"/>
              </a:rPr>
              <a:t>LRSG</a:t>
            </a:r>
            <a:r>
              <a:rPr lang="en-US" sz="1300">
                <a:solidFill>
                  <a:srgbClr val="888888"/>
                </a:solidFill>
                <a:latin typeface="Courier New" charset="0"/>
              </a:rPr>
              <a:t>     </a:t>
            </a:r>
            <a:r>
              <a:rPr lang="en-US" sz="1300">
                <a:solidFill>
                  <a:srgbClr val="FF4466"/>
                </a:solidFill>
                <a:latin typeface="Courier New" charset="0"/>
              </a:rPr>
              <a:t>KCKMIIIT</a:t>
            </a:r>
            <a:r>
              <a:rPr lang="en-US" sz="1300">
                <a:solidFill>
                  <a:srgbClr val="2233CC"/>
                </a:solidFill>
                <a:latin typeface="Courier New" charset="0"/>
              </a:rPr>
              <a:t>D</a:t>
            </a:r>
            <a:r>
              <a:rPr lang="en-US" sz="1300">
                <a:solidFill>
                  <a:srgbClr val="FF4466"/>
                </a:solidFill>
                <a:latin typeface="Courier New" charset="0"/>
              </a:rPr>
              <a:t>NC</a:t>
            </a:r>
            <a:r>
              <a:rPr lang="en-US" sz="1300">
                <a:solidFill>
                  <a:srgbClr val="2233CC"/>
                </a:solidFill>
                <a:latin typeface="Courier New" charset="0"/>
              </a:rPr>
              <a:t>I</a:t>
            </a:r>
            <a:r>
              <a:rPr lang="en-US" sz="1300">
                <a:solidFill>
                  <a:srgbClr val="FF4466"/>
                </a:solidFill>
                <a:latin typeface="Courier New" charset="0"/>
              </a:rPr>
              <a:t>P</a:t>
            </a:r>
            <a:r>
              <a:rPr lang="en-US" sz="1300">
                <a:solidFill>
                  <a:srgbClr val="2233CC"/>
                </a:solidFill>
                <a:latin typeface="Courier New" charset="0"/>
              </a:rPr>
              <a:t>L</a:t>
            </a:r>
            <a:r>
              <a:rPr lang="en-US" sz="1300">
                <a:solidFill>
                  <a:srgbClr val="FF4466"/>
                </a:solidFill>
                <a:latin typeface="Courier New" charset="0"/>
              </a:rPr>
              <a:t>RK</a:t>
            </a:r>
            <a:r>
              <a:rPr lang="en-US" sz="1300">
                <a:solidFill>
                  <a:srgbClr val="2233CC"/>
                </a:solidFill>
                <a:latin typeface="Courier New" charset="0"/>
              </a:rPr>
              <a:t>LE</a:t>
            </a:r>
            <a:r>
              <a:rPr lang="en-US" sz="1300">
                <a:solidFill>
                  <a:srgbClr val="888888"/>
                </a:solidFill>
                <a:latin typeface="Courier New" charset="0"/>
              </a:rPr>
              <a:t>     </a:t>
            </a:r>
            <a:r>
              <a:rPr lang="en-US" sz="1300">
                <a:solidFill>
                  <a:srgbClr val="FF4466"/>
                </a:solidFill>
                <a:latin typeface="Courier New" charset="0"/>
              </a:rPr>
              <a:t>LEYYAM</a:t>
            </a:r>
            <a:r>
              <a:rPr lang="en-US" sz="1300">
                <a:solidFill>
                  <a:srgbClr val="888888"/>
                </a:solidFill>
                <a:latin typeface="Courier New" charset="0"/>
              </a:rPr>
              <a:t>.[2].</a:t>
            </a:r>
            <a:r>
              <a:rPr lang="en-US" sz="1300">
                <a:solidFill>
                  <a:srgbClr val="2233CC"/>
                </a:solidFill>
                <a:latin typeface="Courier New" charset="0"/>
              </a:rPr>
              <a:t>K</a:t>
            </a:r>
            <a:r>
              <a:rPr lang="en-US" sz="1300">
                <a:solidFill>
                  <a:srgbClr val="FF4466"/>
                </a:solidFill>
                <a:latin typeface="Courier New" charset="0"/>
              </a:rPr>
              <a:t>CHVHHF</a:t>
            </a:r>
            <a:r>
              <a:rPr lang="en-US" sz="1300">
                <a:solidFill>
                  <a:srgbClr val="000000"/>
                </a:solidFill>
                <a:latin typeface="Courier New" charset="0"/>
              </a:rPr>
              <a:t> </a:t>
            </a:r>
            <a:r>
              <a:rPr lang="en-US" sz="1300">
                <a:solidFill>
                  <a:srgbClr val="229922"/>
                </a:solidFill>
                <a:latin typeface="Courier New" charset="0"/>
              </a:rPr>
              <a:t>73</a:t>
            </a:r>
            <a:endParaRPr lang="en-US" sz="1300">
              <a:solidFill>
                <a:srgbClr val="000000"/>
              </a:solidFill>
              <a:latin typeface="Courier New" charset="0"/>
            </a:endParaRPr>
          </a:p>
          <a:p>
            <a:endParaRPr lang="en-US" sz="1300">
              <a:solidFill>
                <a:srgbClr val="000000"/>
              </a:solidFill>
              <a:latin typeface="Courier New" charset="0"/>
            </a:endParaRPr>
          </a:p>
          <a:p>
            <a:r>
              <a:rPr lang="en-US" sz="1300">
                <a:solidFill>
                  <a:srgbClr val="0056CC"/>
                </a:solidFill>
                <a:latin typeface="Courier New" charset="0"/>
              </a:rPr>
              <a:t>1H7M_A</a:t>
            </a:r>
            <a:r>
              <a:rPr lang="en-US" sz="1300">
                <a:solidFill>
                  <a:srgbClr val="000000"/>
                </a:solidFill>
                <a:latin typeface="Courier New" charset="0"/>
              </a:rPr>
              <a:t>      </a:t>
            </a:r>
            <a:r>
              <a:rPr lang="en-US" sz="1300">
                <a:solidFill>
                  <a:srgbClr val="229922"/>
                </a:solidFill>
                <a:latin typeface="Courier New" charset="0"/>
              </a:rPr>
              <a:t> 66 </a:t>
            </a:r>
            <a:r>
              <a:rPr lang="en-US" sz="1300">
                <a:solidFill>
                  <a:srgbClr val="FF4466"/>
                </a:solidFill>
                <a:latin typeface="Courier New" charset="0"/>
              </a:rPr>
              <a:t>EG</a:t>
            </a:r>
            <a:r>
              <a:rPr lang="en-US" sz="1300">
                <a:solidFill>
                  <a:srgbClr val="2233CC"/>
                </a:solidFill>
                <a:latin typeface="Courier New" charset="0"/>
              </a:rPr>
              <a:t>T</a:t>
            </a:r>
            <a:r>
              <a:rPr lang="en-US" sz="1300">
                <a:solidFill>
                  <a:srgbClr val="888888"/>
                </a:solidFill>
                <a:latin typeface="Courier New" charset="0"/>
              </a:rPr>
              <a:t>.[2].</a:t>
            </a:r>
            <a:r>
              <a:rPr lang="en-US" sz="1300">
                <a:solidFill>
                  <a:srgbClr val="FF4466"/>
                </a:solidFill>
                <a:latin typeface="Courier New" charset="0"/>
              </a:rPr>
              <a:t>EL</a:t>
            </a:r>
            <a:r>
              <a:rPr lang="en-US" sz="1300">
                <a:solidFill>
                  <a:srgbClr val="2233CC"/>
                </a:solidFill>
                <a:latin typeface="Courier New" charset="0"/>
              </a:rPr>
              <a:t>G</a:t>
            </a:r>
            <a:r>
              <a:rPr lang="en-US" sz="1300">
                <a:solidFill>
                  <a:srgbClr val="FF4466"/>
                </a:solidFill>
                <a:latin typeface="Courier New" charset="0"/>
              </a:rPr>
              <a:t>TLLGRP</a:t>
            </a:r>
            <a:r>
              <a:rPr lang="en-US" sz="1300">
                <a:solidFill>
                  <a:srgbClr val="888888"/>
                </a:solidFill>
                <a:latin typeface="Courier New" charset="0"/>
              </a:rPr>
              <a:t>.[2].</a:t>
            </a:r>
            <a:r>
              <a:rPr lang="en-US" sz="1300">
                <a:solidFill>
                  <a:srgbClr val="FF4466"/>
                </a:solidFill>
                <a:latin typeface="Courier New" charset="0"/>
              </a:rPr>
              <a:t>VSALAVVD</a:t>
            </a:r>
            <a:r>
              <a:rPr lang="en-US" sz="1300">
                <a:solidFill>
                  <a:srgbClr val="2233CC"/>
                </a:solidFill>
                <a:latin typeface="Courier New" charset="0"/>
              </a:rPr>
              <a:t>P</a:t>
            </a:r>
            <a:r>
              <a:rPr lang="en-US" sz="1300">
                <a:solidFill>
                  <a:srgbClr val="FF4466"/>
                </a:solidFill>
                <a:latin typeface="Courier New" charset="0"/>
              </a:rPr>
              <a:t>GE</a:t>
            </a:r>
            <a:r>
              <a:rPr lang="en-US" sz="1300">
                <a:solidFill>
                  <a:srgbClr val="2233CC"/>
                </a:solidFill>
                <a:latin typeface="Courier New" charset="0"/>
              </a:rPr>
              <a:t>S</a:t>
            </a:r>
            <a:r>
              <a:rPr lang="en-US" sz="1300">
                <a:solidFill>
                  <a:srgbClr val="FF4466"/>
                </a:solidFill>
                <a:latin typeface="Courier New" charset="0"/>
              </a:rPr>
              <a:t>RIL</a:t>
            </a:r>
            <a:r>
              <a:rPr lang="en-US" sz="1300">
                <a:solidFill>
                  <a:srgbClr val="2233CC"/>
                </a:solidFill>
                <a:latin typeface="Courier New" charset="0"/>
              </a:rPr>
              <a:t>A</a:t>
            </a:r>
            <a:r>
              <a:rPr lang="en-US" sz="1300">
                <a:solidFill>
                  <a:srgbClr val="000000"/>
                </a:solidFill>
                <a:latin typeface="Courier New" charset="0"/>
              </a:rPr>
              <a:t> </a:t>
            </a:r>
            <a:r>
              <a:rPr lang="en-US" sz="1300">
                <a:solidFill>
                  <a:srgbClr val="229922"/>
                </a:solidFill>
                <a:latin typeface="Courier New" charset="0"/>
              </a:rPr>
              <a:t>97</a:t>
            </a:r>
            <a:endParaRPr lang="en-US" sz="1300">
              <a:solidFill>
                <a:srgbClr val="000000"/>
              </a:solidFill>
              <a:latin typeface="Courier New" charset="0"/>
            </a:endParaRPr>
          </a:p>
          <a:p>
            <a:r>
              <a:rPr lang="en-US" sz="1300">
                <a:solidFill>
                  <a:srgbClr val="0056CC"/>
                </a:solidFill>
                <a:latin typeface="Courier New" charset="0"/>
              </a:rPr>
              <a:t>gi 13124513</a:t>
            </a:r>
            <a:r>
              <a:rPr lang="en-US" sz="1300">
                <a:solidFill>
                  <a:srgbClr val="000000"/>
                </a:solidFill>
                <a:latin typeface="Courier New" charset="0"/>
              </a:rPr>
              <a:t> </a:t>
            </a:r>
            <a:r>
              <a:rPr lang="en-US" sz="1300">
                <a:solidFill>
                  <a:srgbClr val="229922"/>
                </a:solidFill>
                <a:latin typeface="Courier New" charset="0"/>
              </a:rPr>
              <a:t>160 </a:t>
            </a:r>
            <a:r>
              <a:rPr lang="en-US" sz="1300">
                <a:solidFill>
                  <a:srgbClr val="FF4466"/>
                </a:solidFill>
                <a:latin typeface="Courier New" charset="0"/>
              </a:rPr>
              <a:t>QV</a:t>
            </a:r>
            <a:r>
              <a:rPr lang="en-US" sz="1300">
                <a:solidFill>
                  <a:srgbClr val="2233CC"/>
                </a:solidFill>
                <a:latin typeface="Courier New" charset="0"/>
              </a:rPr>
              <a:t>P</a:t>
            </a:r>
            <a:r>
              <a:rPr lang="en-US" sz="1300">
                <a:solidFill>
                  <a:srgbClr val="888888"/>
                </a:solidFill>
                <a:latin typeface="Courier New" charset="0"/>
              </a:rPr>
              <a:t>     </a:t>
            </a:r>
            <a:r>
              <a:rPr lang="en-US" sz="1300">
                <a:solidFill>
                  <a:srgbClr val="FF4466"/>
                </a:solidFill>
                <a:latin typeface="Courier New" charset="0"/>
              </a:rPr>
              <a:t>RL</a:t>
            </a:r>
            <a:r>
              <a:rPr lang="en-US" sz="1300">
                <a:solidFill>
                  <a:srgbClr val="2233CC"/>
                </a:solidFill>
                <a:latin typeface="Courier New" charset="0"/>
              </a:rPr>
              <a:t>S</a:t>
            </a:r>
            <a:r>
              <a:rPr lang="en-US" sz="1300">
                <a:solidFill>
                  <a:srgbClr val="FF4466"/>
                </a:solidFill>
                <a:latin typeface="Courier New" charset="0"/>
              </a:rPr>
              <a:t>ERIAPV</a:t>
            </a:r>
            <a:r>
              <a:rPr lang="en-US" sz="1300">
                <a:solidFill>
                  <a:srgbClr val="888888"/>
                </a:solidFill>
                <a:latin typeface="Courier New" charset="0"/>
              </a:rPr>
              <a:t>.[3].</a:t>
            </a:r>
            <a:r>
              <a:rPr lang="en-US" sz="1300">
                <a:solidFill>
                  <a:srgbClr val="FF4466"/>
                </a:solidFill>
                <a:latin typeface="Courier New" charset="0"/>
              </a:rPr>
              <a:t>KCVLALAF</a:t>
            </a:r>
            <a:r>
              <a:rPr lang="en-US" sz="1300">
                <a:solidFill>
                  <a:srgbClr val="2233CC"/>
                </a:solidFill>
                <a:latin typeface="Courier New" charset="0"/>
              </a:rPr>
              <a:t>K</a:t>
            </a:r>
            <a:r>
              <a:rPr lang="en-US" sz="1300">
                <a:solidFill>
                  <a:srgbClr val="FF4466"/>
                </a:solidFill>
                <a:latin typeface="Courier New" charset="0"/>
              </a:rPr>
              <a:t>KN</a:t>
            </a:r>
            <a:r>
              <a:rPr lang="en-US" sz="1300">
                <a:solidFill>
                  <a:srgbClr val="2233CC"/>
                </a:solidFill>
                <a:latin typeface="Courier New" charset="0"/>
              </a:rPr>
              <a:t>T</a:t>
            </a:r>
            <a:r>
              <a:rPr lang="en-US" sz="1300">
                <a:solidFill>
                  <a:srgbClr val="FF4466"/>
                </a:solidFill>
                <a:latin typeface="Courier New" charset="0"/>
              </a:rPr>
              <a:t>TDF</a:t>
            </a:r>
            <a:r>
              <a:rPr lang="en-US" sz="1300">
                <a:solidFill>
                  <a:srgbClr val="2233CC"/>
                </a:solidFill>
                <a:latin typeface="Courier New" charset="0"/>
              </a:rPr>
              <a:t>V</a:t>
            </a:r>
            <a:r>
              <a:rPr lang="en-US" sz="1300">
                <a:solidFill>
                  <a:srgbClr val="000000"/>
                </a:solidFill>
                <a:latin typeface="Courier New" charset="0"/>
              </a:rPr>
              <a:t> </a:t>
            </a:r>
            <a:r>
              <a:rPr lang="en-US" sz="1300">
                <a:solidFill>
                  <a:srgbClr val="229922"/>
                </a:solidFill>
                <a:latin typeface="Courier New" charset="0"/>
              </a:rPr>
              <a:t>190</a:t>
            </a:r>
            <a:endParaRPr lang="en-US" sz="1300">
              <a:solidFill>
                <a:srgbClr val="000000"/>
              </a:solidFill>
              <a:latin typeface="Courier New" charset="0"/>
            </a:endParaRPr>
          </a:p>
          <a:p>
            <a:r>
              <a:rPr lang="en-US" sz="1300">
                <a:solidFill>
                  <a:srgbClr val="0056CC"/>
                </a:solidFill>
                <a:latin typeface="Courier New" charset="0"/>
              </a:rPr>
              <a:t>gi 6166592</a:t>
            </a:r>
            <a:r>
              <a:rPr lang="en-US" sz="1300">
                <a:solidFill>
                  <a:srgbClr val="000000"/>
                </a:solidFill>
                <a:latin typeface="Courier New" charset="0"/>
              </a:rPr>
              <a:t>  </a:t>
            </a:r>
            <a:r>
              <a:rPr lang="en-US" sz="1300">
                <a:solidFill>
                  <a:srgbClr val="229922"/>
                </a:solidFill>
                <a:latin typeface="Courier New" charset="0"/>
              </a:rPr>
              <a:t> 91 </a:t>
            </a:r>
            <a:r>
              <a:rPr lang="en-US" sz="1300">
                <a:solidFill>
                  <a:srgbClr val="FF4466"/>
                </a:solidFill>
                <a:latin typeface="Courier New" charset="0"/>
              </a:rPr>
              <a:t>RV</a:t>
            </a:r>
            <a:r>
              <a:rPr lang="en-US" sz="1300">
                <a:solidFill>
                  <a:srgbClr val="2233CC"/>
                </a:solidFill>
                <a:latin typeface="Courier New" charset="0"/>
              </a:rPr>
              <a:t>S</a:t>
            </a:r>
            <a:r>
              <a:rPr lang="en-US" sz="1300">
                <a:solidFill>
                  <a:srgbClr val="888888"/>
                </a:solidFill>
                <a:latin typeface="Courier New" charset="0"/>
              </a:rPr>
              <a:t>.[3].</a:t>
            </a:r>
            <a:r>
              <a:rPr lang="en-US" sz="1300">
                <a:solidFill>
                  <a:srgbClr val="FF4466"/>
                </a:solidFill>
                <a:latin typeface="Courier New" charset="0"/>
              </a:rPr>
              <a:t>RL</a:t>
            </a:r>
            <a:r>
              <a:rPr lang="en-US" sz="1300">
                <a:solidFill>
                  <a:srgbClr val="2233CC"/>
                </a:solidFill>
                <a:latin typeface="Courier New" charset="0"/>
              </a:rPr>
              <a:t>A</a:t>
            </a:r>
            <a:r>
              <a:rPr lang="en-US" sz="1300">
                <a:solidFill>
                  <a:srgbClr val="FF4466"/>
                </a:solidFill>
                <a:latin typeface="Courier New" charset="0"/>
              </a:rPr>
              <a:t>QLLGEP</a:t>
            </a:r>
            <a:r>
              <a:rPr lang="en-US" sz="1300">
                <a:solidFill>
                  <a:srgbClr val="888888"/>
                </a:solidFill>
                <a:latin typeface="Courier New" charset="0"/>
              </a:rPr>
              <a:t>     </a:t>
            </a:r>
            <a:r>
              <a:rPr lang="en-US" sz="1300">
                <a:solidFill>
                  <a:srgbClr val="FF4466"/>
                </a:solidFill>
                <a:latin typeface="Courier New" charset="0"/>
              </a:rPr>
              <a:t>AETQGTTE</a:t>
            </a:r>
            <a:r>
              <a:rPr lang="en-US" sz="1300">
                <a:solidFill>
                  <a:srgbClr val="2233CC"/>
                </a:solidFill>
                <a:latin typeface="Courier New" charset="0"/>
              </a:rPr>
              <a:t>A</a:t>
            </a:r>
            <a:r>
              <a:rPr lang="en-US" sz="1300">
                <a:solidFill>
                  <a:srgbClr val="FF4466"/>
                </a:solidFill>
                <a:latin typeface="Courier New" charset="0"/>
              </a:rPr>
              <a:t>RD</a:t>
            </a:r>
            <a:r>
              <a:rPr lang="en-US" sz="1300">
                <a:solidFill>
                  <a:srgbClr val="2233CC"/>
                </a:solidFill>
                <a:latin typeface="Courier New" charset="0"/>
              </a:rPr>
              <a:t>L</a:t>
            </a:r>
            <a:r>
              <a:rPr lang="en-US" sz="1300">
                <a:solidFill>
                  <a:srgbClr val="FF4466"/>
                </a:solidFill>
                <a:latin typeface="Courier New" charset="0"/>
              </a:rPr>
              <a:t>HCL</a:t>
            </a:r>
            <a:r>
              <a:rPr lang="en-US" sz="1300">
                <a:solidFill>
                  <a:srgbClr val="2233CC"/>
                </a:solidFill>
                <a:latin typeface="Courier New" charset="0"/>
              </a:rPr>
              <a:t>L</a:t>
            </a:r>
            <a:r>
              <a:rPr lang="en-US" sz="1300">
                <a:solidFill>
                  <a:srgbClr val="000000"/>
                </a:solidFill>
                <a:latin typeface="Courier New" charset="0"/>
              </a:rPr>
              <a:t> </a:t>
            </a:r>
            <a:r>
              <a:rPr lang="en-US" sz="1300">
                <a:solidFill>
                  <a:srgbClr val="229922"/>
                </a:solidFill>
                <a:latin typeface="Courier New" charset="0"/>
              </a:rPr>
              <a:t>121</a:t>
            </a:r>
            <a:endParaRPr lang="en-US" sz="1300">
              <a:solidFill>
                <a:srgbClr val="000000"/>
              </a:solidFill>
              <a:latin typeface="Courier New" charset="0"/>
            </a:endParaRPr>
          </a:p>
          <a:p>
            <a:r>
              <a:rPr lang="en-US" sz="1300">
                <a:solidFill>
                  <a:srgbClr val="0056CC"/>
                </a:solidFill>
                <a:latin typeface="Courier New" charset="0"/>
              </a:rPr>
              <a:t>gi 2500349</a:t>
            </a:r>
            <a:r>
              <a:rPr lang="en-US" sz="1300">
                <a:solidFill>
                  <a:srgbClr val="000000"/>
                </a:solidFill>
                <a:latin typeface="Courier New" charset="0"/>
              </a:rPr>
              <a:t>  </a:t>
            </a:r>
            <a:r>
              <a:rPr lang="en-US" sz="1300">
                <a:solidFill>
                  <a:srgbClr val="229922"/>
                </a:solidFill>
                <a:latin typeface="Courier New" charset="0"/>
              </a:rPr>
              <a:t> 68 </a:t>
            </a:r>
            <a:r>
              <a:rPr lang="en-US" sz="1300">
                <a:solidFill>
                  <a:srgbClr val="FF4466"/>
                </a:solidFill>
                <a:latin typeface="Courier New" charset="0"/>
              </a:rPr>
              <a:t>EL</a:t>
            </a:r>
            <a:r>
              <a:rPr lang="en-US" sz="1300">
                <a:solidFill>
                  <a:srgbClr val="2233CC"/>
                </a:solidFill>
                <a:latin typeface="Courier New" charset="0"/>
              </a:rPr>
              <a:t>F</a:t>
            </a:r>
            <a:r>
              <a:rPr lang="en-US" sz="1300">
                <a:solidFill>
                  <a:srgbClr val="888888"/>
                </a:solidFill>
                <a:latin typeface="Courier New" charset="0"/>
              </a:rPr>
              <a:t>.[3].</a:t>
            </a:r>
            <a:r>
              <a:rPr lang="en-US" sz="1300">
                <a:solidFill>
                  <a:srgbClr val="FF4466"/>
                </a:solidFill>
                <a:latin typeface="Courier New" charset="0"/>
              </a:rPr>
              <a:t>EI</a:t>
            </a:r>
            <a:r>
              <a:rPr lang="en-US" sz="1300">
                <a:solidFill>
                  <a:srgbClr val="2233CC"/>
                </a:solidFill>
                <a:latin typeface="Courier New" charset="0"/>
              </a:rPr>
              <a:t>T</a:t>
            </a:r>
            <a:r>
              <a:rPr lang="en-US" sz="1300">
                <a:solidFill>
                  <a:srgbClr val="FF4466"/>
                </a:solidFill>
                <a:latin typeface="Courier New" charset="0"/>
              </a:rPr>
              <a:t>QMIGKP</a:t>
            </a:r>
            <a:r>
              <a:rPr lang="en-US" sz="1300">
                <a:solidFill>
                  <a:srgbClr val="888888"/>
                </a:solidFill>
                <a:latin typeface="Courier New" charset="0"/>
              </a:rPr>
              <a:t>     </a:t>
            </a:r>
            <a:r>
              <a:rPr lang="en-US" sz="1300">
                <a:solidFill>
                  <a:srgbClr val="FF4466"/>
                </a:solidFill>
                <a:latin typeface="Courier New" charset="0"/>
              </a:rPr>
              <a:t>RKVFGIVD</a:t>
            </a:r>
            <a:r>
              <a:rPr lang="en-US" sz="1300">
                <a:solidFill>
                  <a:srgbClr val="2233CC"/>
                </a:solidFill>
                <a:latin typeface="Courier New" charset="0"/>
              </a:rPr>
              <a:t>N</a:t>
            </a:r>
            <a:r>
              <a:rPr lang="en-US" sz="1300">
                <a:solidFill>
                  <a:srgbClr val="FF4466"/>
                </a:solidFill>
                <a:latin typeface="Courier New" charset="0"/>
              </a:rPr>
              <a:t>GF</a:t>
            </a:r>
            <a:r>
              <a:rPr lang="en-US" sz="1300">
                <a:solidFill>
                  <a:srgbClr val="2233CC"/>
                </a:solidFill>
                <a:latin typeface="Courier New" charset="0"/>
              </a:rPr>
              <a:t>A</a:t>
            </a:r>
            <a:r>
              <a:rPr lang="en-US" sz="1300">
                <a:solidFill>
                  <a:srgbClr val="FF4466"/>
                </a:solidFill>
                <a:latin typeface="Courier New" charset="0"/>
              </a:rPr>
              <a:t>KKT</a:t>
            </a:r>
            <a:r>
              <a:rPr lang="en-US" sz="1300">
                <a:solidFill>
                  <a:srgbClr val="2233CC"/>
                </a:solidFill>
                <a:latin typeface="Courier New" charset="0"/>
              </a:rPr>
              <a:t>K</a:t>
            </a:r>
            <a:r>
              <a:rPr lang="en-US" sz="1300">
                <a:solidFill>
                  <a:srgbClr val="000000"/>
                </a:solidFill>
                <a:latin typeface="Courier New" charset="0"/>
              </a:rPr>
              <a:t> </a:t>
            </a:r>
            <a:r>
              <a:rPr lang="en-US" sz="1300">
                <a:solidFill>
                  <a:srgbClr val="229922"/>
                </a:solidFill>
                <a:latin typeface="Courier New" charset="0"/>
              </a:rPr>
              <a:t>98</a:t>
            </a:r>
            <a:endParaRPr lang="en-US" sz="1300">
              <a:solidFill>
                <a:srgbClr val="000000"/>
              </a:solidFill>
              <a:latin typeface="Courier New" charset="0"/>
            </a:endParaRPr>
          </a:p>
          <a:p>
            <a:r>
              <a:rPr lang="en-US" sz="1300">
                <a:solidFill>
                  <a:srgbClr val="0056CC"/>
                </a:solidFill>
                <a:latin typeface="Courier New" charset="0"/>
              </a:rPr>
              <a:t>gi 4583671</a:t>
            </a:r>
            <a:r>
              <a:rPr lang="en-US" sz="1300">
                <a:solidFill>
                  <a:srgbClr val="000000"/>
                </a:solidFill>
                <a:latin typeface="Courier New" charset="0"/>
              </a:rPr>
              <a:t>  </a:t>
            </a:r>
            <a:r>
              <a:rPr lang="en-US" sz="1300">
                <a:solidFill>
                  <a:srgbClr val="229922"/>
                </a:solidFill>
                <a:latin typeface="Courier New" charset="0"/>
              </a:rPr>
              <a:t> 74 </a:t>
            </a:r>
            <a:r>
              <a:rPr lang="en-US" sz="1300">
                <a:solidFill>
                  <a:srgbClr val="FF4466"/>
                </a:solidFill>
                <a:latin typeface="Courier New" charset="0"/>
              </a:rPr>
              <a:t>YG</a:t>
            </a:r>
            <a:r>
              <a:rPr lang="en-US" sz="1300">
                <a:solidFill>
                  <a:srgbClr val="2233CC"/>
                </a:solidFill>
                <a:latin typeface="Courier New" charset="0"/>
              </a:rPr>
              <a:t>N</a:t>
            </a:r>
            <a:r>
              <a:rPr lang="en-US" sz="1300">
                <a:solidFill>
                  <a:srgbClr val="888888"/>
                </a:solidFill>
                <a:latin typeface="Courier New" charset="0"/>
              </a:rPr>
              <a:t>.[2].</a:t>
            </a:r>
            <a:r>
              <a:rPr lang="en-US" sz="1300">
                <a:solidFill>
                  <a:srgbClr val="FF4466"/>
                </a:solidFill>
                <a:latin typeface="Courier New" charset="0"/>
              </a:rPr>
              <a:t>DL</a:t>
            </a:r>
            <a:r>
              <a:rPr lang="en-US" sz="1300">
                <a:solidFill>
                  <a:srgbClr val="2233CC"/>
                </a:solidFill>
                <a:latin typeface="Courier New" charset="0"/>
              </a:rPr>
              <a:t>G</a:t>
            </a:r>
            <a:r>
              <a:rPr lang="en-US" sz="1300">
                <a:solidFill>
                  <a:srgbClr val="FF4466"/>
                </a:solidFill>
                <a:latin typeface="Courier New" charset="0"/>
              </a:rPr>
              <a:t>LSCGKS</a:t>
            </a:r>
            <a:r>
              <a:rPr lang="en-US" sz="1300">
                <a:solidFill>
                  <a:srgbClr val="888888"/>
                </a:solidFill>
                <a:latin typeface="Courier New" charset="0"/>
              </a:rPr>
              <a:t>.[2].</a:t>
            </a:r>
            <a:r>
              <a:rPr lang="en-US" sz="1300">
                <a:solidFill>
                  <a:srgbClr val="FF4466"/>
                </a:solidFill>
                <a:latin typeface="Courier New" charset="0"/>
              </a:rPr>
              <a:t>CSCLGITE</a:t>
            </a:r>
            <a:r>
              <a:rPr lang="en-US" sz="1300">
                <a:solidFill>
                  <a:srgbClr val="2233CC"/>
                </a:solidFill>
                <a:latin typeface="Courier New" charset="0"/>
              </a:rPr>
              <a:t>S</a:t>
            </a:r>
            <a:r>
              <a:rPr lang="en-US" sz="1300">
                <a:solidFill>
                  <a:srgbClr val="FF4466"/>
                </a:solidFill>
                <a:latin typeface="Courier New" charset="0"/>
              </a:rPr>
              <a:t>GE</a:t>
            </a:r>
            <a:r>
              <a:rPr lang="en-US" sz="1300">
                <a:solidFill>
                  <a:srgbClr val="2233CC"/>
                </a:solidFill>
                <a:latin typeface="Courier New" charset="0"/>
              </a:rPr>
              <a:t>V</a:t>
            </a:r>
            <a:r>
              <a:rPr lang="en-US" sz="1300">
                <a:solidFill>
                  <a:srgbClr val="FF4466"/>
                </a:solidFill>
                <a:latin typeface="Courier New" charset="0"/>
              </a:rPr>
              <a:t>NFN</a:t>
            </a:r>
            <a:r>
              <a:rPr lang="en-US" sz="1300">
                <a:solidFill>
                  <a:srgbClr val="2233CC"/>
                </a:solidFill>
                <a:latin typeface="Courier New" charset="0"/>
              </a:rPr>
              <a:t>E</a:t>
            </a:r>
            <a:r>
              <a:rPr lang="en-US" sz="1300">
                <a:solidFill>
                  <a:srgbClr val="000000"/>
                </a:solidFill>
                <a:latin typeface="Courier New" charset="0"/>
              </a:rPr>
              <a:t> </a:t>
            </a:r>
            <a:r>
              <a:rPr lang="en-US" sz="1300">
                <a:solidFill>
                  <a:srgbClr val="229922"/>
                </a:solidFill>
                <a:latin typeface="Courier New" charset="0"/>
              </a:rPr>
              <a:t>105</a:t>
            </a:r>
          </a:p>
        </p:txBody>
      </p:sp>
      <p:pic>
        <p:nvPicPr>
          <p:cNvPr id="7173" name="Picture 5" descr=" L7ae2.png                                                      000310B9Mac HD                         BD9C0EFA:"/>
          <p:cNvPicPr>
            <a:picLocks noChangeAspect="1" noChangeArrowheads="1"/>
          </p:cNvPicPr>
          <p:nvPr/>
        </p:nvPicPr>
        <p:blipFill>
          <a:blip r:embed="rId3">
            <a:extLst>
              <a:ext uri="{28A0092B-C50C-407E-A947-70E740481C1C}">
                <a14:useLocalDpi xmlns:a14="http://schemas.microsoft.com/office/drawing/2010/main" val="0"/>
              </a:ext>
            </a:extLst>
          </a:blip>
          <a:srcRect l="14575" t="14575" r="14575" b="14575"/>
          <a:stretch>
            <a:fillRect/>
          </a:stretch>
        </p:blipFill>
        <p:spPr bwMode="auto">
          <a:xfrm>
            <a:off x="6003925" y="0"/>
            <a:ext cx="3140075" cy="3140075"/>
          </a:xfrm>
          <a:prstGeom prst="rect">
            <a:avLst/>
          </a:prstGeom>
          <a:noFill/>
          <a:extLst>
            <a:ext uri="{909E8E84-426E-40dd-AFC4-6F175D3DCCD1}">
              <a14:hiddenFill xmlns:a14="http://schemas.microsoft.com/office/drawing/2010/main">
                <a:solidFill>
                  <a:srgbClr val="FFFFFF"/>
                </a:solidFill>
              </a14:hiddenFill>
            </a:ext>
          </a:extLst>
        </p:spPr>
      </p:pic>
      <p:sp>
        <p:nvSpPr>
          <p:cNvPr id="7170" name="Rectangle 2"/>
          <p:cNvSpPr>
            <a:spLocks noGrp="1" noChangeArrowheads="1"/>
          </p:cNvSpPr>
          <p:nvPr>
            <p:ph type="title"/>
          </p:nvPr>
        </p:nvSpPr>
        <p:spPr>
          <a:xfrm>
            <a:off x="-228600" y="533400"/>
            <a:ext cx="7772400" cy="1143000"/>
          </a:xfrm>
        </p:spPr>
        <p:txBody>
          <a:bodyPr/>
          <a:lstStyle/>
          <a:p>
            <a:r>
              <a:rPr lang="en-US"/>
              <a:t>Ribosomal Protein L30e</a:t>
            </a:r>
          </a:p>
        </p:txBody>
      </p:sp>
      <p:sp>
        <p:nvSpPr>
          <p:cNvPr id="7171" name="Rectangle 3"/>
          <p:cNvSpPr>
            <a:spLocks noGrp="1" noChangeArrowheads="1"/>
          </p:cNvSpPr>
          <p:nvPr>
            <p:ph type="body" idx="1"/>
          </p:nvPr>
        </p:nvSpPr>
        <p:spPr>
          <a:xfrm>
            <a:off x="165100" y="1803400"/>
            <a:ext cx="8763000" cy="4114800"/>
          </a:xfrm>
        </p:spPr>
        <p:txBody>
          <a:bodyPr/>
          <a:lstStyle/>
          <a:p>
            <a:r>
              <a:rPr lang="en-US"/>
              <a:t>Not present in prokaryotes</a:t>
            </a:r>
          </a:p>
          <a:p>
            <a:r>
              <a:rPr lang="en-US"/>
              <a:t>Essential--part of subunit interface</a:t>
            </a:r>
          </a:p>
          <a:p>
            <a:pPr lvl="1"/>
            <a:r>
              <a:rPr lang="en-US"/>
              <a:t>(Halic et al. Nat. Struc. &amp; Mol. Biol. </a:t>
            </a:r>
            <a:r>
              <a:rPr lang="en-US" b="1"/>
              <a:t>12</a:t>
            </a:r>
            <a:r>
              <a:rPr lang="en-US"/>
              <a:t>, 467)</a:t>
            </a:r>
          </a:p>
          <a:p>
            <a:r>
              <a:rPr lang="en-US"/>
              <a:t>Member of the </a:t>
            </a:r>
            <a:r>
              <a:rPr lang="en-US">
                <a:solidFill>
                  <a:srgbClr val="FF0000"/>
                </a:solidFill>
              </a:rPr>
              <a:t>L7/L12 class </a:t>
            </a:r>
            <a:r>
              <a:rPr lang="en-US" sz="2000"/>
              <a:t>(</a:t>
            </a:r>
            <a:r>
              <a:rPr lang="en-US" sz="2000" b="1"/>
              <a:t>Koonin et al., NAR, 22, 2166</a:t>
            </a:r>
            <a:r>
              <a:rPr lang="en-US" sz="2000"/>
              <a:t>)</a:t>
            </a:r>
            <a:endParaRPr lang="en-US"/>
          </a:p>
        </p:txBody>
      </p:sp>
      <p:sp>
        <p:nvSpPr>
          <p:cNvPr id="7174" name="Text Box 6"/>
          <p:cNvSpPr txBox="1">
            <a:spLocks noChangeArrowheads="1"/>
          </p:cNvSpPr>
          <p:nvPr/>
        </p:nvSpPr>
        <p:spPr bwMode="auto">
          <a:xfrm>
            <a:off x="4632325" y="5508625"/>
            <a:ext cx="1358900" cy="152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b="1"/>
              <a:t>T. cel. L30Ae</a:t>
            </a:r>
          </a:p>
          <a:p>
            <a:r>
              <a:rPr lang="en-US" sz="1400" b="1"/>
              <a:t>H. sap. RnaseP</a:t>
            </a:r>
          </a:p>
          <a:p>
            <a:r>
              <a:rPr lang="en-US" sz="1400" b="1"/>
              <a:t>H. sap. Gadd45</a:t>
            </a:r>
          </a:p>
          <a:p>
            <a:r>
              <a:rPr lang="en-US" sz="1400" b="1"/>
              <a:t>E. fae. RP</a:t>
            </a:r>
          </a:p>
          <a:p>
            <a:r>
              <a:rPr lang="en-US" sz="1400" b="1"/>
              <a:t>G. the. L30e</a:t>
            </a:r>
            <a:endParaRPr lang="en-US"/>
          </a:p>
          <a:p>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igure_2A=B=C.pdf 1_1.jpg                                      00000B25meilleurschoses                B7709F9F:"/>
          <p:cNvPicPr>
            <a:picLocks noChangeAspect="1" noChangeArrowheads="1"/>
          </p:cNvPicPr>
          <p:nvPr/>
        </p:nvPicPr>
        <p:blipFill>
          <a:blip r:embed="rId3">
            <a:extLst>
              <a:ext uri="{28A0092B-C50C-407E-A947-70E740481C1C}">
                <a14:useLocalDpi xmlns:a14="http://schemas.microsoft.com/office/drawing/2010/main" val="0"/>
              </a:ext>
            </a:extLst>
          </a:blip>
          <a:srcRect l="4094" r="4094" b="25436"/>
          <a:stretch>
            <a:fillRect/>
          </a:stretch>
        </p:blipFill>
        <p:spPr bwMode="auto">
          <a:xfrm>
            <a:off x="0" y="0"/>
            <a:ext cx="6096000" cy="3819525"/>
          </a:xfrm>
          <a:prstGeom prst="rect">
            <a:avLst/>
          </a:prstGeom>
          <a:noFill/>
          <a:extLst>
            <a:ext uri="{909E8E84-426E-40dd-AFC4-6F175D3DCCD1}">
              <a14:hiddenFill xmlns:a14="http://schemas.microsoft.com/office/drawing/2010/main">
                <a:solidFill>
                  <a:srgbClr val="FFFFFF"/>
                </a:solidFill>
              </a14:hiddenFill>
            </a:ext>
          </a:extLst>
        </p:spPr>
      </p:pic>
      <p:sp>
        <p:nvSpPr>
          <p:cNvPr id="8195" name="Text Box 3"/>
          <p:cNvSpPr txBox="1">
            <a:spLocks noChangeArrowheads="1"/>
          </p:cNvSpPr>
          <p:nvPr/>
        </p:nvSpPr>
        <p:spPr bwMode="auto">
          <a:xfrm>
            <a:off x="5816600" y="571500"/>
            <a:ext cx="2913063" cy="337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Kink-turn motif--</a:t>
            </a:r>
          </a:p>
          <a:p>
            <a:endParaRPr lang="en-US" b="1"/>
          </a:p>
          <a:p>
            <a:endParaRPr lang="en-US" b="1"/>
          </a:p>
          <a:p>
            <a:endParaRPr lang="en-US" b="1"/>
          </a:p>
          <a:p>
            <a:r>
              <a:rPr lang="en-US" b="1"/>
              <a:t>rRNAs often with</a:t>
            </a:r>
          </a:p>
          <a:p>
            <a:r>
              <a:rPr lang="en-US" b="1"/>
              <a:t> proteins, snRNAs</a:t>
            </a:r>
          </a:p>
          <a:p>
            <a:endParaRPr lang="en-US" b="1"/>
          </a:p>
          <a:p>
            <a:r>
              <a:rPr lang="en-US" b="1"/>
              <a:t>GA motif--snoRNAs</a:t>
            </a:r>
            <a:r>
              <a:rPr lang="en-US"/>
              <a:t> </a:t>
            </a:r>
          </a:p>
          <a:p>
            <a:endParaRPr lang="en-US"/>
          </a:p>
        </p:txBody>
      </p:sp>
      <p:grpSp>
        <p:nvGrpSpPr>
          <p:cNvPr id="8215" name="Group 23"/>
          <p:cNvGrpSpPr>
            <a:grpSpLocks/>
          </p:cNvGrpSpPr>
          <p:nvPr/>
        </p:nvGrpSpPr>
        <p:grpSpPr bwMode="auto">
          <a:xfrm>
            <a:off x="1241425" y="4014788"/>
            <a:ext cx="6505575" cy="2309812"/>
            <a:chOff x="782" y="2529"/>
            <a:chExt cx="4098" cy="1455"/>
          </a:xfrm>
        </p:grpSpPr>
        <p:sp>
          <p:nvSpPr>
            <p:cNvPr id="8197" name="Text Box 5"/>
            <p:cNvSpPr txBox="1">
              <a:spLocks noChangeArrowheads="1"/>
            </p:cNvSpPr>
            <p:nvPr/>
          </p:nvSpPr>
          <p:spPr bwMode="auto">
            <a:xfrm>
              <a:off x="782" y="3470"/>
              <a:ext cx="7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C-stem</a:t>
              </a:r>
              <a:r>
                <a:rPr lang="en-US"/>
                <a:t> </a:t>
              </a:r>
            </a:p>
          </p:txBody>
        </p:sp>
        <p:sp>
          <p:nvSpPr>
            <p:cNvPr id="8198" name="Text Box 6"/>
            <p:cNvSpPr txBox="1">
              <a:spLocks noChangeArrowheads="1"/>
            </p:cNvSpPr>
            <p:nvPr/>
          </p:nvSpPr>
          <p:spPr bwMode="auto">
            <a:xfrm>
              <a:off x="1574" y="3302"/>
              <a:ext cx="24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5</a:t>
              </a:r>
              <a:r>
                <a:rPr lang="ja-JP" altLang="en-US">
                  <a:latin typeface="Arial"/>
                </a:rPr>
                <a:t>’</a:t>
              </a:r>
              <a:r>
                <a:rPr lang="en-US"/>
                <a:t> </a:t>
              </a:r>
              <a:r>
                <a:rPr lang="en-US" b="1"/>
                <a:t>G C                  G A N G</a:t>
              </a:r>
              <a:r>
                <a:rPr lang="en-US"/>
                <a:t> 3</a:t>
              </a:r>
              <a:r>
                <a:rPr lang="ja-JP" altLang="en-US">
                  <a:latin typeface="Arial"/>
                </a:rPr>
                <a:t>’</a:t>
              </a:r>
              <a:endParaRPr lang="en-US"/>
            </a:p>
          </p:txBody>
        </p:sp>
        <p:sp>
          <p:nvSpPr>
            <p:cNvPr id="8199" name="Text Box 7"/>
            <p:cNvSpPr txBox="1">
              <a:spLocks noChangeArrowheads="1"/>
            </p:cNvSpPr>
            <p:nvPr/>
          </p:nvSpPr>
          <p:spPr bwMode="auto">
            <a:xfrm>
              <a:off x="1584" y="3696"/>
              <a:ext cx="24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3</a:t>
              </a:r>
              <a:r>
                <a:rPr lang="ja-JP" altLang="en-US">
                  <a:latin typeface="Arial"/>
                </a:rPr>
                <a:t>’</a:t>
              </a:r>
              <a:r>
                <a:rPr lang="en-US"/>
                <a:t> </a:t>
              </a:r>
              <a:r>
                <a:rPr lang="en-US" b="1"/>
                <a:t>C G                  A G N C</a:t>
              </a:r>
              <a:r>
                <a:rPr lang="en-US"/>
                <a:t> 5</a:t>
              </a:r>
              <a:r>
                <a:rPr lang="ja-JP" altLang="en-US">
                  <a:latin typeface="Arial"/>
                </a:rPr>
                <a:t>’</a:t>
              </a:r>
              <a:endParaRPr lang="en-US"/>
            </a:p>
          </p:txBody>
        </p:sp>
        <p:sp>
          <p:nvSpPr>
            <p:cNvPr id="8200" name="Text Box 8"/>
            <p:cNvSpPr txBox="1">
              <a:spLocks noChangeArrowheads="1"/>
            </p:cNvSpPr>
            <p:nvPr/>
          </p:nvSpPr>
          <p:spPr bwMode="auto">
            <a:xfrm>
              <a:off x="4038" y="3478"/>
              <a:ext cx="84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NC-stem</a:t>
              </a:r>
              <a:endParaRPr lang="en-US"/>
            </a:p>
          </p:txBody>
        </p:sp>
        <p:sp>
          <p:nvSpPr>
            <p:cNvPr id="8201" name="Text Box 9"/>
            <p:cNvSpPr txBox="1">
              <a:spLocks noChangeArrowheads="1"/>
            </p:cNvSpPr>
            <p:nvPr/>
          </p:nvSpPr>
          <p:spPr bwMode="auto">
            <a:xfrm>
              <a:off x="2304" y="3072"/>
              <a:ext cx="629"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b="1"/>
                <a:t>R N N</a:t>
              </a:r>
              <a:endParaRPr lang="en-US"/>
            </a:p>
          </p:txBody>
        </p:sp>
        <p:sp>
          <p:nvSpPr>
            <p:cNvPr id="8202" name="Line 10"/>
            <p:cNvSpPr>
              <a:spLocks noChangeShapeType="1"/>
            </p:cNvSpPr>
            <p:nvPr/>
          </p:nvSpPr>
          <p:spPr bwMode="auto">
            <a:xfrm>
              <a:off x="2244" y="3836"/>
              <a:ext cx="768"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4" name="Line 12"/>
            <p:cNvSpPr>
              <a:spLocks noChangeShapeType="1"/>
            </p:cNvSpPr>
            <p:nvPr/>
          </p:nvSpPr>
          <p:spPr bwMode="auto">
            <a:xfrm>
              <a:off x="2096" y="3548"/>
              <a:ext cx="0" cy="176"/>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5" name="Line 13"/>
            <p:cNvSpPr>
              <a:spLocks noChangeShapeType="1"/>
            </p:cNvSpPr>
            <p:nvPr/>
          </p:nvSpPr>
          <p:spPr bwMode="auto">
            <a:xfrm>
              <a:off x="3664" y="3536"/>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6" name="Line 14"/>
            <p:cNvSpPr>
              <a:spLocks noChangeShapeType="1"/>
            </p:cNvSpPr>
            <p:nvPr/>
          </p:nvSpPr>
          <p:spPr bwMode="auto">
            <a:xfrm>
              <a:off x="1912" y="3548"/>
              <a:ext cx="0" cy="19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7" name="Oval 15"/>
            <p:cNvSpPr>
              <a:spLocks noChangeArrowheads="1"/>
            </p:cNvSpPr>
            <p:nvPr/>
          </p:nvSpPr>
          <p:spPr bwMode="auto">
            <a:xfrm>
              <a:off x="3220" y="3364"/>
              <a:ext cx="176" cy="18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8" name="Oval 16"/>
            <p:cNvSpPr>
              <a:spLocks noChangeArrowheads="1"/>
            </p:cNvSpPr>
            <p:nvPr/>
          </p:nvSpPr>
          <p:spPr bwMode="auto">
            <a:xfrm>
              <a:off x="2024" y="3744"/>
              <a:ext cx="176" cy="184"/>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09" name="Oval 17"/>
            <p:cNvSpPr>
              <a:spLocks noChangeArrowheads="1"/>
            </p:cNvSpPr>
            <p:nvPr/>
          </p:nvSpPr>
          <p:spPr bwMode="auto">
            <a:xfrm>
              <a:off x="2020" y="3348"/>
              <a:ext cx="176" cy="192"/>
            </a:xfrm>
            <a:prstGeom prst="ellipse">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10" name="Oval 18"/>
            <p:cNvSpPr>
              <a:spLocks noChangeArrowheads="1"/>
            </p:cNvSpPr>
            <p:nvPr/>
          </p:nvSpPr>
          <p:spPr bwMode="auto">
            <a:xfrm>
              <a:off x="3456" y="3604"/>
              <a:ext cx="72" cy="56"/>
            </a:xfrm>
            <a:prstGeom prst="ellipse">
              <a:avLst/>
            </a:prstGeom>
            <a:solidFill>
              <a:schemeClr val="tx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11" name="Oval 19"/>
            <p:cNvSpPr>
              <a:spLocks noChangeArrowheads="1"/>
            </p:cNvSpPr>
            <p:nvPr/>
          </p:nvSpPr>
          <p:spPr bwMode="auto">
            <a:xfrm>
              <a:off x="3276" y="3612"/>
              <a:ext cx="80" cy="64"/>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12" name="Oval 20"/>
            <p:cNvSpPr>
              <a:spLocks noChangeArrowheads="1"/>
            </p:cNvSpPr>
            <p:nvPr/>
          </p:nvSpPr>
          <p:spPr bwMode="auto">
            <a:xfrm>
              <a:off x="3088" y="3604"/>
              <a:ext cx="84" cy="72"/>
            </a:xfrm>
            <a:prstGeom prst="ellipse">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213" name="Text Box 21"/>
            <p:cNvSpPr txBox="1">
              <a:spLocks noChangeArrowheads="1"/>
            </p:cNvSpPr>
            <p:nvPr/>
          </p:nvSpPr>
          <p:spPr bwMode="auto">
            <a:xfrm>
              <a:off x="1254" y="2529"/>
              <a:ext cx="276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800" b="1"/>
                <a:t>Consensus K-turn sequence</a:t>
              </a:r>
              <a:endParaRPr lang="en-US"/>
            </a:p>
          </p:txBody>
        </p:sp>
      </p:grpSp>
      <p:sp>
        <p:nvSpPr>
          <p:cNvPr id="8214" name="Text Box 22"/>
          <p:cNvSpPr txBox="1">
            <a:spLocks noChangeArrowheads="1"/>
          </p:cNvSpPr>
          <p:nvPr/>
        </p:nvSpPr>
        <p:spPr bwMode="auto">
          <a:xfrm>
            <a:off x="5864225" y="1050925"/>
            <a:ext cx="2586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t>(Klein et al. EMBO</a:t>
            </a:r>
          </a:p>
          <a:p>
            <a:r>
              <a:rPr lang="en-US"/>
              <a:t>J. </a:t>
            </a:r>
            <a:r>
              <a:rPr lang="en-US" b="1"/>
              <a:t>20</a:t>
            </a:r>
            <a:r>
              <a:rPr lang="en-US"/>
              <a:t>, 4214)</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026" descr="nsbcover.jpg                                                   0005F855meilleurschoses                B7709F9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338138"/>
            <a:ext cx="5334000" cy="6143625"/>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1027"/>
          <p:cNvSpPr txBox="1">
            <a:spLocks noChangeArrowheads="1"/>
          </p:cNvSpPr>
          <p:nvPr/>
        </p:nvSpPr>
        <p:spPr bwMode="auto">
          <a:xfrm>
            <a:off x="5953125" y="2214563"/>
            <a:ext cx="2352675"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a:t>(Mao, White,</a:t>
            </a:r>
          </a:p>
          <a:p>
            <a:r>
              <a:rPr lang="en-US" sz="2000"/>
              <a:t>and Williamson, Nat.</a:t>
            </a:r>
          </a:p>
          <a:p>
            <a:r>
              <a:rPr lang="en-US" sz="2000"/>
              <a:t>Struc. Biol. </a:t>
            </a:r>
            <a:r>
              <a:rPr lang="en-US" sz="2000" b="1"/>
              <a:t>6</a:t>
            </a:r>
            <a:r>
              <a:rPr lang="en-US" sz="2000"/>
              <a:t>, 1139)</a:t>
            </a:r>
            <a:endParaRPr lang="en-US"/>
          </a:p>
        </p:txBody>
      </p:sp>
      <p:sp>
        <p:nvSpPr>
          <p:cNvPr id="9220" name="Text Box 1028"/>
          <p:cNvSpPr txBox="1">
            <a:spLocks noChangeArrowheads="1"/>
          </p:cNvSpPr>
          <p:nvPr/>
        </p:nvSpPr>
        <p:spPr bwMode="auto">
          <a:xfrm>
            <a:off x="5864225" y="1519238"/>
            <a:ext cx="280352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solidFill>
                  <a:srgbClr val="ED181E"/>
                </a:solidFill>
              </a:rPr>
              <a:t> NMR Structure</a:t>
            </a:r>
          </a:p>
        </p:txBody>
      </p:sp>
      <p:sp>
        <p:nvSpPr>
          <p:cNvPr id="9222" name="Rectangle 1030"/>
          <p:cNvSpPr>
            <a:spLocks noChangeArrowheads="1"/>
          </p:cNvSpPr>
          <p:nvPr/>
        </p:nvSpPr>
        <p:spPr bwMode="auto">
          <a:xfrm>
            <a:off x="5762625" y="4471988"/>
            <a:ext cx="30511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a:t>(</a:t>
            </a:r>
            <a:r>
              <a:rPr lang="en-US" sz="2000"/>
              <a:t>Chao and Williamson</a:t>
            </a:r>
          </a:p>
          <a:p>
            <a:r>
              <a:rPr lang="en-US" sz="2000">
                <a:solidFill>
                  <a:srgbClr val="000000"/>
                </a:solidFill>
                <a:latin typeface="Times New Roman" charset="0"/>
              </a:rPr>
              <a:t>Structure (Camb). </a:t>
            </a:r>
            <a:r>
              <a:rPr lang="en-US" sz="2000" b="1">
                <a:solidFill>
                  <a:srgbClr val="000000"/>
                </a:solidFill>
                <a:latin typeface="Times New Roman" charset="0"/>
              </a:rPr>
              <a:t>12</a:t>
            </a:r>
            <a:r>
              <a:rPr lang="en-US" sz="2000">
                <a:solidFill>
                  <a:srgbClr val="000000"/>
                </a:solidFill>
                <a:latin typeface="Times New Roman" charset="0"/>
              </a:rPr>
              <a:t>, 1165)</a:t>
            </a:r>
          </a:p>
        </p:txBody>
      </p:sp>
      <p:sp>
        <p:nvSpPr>
          <p:cNvPr id="9223" name="Rectangle 1031"/>
          <p:cNvSpPr>
            <a:spLocks noChangeArrowheads="1"/>
          </p:cNvSpPr>
          <p:nvPr/>
        </p:nvSpPr>
        <p:spPr bwMode="auto">
          <a:xfrm>
            <a:off x="5842000" y="3484563"/>
            <a:ext cx="29051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3200">
                <a:solidFill>
                  <a:srgbClr val="ED181E"/>
                </a:solidFill>
              </a:rPr>
              <a:t>Crystallography </a:t>
            </a:r>
          </a:p>
          <a:p>
            <a:r>
              <a:rPr lang="en-US" sz="3200">
                <a:solidFill>
                  <a:srgbClr val="ED181E"/>
                </a:solidFill>
              </a:rPr>
              <a:t>Structure</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3721</TotalTime>
  <Words>2996</Words>
  <Application>Microsoft Macintosh PowerPoint</Application>
  <PresentationFormat>On-screen Show (4:3)</PresentationFormat>
  <Paragraphs>433</Paragraphs>
  <Slides>31</Slides>
  <Notes>22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31</vt:i4>
      </vt:variant>
    </vt:vector>
  </HeadingPairs>
  <TitlesOfParts>
    <vt:vector size="33" baseType="lpstr">
      <vt:lpstr>Blank Presentation</vt:lpstr>
      <vt:lpstr>Chart</vt:lpstr>
      <vt:lpstr>  An RNA-Protein Interaction: Specificity and Shape of the Yeast L30 System  </vt:lpstr>
      <vt:lpstr>PowerPoint Presentation</vt:lpstr>
      <vt:lpstr>PowerPoint Presentation</vt:lpstr>
      <vt:lpstr>L30e RNA-Protein Interaction</vt:lpstr>
      <vt:lpstr>PowerPoint Presentation</vt:lpstr>
      <vt:lpstr>What do students do? (Sarah, Amy, Tiffany, Ann, and Bash)</vt:lpstr>
      <vt:lpstr>Ribosomal Protein L30e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Search for Suppressors (moderate)</vt:lpstr>
      <vt:lpstr>PowerPoint Presentation</vt:lpstr>
      <vt:lpstr>PowerPoint Presentation</vt:lpstr>
      <vt:lpstr>Suppressor Surprises</vt:lpstr>
      <vt:lpstr>Conclusions</vt:lpstr>
      <vt:lpstr>PowerPoint Presentation</vt:lpstr>
      <vt:lpstr>Is L30 RNA Kink-turn formation necessary for strong L30 protein binding?</vt:lpstr>
      <vt:lpstr>Sedimentation Experiments @Haverford College/Bashkim Kokona</vt:lpstr>
      <vt:lpstr>PowerPoint Presentation</vt:lpstr>
      <vt:lpstr>PowerPoint Presentation</vt:lpstr>
      <vt:lpstr>PowerPoint Presentation</vt:lpstr>
      <vt:lpstr>PowerPoint Presentation</vt:lpstr>
      <vt:lpstr>PowerPoint Presentation</vt:lpstr>
    </vt:vector>
  </TitlesOfParts>
  <Company>Bryn Mawr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Protein-RNA Recognition:  Yeast Ribosomal Protein L30e Suppressors and Kink-turn RNA Mutants</dc:title>
  <dc:creator>Bryn Mawr</dc:creator>
  <cp:lastModifiedBy>Susan White</cp:lastModifiedBy>
  <cp:revision>93</cp:revision>
  <cp:lastPrinted>2005-06-14T15:53:35Z</cp:lastPrinted>
  <dcterms:created xsi:type="dcterms:W3CDTF">2005-06-11T17:54:04Z</dcterms:created>
  <dcterms:modified xsi:type="dcterms:W3CDTF">2014-10-03T15:00:21Z</dcterms:modified>
</cp:coreProperties>
</file>